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86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8F3BC972-CC54-4217-BD9E-D7BC079D6EDF}" type="datetimeFigureOut">
              <a:rPr lang="ru-RU" smtClean="0"/>
              <a:t>05.10.2013</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AFB253-FC0A-4883-B623-857ED90D998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F3BC972-CC54-4217-BD9E-D7BC079D6EDF}" type="datetimeFigureOut">
              <a:rPr lang="ru-RU" smtClean="0"/>
              <a:t>05.10.2013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AFB253-FC0A-4883-B623-857ED90D998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F3BC972-CC54-4217-BD9E-D7BC079D6EDF}" type="datetimeFigureOut">
              <a:rPr lang="ru-RU" smtClean="0"/>
              <a:t>05.10.2013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AFB253-FC0A-4883-B623-857ED90D998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8F3BC972-CC54-4217-BD9E-D7BC079D6EDF}" type="datetimeFigureOut">
              <a:rPr lang="ru-RU" smtClean="0"/>
              <a:t>05.10.2013</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AFB253-FC0A-4883-B623-857ED90D998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8F3BC972-CC54-4217-BD9E-D7BC079D6EDF}" type="datetimeFigureOut">
              <a:rPr lang="ru-RU" smtClean="0"/>
              <a:t>05.10.2013</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AFB253-FC0A-4883-B623-857ED90D9985}"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8F3BC972-CC54-4217-BD9E-D7BC079D6EDF}" type="datetimeFigureOut">
              <a:rPr lang="ru-RU" smtClean="0"/>
              <a:t>05.10.2013</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AFB253-FC0A-4883-B623-857ED90D998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8F3BC972-CC54-4217-BD9E-D7BC079D6EDF}" type="datetimeFigureOut">
              <a:rPr lang="ru-RU" smtClean="0"/>
              <a:t>05.10.2013</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AFB253-FC0A-4883-B623-857ED90D9985}"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F3BC972-CC54-4217-BD9E-D7BC079D6EDF}" type="datetimeFigureOut">
              <a:rPr lang="ru-RU" smtClean="0"/>
              <a:t>05.10.2013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AFB253-FC0A-4883-B623-857ED90D998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8F3BC972-CC54-4217-BD9E-D7BC079D6EDF}" type="datetimeFigureOut">
              <a:rPr lang="ru-RU" smtClean="0"/>
              <a:t>05.10.2013</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AFB253-FC0A-4883-B623-857ED90D998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8F3BC972-CC54-4217-BD9E-D7BC079D6EDF}" type="datetimeFigureOut">
              <a:rPr lang="ru-RU" smtClean="0"/>
              <a:t>05.10.2013</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AFB253-FC0A-4883-B623-857ED90D9985}"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8F3BC972-CC54-4217-BD9E-D7BC079D6EDF}" type="datetimeFigureOut">
              <a:rPr lang="ru-RU" smtClean="0"/>
              <a:t>05.10.2013</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AFB253-FC0A-4883-B623-857ED90D9985}"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F3BC972-CC54-4217-BD9E-D7BC079D6EDF}" type="datetimeFigureOut">
              <a:rPr lang="ru-RU" smtClean="0"/>
              <a:t>05.10.2013</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AFB253-FC0A-4883-B623-857ED90D9985}"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3212976"/>
            <a:ext cx="8062912" cy="1644600"/>
          </a:xfrm>
        </p:spPr>
        <p:txBody>
          <a:bodyPr>
            <a:noAutofit/>
          </a:bodyPr>
          <a:lstStyle/>
          <a:p>
            <a:r>
              <a:rPr lang="en-US" sz="8000" dirty="0" smtClean="0">
                <a:latin typeface="Snap ITC" pitchFamily="82" charset="0"/>
              </a:rPr>
              <a:t>Emblems </a:t>
            </a:r>
            <a:r>
              <a:rPr lang="en-US" sz="8000" dirty="0">
                <a:latin typeface="Snap ITC" pitchFamily="82" charset="0"/>
              </a:rPr>
              <a:t>of Russian </a:t>
            </a:r>
            <a:r>
              <a:rPr lang="ru-RU" sz="8000" b="1" dirty="0" smtClean="0">
                <a:effectLst>
                  <a:outerShdw blurRad="38100" dist="38100" dir="2700000" algn="tl">
                    <a:srgbClr val="000000">
                      <a:alpha val="43137"/>
                    </a:srgbClr>
                  </a:outerShdw>
                </a:effectLst>
                <a:latin typeface="Snap ITC" pitchFamily="82" charset="0"/>
              </a:rPr>
              <a:t>С</a:t>
            </a:r>
            <a:r>
              <a:rPr lang="en-US" sz="8000" dirty="0" err="1" smtClean="0">
                <a:effectLst>
                  <a:outerShdw blurRad="38100" dist="38100" dir="2700000" algn="tl">
                    <a:srgbClr val="000000">
                      <a:alpha val="43137"/>
                    </a:srgbClr>
                  </a:outerShdw>
                </a:effectLst>
                <a:latin typeface="Snap ITC" pitchFamily="82" charset="0"/>
              </a:rPr>
              <a:t>ities</a:t>
            </a:r>
            <a:endParaRPr lang="ru-RU" sz="8000" dirty="0">
              <a:effectLst>
                <a:outerShdw blurRad="38100" dist="38100" dir="2700000" algn="tl">
                  <a:srgbClr val="000000">
                    <a:alpha val="43137"/>
                  </a:srgbClr>
                </a:outerShdw>
              </a:effectLst>
              <a:latin typeface="Monotype Corsiva" pitchFamily="66" charset="0"/>
            </a:endParaRPr>
          </a:p>
        </p:txBody>
      </p:sp>
      <p:sp>
        <p:nvSpPr>
          <p:cNvPr id="3" name="Подзаголовок 2"/>
          <p:cNvSpPr>
            <a:spLocks noGrp="1"/>
          </p:cNvSpPr>
          <p:nvPr>
            <p:ph type="subTitle" idx="1"/>
          </p:nvPr>
        </p:nvSpPr>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250724">
            <a:off x="123017" y="3633187"/>
            <a:ext cx="2545259" cy="2846263"/>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29491">
            <a:off x="1657646" y="3737343"/>
            <a:ext cx="2875628" cy="3215702"/>
          </a:xfrm>
          <a:prstGeom prst="rect">
            <a:avLst/>
          </a:prstGeom>
        </p:spPr>
      </p:pic>
    </p:spTree>
    <p:extLst>
      <p:ext uri="{BB962C8B-B14F-4D97-AF65-F5344CB8AC3E}">
        <p14:creationId xmlns:p14="http://schemas.microsoft.com/office/powerpoint/2010/main" val="13156116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80">
                                          <p:stCondLst>
                                            <p:cond delay="0"/>
                                          </p:stCondLst>
                                        </p:cTn>
                                        <p:tgtEl>
                                          <p:spTgt spid="4"/>
                                        </p:tgtEl>
                                      </p:cBhvr>
                                    </p:animEffect>
                                    <p:anim calcmode="lin" valueType="num">
                                      <p:cBhvr>
                                        <p:cTn id="1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2" dur="26">
                                          <p:stCondLst>
                                            <p:cond delay="650"/>
                                          </p:stCondLst>
                                        </p:cTn>
                                        <p:tgtEl>
                                          <p:spTgt spid="4"/>
                                        </p:tgtEl>
                                      </p:cBhvr>
                                      <p:to x="100000" y="60000"/>
                                    </p:animScale>
                                    <p:animScale>
                                      <p:cBhvr>
                                        <p:cTn id="23" dur="166" decel="50000">
                                          <p:stCondLst>
                                            <p:cond delay="676"/>
                                          </p:stCondLst>
                                        </p:cTn>
                                        <p:tgtEl>
                                          <p:spTgt spid="4"/>
                                        </p:tgtEl>
                                      </p:cBhvr>
                                      <p:to x="100000" y="100000"/>
                                    </p:animScale>
                                    <p:animScale>
                                      <p:cBhvr>
                                        <p:cTn id="24" dur="26">
                                          <p:stCondLst>
                                            <p:cond delay="1312"/>
                                          </p:stCondLst>
                                        </p:cTn>
                                        <p:tgtEl>
                                          <p:spTgt spid="4"/>
                                        </p:tgtEl>
                                      </p:cBhvr>
                                      <p:to x="100000" y="80000"/>
                                    </p:animScale>
                                    <p:animScale>
                                      <p:cBhvr>
                                        <p:cTn id="25" dur="166" decel="50000">
                                          <p:stCondLst>
                                            <p:cond delay="1338"/>
                                          </p:stCondLst>
                                        </p:cTn>
                                        <p:tgtEl>
                                          <p:spTgt spid="4"/>
                                        </p:tgtEl>
                                      </p:cBhvr>
                                      <p:to x="100000" y="100000"/>
                                    </p:animScale>
                                    <p:animScale>
                                      <p:cBhvr>
                                        <p:cTn id="26" dur="26">
                                          <p:stCondLst>
                                            <p:cond delay="1642"/>
                                          </p:stCondLst>
                                        </p:cTn>
                                        <p:tgtEl>
                                          <p:spTgt spid="4"/>
                                        </p:tgtEl>
                                      </p:cBhvr>
                                      <p:to x="100000" y="90000"/>
                                    </p:animScale>
                                    <p:animScale>
                                      <p:cBhvr>
                                        <p:cTn id="27" dur="166" decel="50000">
                                          <p:stCondLst>
                                            <p:cond delay="1668"/>
                                          </p:stCondLst>
                                        </p:cTn>
                                        <p:tgtEl>
                                          <p:spTgt spid="4"/>
                                        </p:tgtEl>
                                      </p:cBhvr>
                                      <p:to x="100000" y="100000"/>
                                    </p:animScale>
                                    <p:animScale>
                                      <p:cBhvr>
                                        <p:cTn id="28" dur="26">
                                          <p:stCondLst>
                                            <p:cond delay="1808"/>
                                          </p:stCondLst>
                                        </p:cTn>
                                        <p:tgtEl>
                                          <p:spTgt spid="4"/>
                                        </p:tgtEl>
                                      </p:cBhvr>
                                      <p:to x="100000" y="95000"/>
                                    </p:animScale>
                                    <p:animScale>
                                      <p:cBhvr>
                                        <p:cTn id="29" dur="166" decel="50000">
                                          <p:stCondLst>
                                            <p:cond delay="1834"/>
                                          </p:stCondLst>
                                        </p:cTn>
                                        <p:tgtEl>
                                          <p:spTgt spid="4"/>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80">
                                          <p:stCondLst>
                                            <p:cond delay="0"/>
                                          </p:stCondLst>
                                        </p:cTn>
                                        <p:tgtEl>
                                          <p:spTgt spid="5"/>
                                        </p:tgtEl>
                                      </p:cBhvr>
                                    </p:animEffect>
                                    <p:anim calcmode="lin" valueType="num">
                                      <p:cBhvr>
                                        <p:cTn id="3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0" dur="26">
                                          <p:stCondLst>
                                            <p:cond delay="650"/>
                                          </p:stCondLst>
                                        </p:cTn>
                                        <p:tgtEl>
                                          <p:spTgt spid="5"/>
                                        </p:tgtEl>
                                      </p:cBhvr>
                                      <p:to x="100000" y="60000"/>
                                    </p:animScale>
                                    <p:animScale>
                                      <p:cBhvr>
                                        <p:cTn id="41" dur="166" decel="50000">
                                          <p:stCondLst>
                                            <p:cond delay="676"/>
                                          </p:stCondLst>
                                        </p:cTn>
                                        <p:tgtEl>
                                          <p:spTgt spid="5"/>
                                        </p:tgtEl>
                                      </p:cBhvr>
                                      <p:to x="100000" y="100000"/>
                                    </p:animScale>
                                    <p:animScale>
                                      <p:cBhvr>
                                        <p:cTn id="42" dur="26">
                                          <p:stCondLst>
                                            <p:cond delay="1312"/>
                                          </p:stCondLst>
                                        </p:cTn>
                                        <p:tgtEl>
                                          <p:spTgt spid="5"/>
                                        </p:tgtEl>
                                      </p:cBhvr>
                                      <p:to x="100000" y="80000"/>
                                    </p:animScale>
                                    <p:animScale>
                                      <p:cBhvr>
                                        <p:cTn id="43" dur="166" decel="50000">
                                          <p:stCondLst>
                                            <p:cond delay="1338"/>
                                          </p:stCondLst>
                                        </p:cTn>
                                        <p:tgtEl>
                                          <p:spTgt spid="5"/>
                                        </p:tgtEl>
                                      </p:cBhvr>
                                      <p:to x="100000" y="100000"/>
                                    </p:animScale>
                                    <p:animScale>
                                      <p:cBhvr>
                                        <p:cTn id="44" dur="26">
                                          <p:stCondLst>
                                            <p:cond delay="1642"/>
                                          </p:stCondLst>
                                        </p:cTn>
                                        <p:tgtEl>
                                          <p:spTgt spid="5"/>
                                        </p:tgtEl>
                                      </p:cBhvr>
                                      <p:to x="100000" y="90000"/>
                                    </p:animScale>
                                    <p:animScale>
                                      <p:cBhvr>
                                        <p:cTn id="45" dur="166" decel="50000">
                                          <p:stCondLst>
                                            <p:cond delay="1668"/>
                                          </p:stCondLst>
                                        </p:cTn>
                                        <p:tgtEl>
                                          <p:spTgt spid="5"/>
                                        </p:tgtEl>
                                      </p:cBhvr>
                                      <p:to x="100000" y="100000"/>
                                    </p:animScale>
                                    <p:animScale>
                                      <p:cBhvr>
                                        <p:cTn id="46" dur="26">
                                          <p:stCondLst>
                                            <p:cond delay="1808"/>
                                          </p:stCondLst>
                                        </p:cTn>
                                        <p:tgtEl>
                                          <p:spTgt spid="5"/>
                                        </p:tgtEl>
                                      </p:cBhvr>
                                      <p:to x="100000" y="95000"/>
                                    </p:animScale>
                                    <p:animScale>
                                      <p:cBhvr>
                                        <p:cTn id="47"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87220"/>
            <a:ext cx="6482854" cy="7249522"/>
          </a:xfrm>
          <a:prstGeom prst="rect">
            <a:avLst/>
          </a:prstGeom>
        </p:spPr>
      </p:pic>
    </p:spTree>
    <p:extLst>
      <p:ext uri="{BB962C8B-B14F-4D97-AF65-F5344CB8AC3E}">
        <p14:creationId xmlns:p14="http://schemas.microsoft.com/office/powerpoint/2010/main" val="86859713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052736"/>
            <a:ext cx="8712968" cy="3960440"/>
          </a:xfrm>
        </p:spPr>
        <p:txBody>
          <a:bodyPr>
            <a:normAutofit/>
          </a:bodyPr>
          <a:lstStyle/>
          <a:p>
            <a:r>
              <a:rPr lang="en-US" sz="1800" b="1" dirty="0" smtClean="0"/>
              <a:t>Coat </a:t>
            </a:r>
            <a:r>
              <a:rPr lang="en-US" sz="1800" b="1" dirty="0"/>
              <a:t>of arms of the Tyumen region is a composition on a silver heraldic shield, consisting of elements: 1) outline (outline) of the Tyumen region, </a:t>
            </a:r>
            <a:r>
              <a:rPr lang="en-US" sz="1800" b="1" dirty="0" err="1"/>
              <a:t>rastsvechenyy</a:t>
            </a:r>
            <a:r>
              <a:rPr lang="en-US" sz="1800" b="1" dirty="0"/>
              <a:t> white, blue and green stripes in the center circle, divided into upper and lower parts in the ratio of 1:2. a) Upper: golden semicircle rising sun with golden rays, and b) lower: semicircle, </a:t>
            </a:r>
            <a:r>
              <a:rPr lang="en-US" sz="1800" b="1" dirty="0" err="1"/>
              <a:t>rstsvechennoe</a:t>
            </a:r>
            <a:r>
              <a:rPr lang="en-US" sz="1800" b="1" dirty="0"/>
              <a:t> blue (wide) and black (narrow) vertical stripes, and 2) over the contours of a golden crown, composed of the elements of traditional ornaments of northern peoples, and 3) lower gold ribbon with an inscription in black "Tyumen Region", 4) on the sides - figures standing sable supporting outline of a crown</a:t>
            </a:r>
            <a:br>
              <a:rPr lang="en-US" sz="1800" b="1" dirty="0"/>
            </a:br>
            <a:r>
              <a:rPr lang="en-US" sz="1800" dirty="0"/>
              <a:t/>
            </a:r>
            <a:br>
              <a:rPr lang="en-US" sz="1800" dirty="0"/>
            </a:br>
            <a:endParaRPr lang="ru-RU" sz="18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3820440"/>
            <a:ext cx="2619375" cy="3357563"/>
          </a:xfrm>
          <a:prstGeom prst="rect">
            <a:avLst/>
          </a:prstGeom>
        </p:spPr>
      </p:pic>
      <p:sp>
        <p:nvSpPr>
          <p:cNvPr id="4" name="TextBox 3"/>
          <p:cNvSpPr txBox="1"/>
          <p:nvPr/>
        </p:nvSpPr>
        <p:spPr>
          <a:xfrm>
            <a:off x="971600" y="548680"/>
            <a:ext cx="5760640" cy="584775"/>
          </a:xfrm>
          <a:prstGeom prst="rect">
            <a:avLst/>
          </a:prstGeom>
          <a:noFill/>
        </p:spPr>
        <p:txBody>
          <a:bodyPr wrap="square" rtlCol="0">
            <a:spAutoFit/>
          </a:bodyPr>
          <a:lstStyle/>
          <a:p>
            <a:r>
              <a:rPr lang="en-US" sz="3200" dirty="0" smtClean="0">
                <a:solidFill>
                  <a:schemeClr val="tx2">
                    <a:lumMod val="50000"/>
                  </a:schemeClr>
                </a:solidFill>
                <a:latin typeface="Monotype Corsiva" pitchFamily="66" charset="0"/>
              </a:rPr>
              <a:t>Emblems of arms of the Tyumen</a:t>
            </a:r>
            <a:endParaRPr lang="ru-RU" sz="3200" dirty="0">
              <a:solidFill>
                <a:schemeClr val="tx2">
                  <a:lumMod val="50000"/>
                </a:schemeClr>
              </a:solidFill>
              <a:latin typeface="Monotype Corsiva" pitchFamily="66" charset="0"/>
            </a:endParaRPr>
          </a:p>
        </p:txBody>
      </p:sp>
    </p:spTree>
    <p:extLst>
      <p:ext uri="{BB962C8B-B14F-4D97-AF65-F5344CB8AC3E}">
        <p14:creationId xmlns:p14="http://schemas.microsoft.com/office/powerpoint/2010/main" val="69715792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heckerboard(across)">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80">
                                          <p:stCondLst>
                                            <p:cond delay="0"/>
                                          </p:stCondLst>
                                        </p:cTn>
                                        <p:tgtEl>
                                          <p:spTgt spid="3"/>
                                        </p:tgtEl>
                                      </p:cBhvr>
                                    </p:animEffect>
                                    <p:anim calcmode="lin" valueType="num">
                                      <p:cBhvr>
                                        <p:cTn id="21"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6" dur="26">
                                          <p:stCondLst>
                                            <p:cond delay="650"/>
                                          </p:stCondLst>
                                        </p:cTn>
                                        <p:tgtEl>
                                          <p:spTgt spid="3"/>
                                        </p:tgtEl>
                                      </p:cBhvr>
                                      <p:to x="100000" y="60000"/>
                                    </p:animScale>
                                    <p:animScale>
                                      <p:cBhvr>
                                        <p:cTn id="27" dur="166" decel="50000">
                                          <p:stCondLst>
                                            <p:cond delay="676"/>
                                          </p:stCondLst>
                                        </p:cTn>
                                        <p:tgtEl>
                                          <p:spTgt spid="3"/>
                                        </p:tgtEl>
                                      </p:cBhvr>
                                      <p:to x="100000" y="100000"/>
                                    </p:animScale>
                                    <p:animScale>
                                      <p:cBhvr>
                                        <p:cTn id="28" dur="26">
                                          <p:stCondLst>
                                            <p:cond delay="1312"/>
                                          </p:stCondLst>
                                        </p:cTn>
                                        <p:tgtEl>
                                          <p:spTgt spid="3"/>
                                        </p:tgtEl>
                                      </p:cBhvr>
                                      <p:to x="100000" y="80000"/>
                                    </p:animScale>
                                    <p:animScale>
                                      <p:cBhvr>
                                        <p:cTn id="29" dur="166" decel="50000">
                                          <p:stCondLst>
                                            <p:cond delay="1338"/>
                                          </p:stCondLst>
                                        </p:cTn>
                                        <p:tgtEl>
                                          <p:spTgt spid="3"/>
                                        </p:tgtEl>
                                      </p:cBhvr>
                                      <p:to x="100000" y="100000"/>
                                    </p:animScale>
                                    <p:animScale>
                                      <p:cBhvr>
                                        <p:cTn id="30" dur="26">
                                          <p:stCondLst>
                                            <p:cond delay="1642"/>
                                          </p:stCondLst>
                                        </p:cTn>
                                        <p:tgtEl>
                                          <p:spTgt spid="3"/>
                                        </p:tgtEl>
                                      </p:cBhvr>
                                      <p:to x="100000" y="90000"/>
                                    </p:animScale>
                                    <p:animScale>
                                      <p:cBhvr>
                                        <p:cTn id="31" dur="166" decel="50000">
                                          <p:stCondLst>
                                            <p:cond delay="1668"/>
                                          </p:stCondLst>
                                        </p:cTn>
                                        <p:tgtEl>
                                          <p:spTgt spid="3"/>
                                        </p:tgtEl>
                                      </p:cBhvr>
                                      <p:to x="100000" y="100000"/>
                                    </p:animScale>
                                    <p:animScale>
                                      <p:cBhvr>
                                        <p:cTn id="32" dur="26">
                                          <p:stCondLst>
                                            <p:cond delay="1808"/>
                                          </p:stCondLst>
                                        </p:cTn>
                                        <p:tgtEl>
                                          <p:spTgt spid="3"/>
                                        </p:tgtEl>
                                      </p:cBhvr>
                                      <p:to x="100000" y="95000"/>
                                    </p:animScale>
                                    <p:animScale>
                                      <p:cBhvr>
                                        <p:cTn id="33"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shade val="48000"/>
                <a:satMod val="230000"/>
              </a:schemeClr>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717032"/>
            <a:ext cx="8496944" cy="3140968"/>
          </a:xfrm>
        </p:spPr>
        <p:txBody>
          <a:bodyPr>
            <a:noAutofit/>
          </a:bodyPr>
          <a:lstStyle/>
          <a:p>
            <a:r>
              <a:rPr lang="en-US" sz="1800" dirty="0">
                <a:solidFill>
                  <a:srgbClr val="FFFF00"/>
                </a:solidFill>
              </a:rPr>
              <a:t/>
            </a:r>
            <a:br>
              <a:rPr lang="en-US" sz="1800" dirty="0">
                <a:solidFill>
                  <a:srgbClr val="FFFF00"/>
                </a:solidFill>
              </a:rPr>
            </a:br>
            <a:r>
              <a:rPr lang="en-US" sz="1800" b="1" dirty="0" smtClean="0">
                <a:solidFill>
                  <a:srgbClr val="FFFF00"/>
                </a:solidFill>
              </a:rPr>
              <a:t>Emblem </a:t>
            </a:r>
            <a:r>
              <a:rPr lang="en-US" sz="1800" b="1" dirty="0">
                <a:solidFill>
                  <a:srgbClr val="FFFF00"/>
                </a:solidFill>
              </a:rPr>
              <a:t>of the Republic of Dagestan is a round heraldic shield is white, in the central part of which golden eagle. over</a:t>
            </a:r>
            <a:br>
              <a:rPr lang="en-US" sz="1800" b="1" dirty="0">
                <a:solidFill>
                  <a:srgbClr val="FFFF00"/>
                </a:solidFill>
              </a:rPr>
            </a:br>
            <a:r>
              <a:rPr lang="en-US" sz="1800" b="1" dirty="0">
                <a:solidFill>
                  <a:srgbClr val="FFFF00"/>
                </a:solidFill>
              </a:rPr>
              <a:t>it placed a golden sun in the form of a disk-lined spiral ornament. At the base of the shield are white and golden snow-capped mountains, plains, sea and in the cartouche - a handshake, both sides of which is heraldic ribbon with an inscription in white letters, "Dagestan". The top half of the shield is framed by a gold stripe at the bottom - the two ornamental edgings: left-blue, right - red.</a:t>
            </a:r>
            <a:br>
              <a:rPr lang="en-US" sz="1800" b="1" dirty="0">
                <a:solidFill>
                  <a:srgbClr val="FFFF00"/>
                </a:solidFill>
              </a:rPr>
            </a:br>
            <a:endParaRPr lang="en-US" sz="1800" b="1" dirty="0">
              <a:solidFill>
                <a:srgbClr val="FFFF00"/>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88024" y="0"/>
            <a:ext cx="3573850" cy="4351052"/>
          </a:xfrm>
        </p:spPr>
      </p:pic>
      <p:sp>
        <p:nvSpPr>
          <p:cNvPr id="5" name="TextBox 4"/>
          <p:cNvSpPr txBox="1"/>
          <p:nvPr/>
        </p:nvSpPr>
        <p:spPr>
          <a:xfrm>
            <a:off x="683568" y="1447513"/>
            <a:ext cx="3528392" cy="1938992"/>
          </a:xfrm>
          <a:prstGeom prst="rect">
            <a:avLst/>
          </a:prstGeom>
          <a:noFill/>
        </p:spPr>
        <p:txBody>
          <a:bodyPr wrap="square" rtlCol="0">
            <a:spAutoFit/>
          </a:bodyPr>
          <a:lstStyle/>
          <a:p>
            <a:r>
              <a:rPr lang="en-US" sz="4000" dirty="0" smtClean="0">
                <a:solidFill>
                  <a:srgbClr val="FFFF00"/>
                </a:solidFill>
                <a:latin typeface="Monotype Corsiva" pitchFamily="66" charset="0"/>
              </a:rPr>
              <a:t>Emblem of the Republic Dagestan</a:t>
            </a:r>
            <a:endParaRPr lang="ru-RU" sz="4000" dirty="0">
              <a:solidFill>
                <a:srgbClr val="FFFF00"/>
              </a:solidFill>
              <a:latin typeface="Monotype Corsiva" pitchFamily="66" charset="0"/>
            </a:endParaRPr>
          </a:p>
        </p:txBody>
      </p:sp>
    </p:spTree>
    <p:extLst>
      <p:ext uri="{BB962C8B-B14F-4D97-AF65-F5344CB8AC3E}">
        <p14:creationId xmlns:p14="http://schemas.microsoft.com/office/powerpoint/2010/main" val="194926891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80">
                                          <p:stCondLst>
                                            <p:cond delay="0"/>
                                          </p:stCondLst>
                                        </p:cTn>
                                        <p:tgtEl>
                                          <p:spTgt spid="2"/>
                                        </p:tgtEl>
                                      </p:cBhvr>
                                    </p:animEffect>
                                    <p:anim calcmode="lin" valueType="num">
                                      <p:cBhvr>
                                        <p:cTn id="1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1" dur="26">
                                          <p:stCondLst>
                                            <p:cond delay="650"/>
                                          </p:stCondLst>
                                        </p:cTn>
                                        <p:tgtEl>
                                          <p:spTgt spid="2"/>
                                        </p:tgtEl>
                                      </p:cBhvr>
                                      <p:to x="100000" y="60000"/>
                                    </p:animScale>
                                    <p:animScale>
                                      <p:cBhvr>
                                        <p:cTn id="22" dur="166" decel="50000">
                                          <p:stCondLst>
                                            <p:cond delay="676"/>
                                          </p:stCondLst>
                                        </p:cTn>
                                        <p:tgtEl>
                                          <p:spTgt spid="2"/>
                                        </p:tgtEl>
                                      </p:cBhvr>
                                      <p:to x="100000" y="100000"/>
                                    </p:animScale>
                                    <p:animScale>
                                      <p:cBhvr>
                                        <p:cTn id="23" dur="26">
                                          <p:stCondLst>
                                            <p:cond delay="1312"/>
                                          </p:stCondLst>
                                        </p:cTn>
                                        <p:tgtEl>
                                          <p:spTgt spid="2"/>
                                        </p:tgtEl>
                                      </p:cBhvr>
                                      <p:to x="100000" y="80000"/>
                                    </p:animScale>
                                    <p:animScale>
                                      <p:cBhvr>
                                        <p:cTn id="24" dur="166" decel="50000">
                                          <p:stCondLst>
                                            <p:cond delay="1338"/>
                                          </p:stCondLst>
                                        </p:cTn>
                                        <p:tgtEl>
                                          <p:spTgt spid="2"/>
                                        </p:tgtEl>
                                      </p:cBhvr>
                                      <p:to x="100000" y="100000"/>
                                    </p:animScale>
                                    <p:animScale>
                                      <p:cBhvr>
                                        <p:cTn id="25" dur="26">
                                          <p:stCondLst>
                                            <p:cond delay="1642"/>
                                          </p:stCondLst>
                                        </p:cTn>
                                        <p:tgtEl>
                                          <p:spTgt spid="2"/>
                                        </p:tgtEl>
                                      </p:cBhvr>
                                      <p:to x="100000" y="90000"/>
                                    </p:animScale>
                                    <p:animScale>
                                      <p:cBhvr>
                                        <p:cTn id="26" dur="166" decel="50000">
                                          <p:stCondLst>
                                            <p:cond delay="1668"/>
                                          </p:stCondLst>
                                        </p:cTn>
                                        <p:tgtEl>
                                          <p:spTgt spid="2"/>
                                        </p:tgtEl>
                                      </p:cBhvr>
                                      <p:to x="100000" y="100000"/>
                                    </p:animScale>
                                    <p:animScale>
                                      <p:cBhvr>
                                        <p:cTn id="27" dur="26">
                                          <p:stCondLst>
                                            <p:cond delay="1808"/>
                                          </p:stCondLst>
                                        </p:cTn>
                                        <p:tgtEl>
                                          <p:spTgt spid="2"/>
                                        </p:tgtEl>
                                      </p:cBhvr>
                                      <p:to x="100000" y="95000"/>
                                    </p:animScale>
                                    <p:animScale>
                                      <p:cBhvr>
                                        <p:cTn id="28" dur="166" decel="50000">
                                          <p:stCondLst>
                                            <p:cond delay="1834"/>
                                          </p:stCondLst>
                                        </p:cTn>
                                        <p:tgtEl>
                                          <p:spTgt spid="2"/>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35"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2000"/>
                                        <p:tgtEl>
                                          <p:spTgt spid="4"/>
                                        </p:tgtEl>
                                      </p:cBhvr>
                                    </p:animEffect>
                                    <p:anim calcmode="lin" valueType="num">
                                      <p:cBhvr>
                                        <p:cTn id="34" dur="2000" fill="hold"/>
                                        <p:tgtEl>
                                          <p:spTgt spid="4"/>
                                        </p:tgtEl>
                                        <p:attrNameLst>
                                          <p:attrName>style.rotation</p:attrName>
                                        </p:attrNameLst>
                                      </p:cBhvr>
                                      <p:tavLst>
                                        <p:tav tm="0">
                                          <p:val>
                                            <p:fltVal val="720"/>
                                          </p:val>
                                        </p:tav>
                                        <p:tav tm="100000">
                                          <p:val>
                                            <p:fltVal val="0"/>
                                          </p:val>
                                        </p:tav>
                                      </p:tavLst>
                                    </p:anim>
                                    <p:anim calcmode="lin" valueType="num">
                                      <p:cBhvr>
                                        <p:cTn id="35" dur="2000" fill="hold"/>
                                        <p:tgtEl>
                                          <p:spTgt spid="4"/>
                                        </p:tgtEl>
                                        <p:attrNameLst>
                                          <p:attrName>ppt_h</p:attrName>
                                        </p:attrNameLst>
                                      </p:cBhvr>
                                      <p:tavLst>
                                        <p:tav tm="0">
                                          <p:val>
                                            <p:fltVal val="0"/>
                                          </p:val>
                                        </p:tav>
                                        <p:tav tm="100000">
                                          <p:val>
                                            <p:strVal val="#ppt_h"/>
                                          </p:val>
                                        </p:tav>
                                      </p:tavLst>
                                    </p:anim>
                                    <p:anim calcmode="lin" valueType="num">
                                      <p:cBhvr>
                                        <p:cTn id="36"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645024"/>
            <a:ext cx="8064896" cy="3024336"/>
          </a:xfrm>
        </p:spPr>
        <p:txBody>
          <a:bodyPr>
            <a:noAutofit/>
          </a:bodyPr>
          <a:lstStyle/>
          <a:p>
            <a:pPr marL="0" lvl="0">
              <a:lnSpc>
                <a:spcPct val="115000"/>
              </a:lnSpc>
              <a:spcAft>
                <a:spcPts val="1000"/>
              </a:spcAft>
            </a:pPr>
            <a:r>
              <a:rPr lang="en-US" sz="1400" b="1" dirty="0">
                <a:effectLst/>
                <a:latin typeface="Calibri"/>
                <a:ea typeface="Calibri"/>
                <a:cs typeface="Times New Roman"/>
              </a:rPr>
              <a:t>Emblem of </a:t>
            </a:r>
            <a:r>
              <a:rPr lang="en-US" sz="1400" b="1" dirty="0" err="1">
                <a:effectLst/>
                <a:latin typeface="Calibri"/>
                <a:ea typeface="Calibri"/>
                <a:cs typeface="Times New Roman"/>
              </a:rPr>
              <a:t>Yakutia</a:t>
            </a:r>
            <a:r>
              <a:rPr lang="en-US" sz="1400" b="1" dirty="0">
                <a:effectLst/>
                <a:latin typeface="Calibri"/>
                <a:ea typeface="Calibri"/>
                <a:cs typeface="Times New Roman"/>
              </a:rPr>
              <a:t> is a circle, the center of which is placed the image of the ancient horseman with the flag (taken from the cave paintings from the Lena River) on the background of the solar disk - the shield flanked by traditional national ornament in the form of rhombic crystal-seven figures. Sun silver, rider - dark red frame - dark blue, ornament - white.</a:t>
            </a:r>
            <a:r>
              <a:rPr lang="ru-RU" sz="1400" b="1" dirty="0">
                <a:effectLst/>
                <a:latin typeface="Calibri"/>
                <a:ea typeface="Calibri"/>
                <a:cs typeface="Times New Roman"/>
              </a:rPr>
              <a:t/>
            </a:r>
            <a:br>
              <a:rPr lang="ru-RU" sz="1400" b="1" dirty="0">
                <a:effectLst/>
                <a:latin typeface="Calibri"/>
                <a:ea typeface="Calibri"/>
                <a:cs typeface="Times New Roman"/>
              </a:rPr>
            </a:br>
            <a:r>
              <a:rPr lang="en-US" sz="1400" b="1" dirty="0">
                <a:effectLst/>
                <a:latin typeface="Calibri"/>
                <a:ea typeface="Calibri"/>
                <a:cs typeface="Times New Roman"/>
              </a:rPr>
              <a:t> </a:t>
            </a:r>
            <a:r>
              <a:rPr lang="ru-RU" sz="1400" b="1" dirty="0">
                <a:effectLst/>
                <a:latin typeface="Calibri"/>
                <a:ea typeface="Calibri"/>
                <a:cs typeface="Times New Roman"/>
              </a:rPr>
              <a:t/>
            </a:r>
            <a:br>
              <a:rPr lang="ru-RU" sz="1400" b="1" dirty="0">
                <a:effectLst/>
                <a:latin typeface="Calibri"/>
                <a:ea typeface="Calibri"/>
                <a:cs typeface="Times New Roman"/>
              </a:rPr>
            </a:br>
            <a:r>
              <a:rPr lang="en-US" sz="1400" b="1" dirty="0">
                <a:effectLst/>
                <a:latin typeface="Calibri"/>
                <a:ea typeface="Calibri"/>
                <a:cs typeface="Times New Roman"/>
              </a:rPr>
              <a:t>The central emblem </a:t>
            </a:r>
            <a:r>
              <a:rPr lang="en-US" sz="1400" b="1" dirty="0" err="1">
                <a:effectLst/>
                <a:latin typeface="Calibri"/>
                <a:ea typeface="Calibri"/>
                <a:cs typeface="Times New Roman"/>
              </a:rPr>
              <a:t>emblem</a:t>
            </a:r>
            <a:r>
              <a:rPr lang="en-US" sz="1400" b="1" dirty="0">
                <a:effectLst/>
                <a:latin typeface="Calibri"/>
                <a:ea typeface="Calibri"/>
                <a:cs typeface="Times New Roman"/>
              </a:rPr>
              <a:t> - an ancient horseman with a banner. This is one of the figures of rock carvings (petroglyphs) found near the village of </a:t>
            </a:r>
            <a:r>
              <a:rPr lang="en-US" sz="1400" b="1" dirty="0" err="1">
                <a:effectLst/>
                <a:latin typeface="Calibri"/>
                <a:ea typeface="Calibri"/>
                <a:cs typeface="Times New Roman"/>
              </a:rPr>
              <a:t>Shishkin</a:t>
            </a:r>
            <a:r>
              <a:rPr lang="en-US" sz="1400" b="1" dirty="0">
                <a:effectLst/>
                <a:latin typeface="Calibri"/>
                <a:ea typeface="Calibri"/>
                <a:cs typeface="Times New Roman"/>
              </a:rPr>
              <a:t>, </a:t>
            </a:r>
            <a:r>
              <a:rPr lang="en-US" sz="1400" b="1" dirty="0" err="1">
                <a:effectLst/>
                <a:latin typeface="Calibri"/>
                <a:ea typeface="Calibri"/>
                <a:cs typeface="Times New Roman"/>
              </a:rPr>
              <a:t>Verhnolenska</a:t>
            </a:r>
            <a:r>
              <a:rPr lang="en-US" sz="1400" b="1" dirty="0">
                <a:effectLst/>
                <a:latin typeface="Calibri"/>
                <a:ea typeface="Calibri"/>
                <a:cs typeface="Times New Roman"/>
              </a:rPr>
              <a:t> above the city, members of the Great Northern Expedition of the Russian Academy of Sciences in 1745. On inscriptions depicted herders </a:t>
            </a:r>
            <a:r>
              <a:rPr lang="en-US" sz="1400" b="1" dirty="0" err="1">
                <a:effectLst/>
                <a:latin typeface="Calibri"/>
                <a:ea typeface="Calibri"/>
                <a:cs typeface="Times New Roman"/>
              </a:rPr>
              <a:t>kurumchintsy</a:t>
            </a:r>
            <a:r>
              <a:rPr lang="en-US" sz="1400" b="1" dirty="0">
                <a:effectLst/>
                <a:latin typeface="Calibri"/>
                <a:ea typeface="Calibri"/>
                <a:cs typeface="Times New Roman"/>
              </a:rPr>
              <a:t> - the ancestors of the </a:t>
            </a:r>
            <a:r>
              <a:rPr lang="en-US" sz="1400" b="1" dirty="0" err="1">
                <a:effectLst/>
                <a:latin typeface="Calibri"/>
                <a:ea typeface="Calibri"/>
                <a:cs typeface="Times New Roman"/>
              </a:rPr>
              <a:t>Yakuts</a:t>
            </a:r>
            <a:r>
              <a:rPr lang="en-US" sz="1400" b="1" dirty="0">
                <a:effectLst/>
                <a:latin typeface="Calibri"/>
                <a:ea typeface="Calibri"/>
                <a:cs typeface="Times New Roman"/>
              </a:rPr>
              <a:t> displaced from Baikal stronger neighbors. Three tails flag symbolize the unity of tribes, which together are one people - </a:t>
            </a:r>
            <a:r>
              <a:rPr lang="en-US" sz="1400" b="1" dirty="0" err="1">
                <a:effectLst/>
                <a:latin typeface="Calibri"/>
                <a:ea typeface="Calibri"/>
                <a:cs typeface="Times New Roman"/>
              </a:rPr>
              <a:t>kurumchintsy</a:t>
            </a:r>
            <a:r>
              <a:rPr lang="en-US" sz="1400" b="1" dirty="0">
                <a:effectLst/>
                <a:latin typeface="Calibri"/>
                <a:ea typeface="Calibri"/>
                <a:cs typeface="Times New Roman"/>
              </a:rPr>
              <a:t>. Banner in general emphasizes the power and the guarantee of the existence of the people. Framing coat seven rhombic crystals faceted diamond unity means long living in </a:t>
            </a:r>
            <a:r>
              <a:rPr lang="en-US" sz="1400" b="1" dirty="0" err="1">
                <a:effectLst/>
                <a:latin typeface="Calibri"/>
                <a:ea typeface="Calibri"/>
                <a:cs typeface="Times New Roman"/>
              </a:rPr>
              <a:t>Yakutia</a:t>
            </a:r>
            <a:r>
              <a:rPr lang="en-US" sz="1400" b="1" dirty="0">
                <a:effectLst/>
                <a:latin typeface="Calibri"/>
                <a:ea typeface="Calibri"/>
                <a:cs typeface="Times New Roman"/>
              </a:rPr>
              <a:t> people: Yakut, Russian, </a:t>
            </a:r>
            <a:r>
              <a:rPr lang="en-US" sz="1400" b="1" dirty="0" err="1">
                <a:effectLst/>
                <a:latin typeface="Calibri"/>
                <a:ea typeface="Calibri"/>
                <a:cs typeface="Times New Roman"/>
              </a:rPr>
              <a:t>Evenk</a:t>
            </a:r>
            <a:r>
              <a:rPr lang="en-US" sz="1400" b="1" dirty="0">
                <a:effectLst/>
                <a:latin typeface="Calibri"/>
                <a:ea typeface="Calibri"/>
                <a:cs typeface="Times New Roman"/>
              </a:rPr>
              <a:t>, Even, Chukchi, </a:t>
            </a:r>
            <a:r>
              <a:rPr lang="en-US" sz="1400" b="1" dirty="0" err="1">
                <a:effectLst/>
                <a:latin typeface="Calibri"/>
                <a:ea typeface="Calibri"/>
                <a:cs typeface="Times New Roman"/>
              </a:rPr>
              <a:t>Dolgan</a:t>
            </a:r>
            <a:r>
              <a:rPr lang="en-US" sz="1400" b="1" dirty="0">
                <a:effectLst/>
                <a:latin typeface="Calibri"/>
                <a:ea typeface="Calibri"/>
                <a:cs typeface="Times New Roman"/>
              </a:rPr>
              <a:t> </a:t>
            </a:r>
            <a:r>
              <a:rPr lang="en-US" sz="1400" b="1" dirty="0" err="1">
                <a:effectLst/>
                <a:latin typeface="Calibri"/>
                <a:ea typeface="Calibri"/>
                <a:cs typeface="Times New Roman"/>
              </a:rPr>
              <a:t>Yukagirs</a:t>
            </a:r>
            <a:r>
              <a:rPr lang="en-US" sz="1400" b="1" dirty="0">
                <a:effectLst/>
                <a:latin typeface="Calibri"/>
                <a:ea typeface="Calibri"/>
                <a:cs typeface="Times New Roman"/>
              </a:rPr>
              <a:t>.</a:t>
            </a:r>
            <a:r>
              <a:rPr lang="ru-RU" sz="1400" b="1" dirty="0">
                <a:effectLst/>
                <a:latin typeface="Calibri"/>
                <a:ea typeface="Calibri"/>
                <a:cs typeface="Times New Roman"/>
              </a:rPr>
              <a:t/>
            </a:r>
            <a:br>
              <a:rPr lang="ru-RU" sz="1400" b="1" dirty="0">
                <a:effectLst/>
                <a:latin typeface="Calibri"/>
                <a:ea typeface="Calibri"/>
                <a:cs typeface="Times New Roman"/>
              </a:rPr>
            </a:br>
            <a:r>
              <a:rPr lang="en-US" sz="1400" b="1" dirty="0"/>
              <a:t/>
            </a:r>
            <a:br>
              <a:rPr lang="en-US" sz="1400" b="1" dirty="0"/>
            </a:br>
            <a:endParaRPr lang="en-US" sz="1400" b="1"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355976" y="-747464"/>
            <a:ext cx="4896544" cy="5034475"/>
          </a:xfrm>
        </p:spPr>
      </p:pic>
      <p:sp>
        <p:nvSpPr>
          <p:cNvPr id="5" name="TextBox 4"/>
          <p:cNvSpPr txBox="1"/>
          <p:nvPr/>
        </p:nvSpPr>
        <p:spPr>
          <a:xfrm>
            <a:off x="395536" y="2203122"/>
            <a:ext cx="3672408" cy="646331"/>
          </a:xfrm>
          <a:prstGeom prst="rect">
            <a:avLst/>
          </a:prstGeom>
          <a:noFill/>
        </p:spPr>
        <p:txBody>
          <a:bodyPr wrap="square" rtlCol="0">
            <a:spAutoFit/>
          </a:bodyPr>
          <a:lstStyle/>
          <a:p>
            <a:r>
              <a:rPr lang="en-US" sz="3600" dirty="0" smtClean="0">
                <a:solidFill>
                  <a:srgbClr val="FFC000"/>
                </a:solidFill>
                <a:latin typeface="Monotype Corsiva" pitchFamily="66" charset="0"/>
              </a:rPr>
              <a:t>Emblem of </a:t>
            </a:r>
            <a:r>
              <a:rPr lang="en-US" sz="3600" dirty="0" err="1" smtClean="0">
                <a:solidFill>
                  <a:srgbClr val="FFC000"/>
                </a:solidFill>
                <a:latin typeface="Monotype Corsiva" pitchFamily="66" charset="0"/>
              </a:rPr>
              <a:t>Yakutia</a:t>
            </a:r>
            <a:endParaRPr lang="ru-RU" sz="3600" dirty="0">
              <a:solidFill>
                <a:srgbClr val="FFC000"/>
              </a:solidFill>
              <a:latin typeface="Monotype Corsiva" pitchFamily="66" charset="0"/>
            </a:endParaRPr>
          </a:p>
        </p:txBody>
      </p:sp>
    </p:spTree>
    <p:extLst>
      <p:ext uri="{BB962C8B-B14F-4D97-AF65-F5344CB8AC3E}">
        <p14:creationId xmlns:p14="http://schemas.microsoft.com/office/powerpoint/2010/main" val="390932873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9"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0" fill="hold"/>
                                        <p:tgtEl>
                                          <p:spTgt spid="2"/>
                                        </p:tgtEl>
                                        <p:attrNameLst>
                                          <p:attrName>ppt_w</p:attrName>
                                        </p:attrNameLst>
                                      </p:cBhvr>
                                      <p:tavLst>
                                        <p:tav tm="0" fmla="#ppt_w*sin(2.5*pi*$)">
                                          <p:val>
                                            <p:fltVal val="0"/>
                                          </p:val>
                                        </p:tav>
                                        <p:tav tm="100000">
                                          <p:val>
                                            <p:fltVal val="1"/>
                                          </p:val>
                                        </p:tav>
                                      </p:tavLst>
                                    </p:anim>
                                    <p:anim calcmode="lin" valueType="num">
                                      <p:cBhvr>
                                        <p:cTn id="17"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484784"/>
            <a:ext cx="7704856" cy="5040560"/>
          </a:xfrm>
        </p:spPr>
        <p:txBody>
          <a:bodyPr>
            <a:noAutofit/>
          </a:bodyPr>
          <a:lstStyle/>
          <a:p>
            <a:r>
              <a:rPr lang="en-US" sz="1800" b="1" dirty="0" smtClean="0"/>
              <a:t>Emblem </a:t>
            </a:r>
            <a:r>
              <a:rPr lang="en-US" sz="1800" b="1" dirty="0"/>
              <a:t>of the Republic of Ingushetia is a circle, the center of which an eagle with outstretched wings - a symbol of nobility and courage, wisdom, and faithfulness. In the center of the emblem on the vertical axis against the Caucasus Mountains located battle tower, symbolizing the ancient and young Ingushetia. The left side of the tower is shown Table Mountain (</a:t>
            </a:r>
            <a:r>
              <a:rPr lang="en-US" sz="1800" b="1" dirty="0" err="1"/>
              <a:t>Maat</a:t>
            </a:r>
            <a:r>
              <a:rPr lang="en-US" sz="1800" b="1" dirty="0"/>
              <a:t>-Loam), the right Mount Kazbek (bash-Loam). Over the mountains and tower depicts a semi-circle of the sun, is in the height of the sender down seven direct rays. The lower part of the small circle depicts a solar sign, symbolizing the eternal movement of the Sun and the Earth, and the infinity of the relationship of all things. </a:t>
            </a:r>
            <a:r>
              <a:rPr lang="en-US" sz="1800" b="1" dirty="0" err="1"/>
              <a:t>Arcuate</a:t>
            </a:r>
            <a:r>
              <a:rPr lang="en-US" sz="1800" b="1" dirty="0"/>
              <a:t> rays solar symbol rotated counter-clockwise. Along the rim in red and white: "The Republic of Ingushetia. GIALGIAY </a:t>
            </a:r>
            <a:r>
              <a:rPr lang="en-US" sz="1800" b="1" dirty="0" err="1"/>
              <a:t>Mokhk</a:t>
            </a:r>
            <a:r>
              <a:rPr lang="en-US" sz="1800" b="1" dirty="0"/>
              <a:t>."</a:t>
            </a:r>
            <a:br>
              <a:rPr lang="en-US" sz="1800" b="1" dirty="0"/>
            </a:br>
            <a:r>
              <a:rPr lang="en-US" sz="1800" b="1" dirty="0"/>
              <a:t/>
            </a:r>
            <a:br>
              <a:rPr lang="en-US" sz="1800" b="1" dirty="0"/>
            </a:br>
            <a:r>
              <a:rPr lang="en-US" sz="1800" b="1" dirty="0"/>
              <a:t>Author emblem artist </a:t>
            </a:r>
            <a:r>
              <a:rPr lang="en-US" sz="1800" b="1" dirty="0" err="1"/>
              <a:t>Ruslan</a:t>
            </a:r>
            <a:r>
              <a:rPr lang="en-US" sz="1800" b="1" dirty="0"/>
              <a:t> </a:t>
            </a:r>
            <a:r>
              <a:rPr lang="en-US" sz="1800" b="1" dirty="0" err="1"/>
              <a:t>Alimovich</a:t>
            </a:r>
            <a:r>
              <a:rPr lang="en-US" sz="1800" b="1" dirty="0"/>
              <a:t> Elda.</a:t>
            </a:r>
            <a:r>
              <a:rPr lang="en-US" sz="1100" dirty="0"/>
              <a:t/>
            </a:r>
            <a:br>
              <a:rPr lang="en-US" sz="1100" dirty="0"/>
            </a:br>
            <a:r>
              <a:rPr lang="en-US" sz="1100" dirty="0"/>
              <a:t/>
            </a:r>
            <a:br>
              <a:rPr lang="en-US" sz="1100" dirty="0"/>
            </a:br>
            <a:r>
              <a:rPr lang="en-US" sz="1100" dirty="0" smtClean="0"/>
              <a:t>.</a:t>
            </a:r>
            <a:r>
              <a:rPr lang="en-US" sz="1100" dirty="0"/>
              <a:t/>
            </a:r>
            <a:br>
              <a:rPr lang="en-US" sz="1100" dirty="0"/>
            </a:br>
            <a:endParaRPr lang="ru-RU" sz="1100" dirty="0"/>
          </a:p>
        </p:txBody>
      </p:sp>
      <p:sp>
        <p:nvSpPr>
          <p:cNvPr id="3" name="Объект 2"/>
          <p:cNvSpPr>
            <a:spLocks noGrp="1"/>
          </p:cNvSpPr>
          <p:nvPr>
            <p:ph idx="1"/>
          </p:nvPr>
        </p:nvSpPr>
        <p:spPr>
          <a:xfrm>
            <a:off x="107504" y="188640"/>
            <a:ext cx="288032" cy="72008"/>
          </a:xfrm>
        </p:spPr>
        <p:txBody>
          <a:bodyPr>
            <a:normAutofit fontScale="25000" lnSpcReduction="20000"/>
          </a:bodyPr>
          <a:lstStyle/>
          <a:p>
            <a:endParaRPr lang="ru-RU" dirty="0"/>
          </a:p>
        </p:txBody>
      </p:sp>
      <p:sp>
        <p:nvSpPr>
          <p:cNvPr id="4" name="TextBox 3"/>
          <p:cNvSpPr txBox="1"/>
          <p:nvPr/>
        </p:nvSpPr>
        <p:spPr>
          <a:xfrm>
            <a:off x="899592" y="620688"/>
            <a:ext cx="7128792" cy="461665"/>
          </a:xfrm>
          <a:prstGeom prst="rect">
            <a:avLst/>
          </a:prstGeom>
          <a:noFill/>
        </p:spPr>
        <p:txBody>
          <a:bodyPr wrap="square" rtlCol="0">
            <a:spAutoFit/>
          </a:bodyPr>
          <a:lstStyle/>
          <a:p>
            <a:r>
              <a:rPr lang="en-US" sz="2400" dirty="0" smtClean="0">
                <a:solidFill>
                  <a:srgbClr val="FFFF00"/>
                </a:solidFill>
                <a:latin typeface="Monotype Corsiva" pitchFamily="66" charset="0"/>
              </a:rPr>
              <a:t>Emblem of Republic of Ingushetia</a:t>
            </a:r>
            <a:endParaRPr lang="ru-RU" sz="2400" dirty="0">
              <a:solidFill>
                <a:srgbClr val="FFFF00"/>
              </a:solidFill>
              <a:latin typeface="Monotype Corsiva" pitchFamily="66" charset="0"/>
            </a:endParaRPr>
          </a:p>
        </p:txBody>
      </p:sp>
    </p:spTree>
    <p:extLst>
      <p:ext uri="{BB962C8B-B14F-4D97-AF65-F5344CB8AC3E}">
        <p14:creationId xmlns:p14="http://schemas.microsoft.com/office/powerpoint/2010/main" val="307227916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675456"/>
            <a:ext cx="6914902" cy="7997234"/>
          </a:xfrm>
          <a:prstGeom prst="rect">
            <a:avLst/>
          </a:prstGeom>
        </p:spPr>
      </p:pic>
    </p:spTree>
    <p:extLst>
      <p:ext uri="{BB962C8B-B14F-4D97-AF65-F5344CB8AC3E}">
        <p14:creationId xmlns:p14="http://schemas.microsoft.com/office/powerpoint/2010/main" val="218178138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33346"/>
            <a:ext cx="9144000" cy="6296054"/>
          </a:xfrm>
        </p:spPr>
        <p:txBody>
          <a:bodyPr>
            <a:normAutofit/>
          </a:bodyPr>
          <a:lstStyle/>
          <a:p>
            <a:r>
              <a:rPr lang="en-US" sz="1800" b="1" dirty="0" smtClean="0"/>
              <a:t>Coat </a:t>
            </a:r>
            <a:r>
              <a:rPr lang="en-US" sz="1800" b="1" dirty="0"/>
              <a:t>of arms of the </a:t>
            </a:r>
            <a:r>
              <a:rPr lang="en-US" sz="1800" b="1" dirty="0" err="1"/>
              <a:t>Yamal-Nenets</a:t>
            </a:r>
            <a:r>
              <a:rPr lang="en-US" sz="1800" b="1" dirty="0"/>
              <a:t> Autonomous District. Coat of arms consists of a heraldic shield topped with a crown, which is supported by two polar bears. In azure (blue - blue) field heraldic shield going white (silver) reindeer followed the top and left of the Polar Star with four rays of the same metal, of which the left is shorter than the other, the traditional gold shield crowned regional crown with a special kind of golden flame on average tooth and having turquoise hat, in supports shield silver polar bears with scarlet mouths with black noses and claws, standing on silver snowy ice, coupled with azure ribbon, which is reproduced pattern corresponding to the white-blue-red horizontal pattern of the flag of the Autonomous </a:t>
            </a:r>
            <a:r>
              <a:rPr lang="en-US" sz="1800" b="1" dirty="0" err="1"/>
              <a:t>Okrug</a:t>
            </a:r>
            <a:r>
              <a:rPr lang="en-US" sz="1800" b="1" dirty="0"/>
              <a:t> .</a:t>
            </a:r>
            <a:br>
              <a:rPr lang="en-US" sz="1800" b="1" dirty="0"/>
            </a:br>
            <a:r>
              <a:rPr lang="en-US" sz="1600" dirty="0"/>
              <a:t/>
            </a:r>
            <a:br>
              <a:rPr lang="en-US" sz="1600" dirty="0"/>
            </a:br>
            <a:r>
              <a:rPr lang="en-US" sz="1600" dirty="0"/>
              <a:t/>
            </a:r>
            <a:br>
              <a:rPr lang="en-US" sz="1600" dirty="0"/>
            </a:br>
            <a:endParaRPr lang="ru-RU" sz="1600" dirty="0"/>
          </a:p>
        </p:txBody>
      </p:sp>
      <p:sp>
        <p:nvSpPr>
          <p:cNvPr id="4" name="TextBox 3"/>
          <p:cNvSpPr txBox="1"/>
          <p:nvPr/>
        </p:nvSpPr>
        <p:spPr>
          <a:xfrm>
            <a:off x="827584" y="476672"/>
            <a:ext cx="7200800" cy="646331"/>
          </a:xfrm>
          <a:prstGeom prst="rect">
            <a:avLst/>
          </a:prstGeom>
          <a:noFill/>
        </p:spPr>
        <p:txBody>
          <a:bodyPr wrap="square" rtlCol="0">
            <a:spAutoFit/>
          </a:bodyPr>
          <a:lstStyle/>
          <a:p>
            <a:r>
              <a:rPr lang="en-US" sz="3600" dirty="0" smtClean="0">
                <a:solidFill>
                  <a:srgbClr val="FFC000"/>
                </a:solidFill>
                <a:latin typeface="Monotype Corsiva" pitchFamily="66" charset="0"/>
              </a:rPr>
              <a:t>Emblem of </a:t>
            </a:r>
            <a:r>
              <a:rPr lang="en-US" sz="3600" dirty="0" err="1" smtClean="0">
                <a:solidFill>
                  <a:srgbClr val="FFC000"/>
                </a:solidFill>
                <a:latin typeface="Monotype Corsiva" pitchFamily="66" charset="0"/>
              </a:rPr>
              <a:t>Yamal-Nenets</a:t>
            </a:r>
            <a:r>
              <a:rPr lang="en-US" sz="3600" dirty="0" smtClean="0">
                <a:solidFill>
                  <a:srgbClr val="FFC000"/>
                </a:solidFill>
                <a:latin typeface="Monotype Corsiva" pitchFamily="66" charset="0"/>
              </a:rPr>
              <a:t> </a:t>
            </a:r>
            <a:endParaRPr lang="ru-RU" sz="3600" dirty="0">
              <a:solidFill>
                <a:srgbClr val="FFC000"/>
              </a:solidFill>
              <a:latin typeface="Monotype Corsiva" pitchFamily="66" charset="0"/>
            </a:endParaRPr>
          </a:p>
        </p:txBody>
      </p:sp>
    </p:spTree>
    <p:extLst>
      <p:ext uri="{BB962C8B-B14F-4D97-AF65-F5344CB8AC3E}">
        <p14:creationId xmlns:p14="http://schemas.microsoft.com/office/powerpoint/2010/main" val="361598562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3572" y="-315416"/>
            <a:ext cx="6516780" cy="7287460"/>
          </a:xfrm>
          <a:prstGeom prst="rect">
            <a:avLst/>
          </a:prstGeom>
        </p:spPr>
      </p:pic>
    </p:spTree>
    <p:extLst>
      <p:ext uri="{BB962C8B-B14F-4D97-AF65-F5344CB8AC3E}">
        <p14:creationId xmlns:p14="http://schemas.microsoft.com/office/powerpoint/2010/main" val="418694274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052736"/>
            <a:ext cx="8147248" cy="2369418"/>
          </a:xfrm>
        </p:spPr>
        <p:txBody>
          <a:bodyPr>
            <a:noAutofit/>
          </a:bodyPr>
          <a:lstStyle/>
          <a:p>
            <a:r>
              <a:rPr lang="en-US" sz="1800" b="1" dirty="0" smtClean="0"/>
              <a:t>Coat </a:t>
            </a:r>
            <a:r>
              <a:rPr lang="en-US" sz="1800" b="1" dirty="0"/>
              <a:t>of arms of the Perm region is an image of silver bear, walking to the right, placed on the dark red (red) heraldic shield, on his back in the golden gospel salary featuring octagonal cross. Gospel crowned silver broadened, concave on the ends of the cross. The shield is crowned prince's crown.</a:t>
            </a:r>
            <a:br>
              <a:rPr lang="en-US" sz="1800" b="1" dirty="0"/>
            </a:br>
            <a:r>
              <a:rPr lang="en-US" sz="1800" b="1" dirty="0"/>
              <a:t/>
            </a:r>
            <a:br>
              <a:rPr lang="en-US" sz="1800" b="1" dirty="0"/>
            </a:br>
            <a:r>
              <a:rPr lang="en-US" sz="1800" b="1" dirty="0"/>
              <a:t>Act of August 22, 1996 from the arms of the Perm region was deleted wreath and Andrew ribbon (but de facto is often still used arms with wreath and Andreev tape).</a:t>
            </a:r>
            <a:r>
              <a:rPr lang="en-US" sz="1800" dirty="0"/>
              <a:t/>
            </a:r>
            <a:br>
              <a:rPr lang="en-US" sz="1800" dirty="0"/>
            </a:br>
            <a:endParaRPr lang="ru-RU" sz="1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428" y="2852936"/>
            <a:ext cx="3792719" cy="4241249"/>
          </a:xfrm>
        </p:spPr>
      </p:pic>
      <p:sp>
        <p:nvSpPr>
          <p:cNvPr id="5" name="TextBox 4"/>
          <p:cNvSpPr txBox="1"/>
          <p:nvPr/>
        </p:nvSpPr>
        <p:spPr>
          <a:xfrm>
            <a:off x="478602" y="-1"/>
            <a:ext cx="6109622" cy="646331"/>
          </a:xfrm>
          <a:prstGeom prst="rect">
            <a:avLst/>
          </a:prstGeom>
          <a:noFill/>
        </p:spPr>
        <p:txBody>
          <a:bodyPr wrap="square" rtlCol="0">
            <a:spAutoFit/>
          </a:bodyPr>
          <a:lstStyle/>
          <a:p>
            <a:r>
              <a:rPr lang="en-US" sz="3600" dirty="0" smtClean="0">
                <a:solidFill>
                  <a:srgbClr val="FFFF00"/>
                </a:solidFill>
                <a:latin typeface="Monotype Corsiva" pitchFamily="66" charset="0"/>
              </a:rPr>
              <a:t>Emblems of arms the Perm region</a:t>
            </a:r>
            <a:endParaRPr lang="ru-RU" sz="3600" dirty="0">
              <a:solidFill>
                <a:srgbClr val="FFFF00"/>
              </a:solidFill>
              <a:latin typeface="Monotype Corsiva" pitchFamily="66" charset="0"/>
            </a:endParaRPr>
          </a:p>
        </p:txBody>
      </p:sp>
    </p:spTree>
    <p:extLst>
      <p:ext uri="{BB962C8B-B14F-4D97-AF65-F5344CB8AC3E}">
        <p14:creationId xmlns:p14="http://schemas.microsoft.com/office/powerpoint/2010/main" val="253207182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2"/>
                                        </p:tgtEl>
                                        <p:attrNameLst>
                                          <p:attrName>style.visibility</p:attrName>
                                        </p:attrNameLst>
                                      </p:cBhvr>
                                      <p:to>
                                        <p:strVal val="visible"/>
                                      </p:to>
                                    </p:set>
                                    <p:anim by="(-#ppt_w*2)" calcmode="lin" valueType="num">
                                      <p:cBhvr rctx="PPT">
                                        <p:cTn id="14" dur="500" autoRev="1" fill="hold">
                                          <p:stCondLst>
                                            <p:cond delay="0"/>
                                          </p:stCondLst>
                                        </p:cTn>
                                        <p:tgtEl>
                                          <p:spTgt spid="2"/>
                                        </p:tgtEl>
                                        <p:attrNameLst>
                                          <p:attrName>ppt_w</p:attrName>
                                        </p:attrNameLst>
                                      </p:cBhvr>
                                    </p:anim>
                                    <p:anim by="(#ppt_w*0.50)" calcmode="lin" valueType="num">
                                      <p:cBhvr>
                                        <p:cTn id="15" dur="500" decel="50000" autoRev="1" fill="hold">
                                          <p:stCondLst>
                                            <p:cond delay="0"/>
                                          </p:stCondLst>
                                        </p:cTn>
                                        <p:tgtEl>
                                          <p:spTgt spid="2"/>
                                        </p:tgtEl>
                                        <p:attrNameLst>
                                          <p:attrName>ppt_x</p:attrName>
                                        </p:attrNameLst>
                                      </p:cBhvr>
                                    </p:anim>
                                    <p:anim from="(-#ppt_h/2)" to="(#ppt_y)" calcmode="lin" valueType="num">
                                      <p:cBhvr>
                                        <p:cTn id="16" dur="1000" fill="hold">
                                          <p:stCondLst>
                                            <p:cond delay="0"/>
                                          </p:stCondLst>
                                        </p:cTn>
                                        <p:tgtEl>
                                          <p:spTgt spid="2"/>
                                        </p:tgtEl>
                                        <p:attrNameLst>
                                          <p:attrName>ppt_y</p:attrName>
                                        </p:attrNameLst>
                                      </p:cBhvr>
                                    </p:anim>
                                    <p:animRot by="21600000">
                                      <p:cBhvr>
                                        <p:cTn id="17" dur="1000" fill="hold">
                                          <p:stCondLst>
                                            <p:cond delay="0"/>
                                          </p:stCondLst>
                                        </p:cTn>
                                        <p:tgtEl>
                                          <p:spTgt spid="2"/>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4500"/>
                                        <p:tgtEl>
                                          <p:spTgt spid="4"/>
                                        </p:tgtEl>
                                      </p:cBhvr>
                                    </p:animEffect>
                                    <p:anim calcmode="lin" valueType="num">
                                      <p:cBhvr>
                                        <p:cTn id="23" dur="4500" fill="hold"/>
                                        <p:tgtEl>
                                          <p:spTgt spid="4"/>
                                        </p:tgtEl>
                                        <p:attrNameLst>
                                          <p:attrName>ppt_x</p:attrName>
                                        </p:attrNameLst>
                                      </p:cBhvr>
                                      <p:tavLst>
                                        <p:tav tm="0">
                                          <p:val>
                                            <p:strVal val="#ppt_x"/>
                                          </p:val>
                                        </p:tav>
                                        <p:tav tm="100000">
                                          <p:val>
                                            <p:strVal val="#ppt_x"/>
                                          </p:val>
                                        </p:tav>
                                      </p:tavLst>
                                    </p:anim>
                                    <p:anim calcmode="lin" valueType="num">
                                      <p:cBhvr>
                                        <p:cTn id="24" dur="4050" decel="100000" fill="hold"/>
                                        <p:tgtEl>
                                          <p:spTgt spid="4"/>
                                        </p:tgtEl>
                                        <p:attrNameLst>
                                          <p:attrName>ppt_y</p:attrName>
                                        </p:attrNameLst>
                                      </p:cBhvr>
                                      <p:tavLst>
                                        <p:tav tm="0">
                                          <p:val>
                                            <p:strVal val="#ppt_y+1"/>
                                          </p:val>
                                        </p:tav>
                                        <p:tav tm="100000">
                                          <p:val>
                                            <p:strVal val="#ppt_y-.03"/>
                                          </p:val>
                                        </p:tav>
                                      </p:tavLst>
                                    </p:anim>
                                    <p:anim calcmode="lin" valueType="num">
                                      <p:cBhvr>
                                        <p:cTn id="25" dur="450" accel="100000" fill="hold">
                                          <p:stCondLst>
                                            <p:cond delay="405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12776"/>
            <a:ext cx="7931224" cy="5184576"/>
          </a:xfrm>
        </p:spPr>
        <p:txBody>
          <a:bodyPr>
            <a:noAutofit/>
          </a:bodyPr>
          <a:lstStyle/>
          <a:p>
            <a:r>
              <a:rPr lang="en-US" sz="1800" b="1" dirty="0" smtClean="0"/>
              <a:t>The </a:t>
            </a:r>
            <a:r>
              <a:rPr lang="en-US" sz="1800" b="1" dirty="0"/>
              <a:t>gold box - black with silver fox tail end, going on an azure ground.</a:t>
            </a:r>
            <a:br>
              <a:rPr lang="en-US" sz="1800" b="1" dirty="0"/>
            </a:br>
            <a:r>
              <a:rPr lang="en-US" sz="1800" b="1" dirty="0"/>
              <a:t/>
            </a:r>
            <a:br>
              <a:rPr lang="en-US" sz="1800" b="1" dirty="0"/>
            </a:br>
            <a:r>
              <a:rPr lang="en-US" sz="1800" b="1" dirty="0"/>
              <a:t>Old coat of arms, approved by the decree of Empress Catherine II, all suited up in 1994, but it did not meet modern requirements for the coats of arms of municipalities.</a:t>
            </a:r>
            <a:br>
              <a:rPr lang="en-US" sz="1800" b="1" dirty="0"/>
            </a:br>
            <a:r>
              <a:rPr lang="en-US" sz="1800" b="1" dirty="0"/>
              <a:t/>
            </a:r>
            <a:br>
              <a:rPr lang="en-US" sz="1800" b="1" dirty="0"/>
            </a:br>
            <a:r>
              <a:rPr lang="en-US" sz="1800" b="1" dirty="0"/>
              <a:t>In 1997 by the decision of the Governor Alexander </a:t>
            </a:r>
            <a:r>
              <a:rPr lang="en-US" sz="1800" b="1" dirty="0" err="1"/>
              <a:t>Filippenko</a:t>
            </a:r>
            <a:r>
              <a:rPr lang="en-US" sz="1800" b="1" dirty="0"/>
              <a:t> </a:t>
            </a:r>
            <a:r>
              <a:rPr lang="en-US" sz="1800" b="1" dirty="0" err="1"/>
              <a:t>Khanty</a:t>
            </a:r>
            <a:r>
              <a:rPr lang="en-US" sz="1800" b="1" dirty="0"/>
              <a:t> was made heraldic emblem examination of Surgut. Experts made the remark: it is necessary to remove from the arms of the tent with flags and spears, symbolizing </a:t>
            </a:r>
            <a:r>
              <a:rPr lang="en-US" sz="1800" b="1" dirty="0" err="1"/>
              <a:t>Tobolsk</a:t>
            </a:r>
            <a:r>
              <a:rPr lang="en-US" sz="1800" b="1" dirty="0"/>
              <a:t> province. The symbolism of </a:t>
            </a:r>
            <a:r>
              <a:rPr lang="en-US" sz="1800" b="1" dirty="0" err="1"/>
              <a:t>Tobolsk</a:t>
            </a:r>
            <a:r>
              <a:rPr lang="en-US" sz="1800" b="1" dirty="0"/>
              <a:t> Province decided to remove, and black-and-brown fox from the lower part of the arms move up. At the bottom on a blue background artist depicted a snowflake, snowflakes and inside - an oil rig with a fountain of oil. Fox portrayed running forward and looking back (character development, with an eye to the historical past). Snowflake says the northern winter, and oil rig - about the recent history of Surgut, both oil-producing region. The emblem of the city of Surgut, 2002</a:t>
            </a:r>
            <a:br>
              <a:rPr lang="en-US" sz="1800" b="1" dirty="0"/>
            </a:br>
            <a:r>
              <a:rPr lang="en-US" sz="1800" b="1" dirty="0"/>
              <a:t/>
            </a:r>
            <a:br>
              <a:rPr lang="en-US" sz="1800" b="1" dirty="0"/>
            </a:br>
            <a:endParaRPr lang="ru-RU" sz="1800" b="1" dirty="0"/>
          </a:p>
        </p:txBody>
      </p:sp>
      <p:sp>
        <p:nvSpPr>
          <p:cNvPr id="3" name="TextBox 2"/>
          <p:cNvSpPr txBox="1"/>
          <p:nvPr/>
        </p:nvSpPr>
        <p:spPr>
          <a:xfrm>
            <a:off x="1115616" y="476672"/>
            <a:ext cx="7056784" cy="461665"/>
          </a:xfrm>
          <a:prstGeom prst="rect">
            <a:avLst/>
          </a:prstGeom>
          <a:noFill/>
        </p:spPr>
        <p:txBody>
          <a:bodyPr wrap="square" rtlCol="0">
            <a:spAutoFit/>
          </a:bodyPr>
          <a:lstStyle/>
          <a:p>
            <a:r>
              <a:rPr lang="en-US" sz="2400" dirty="0" smtClean="0">
                <a:solidFill>
                  <a:srgbClr val="FFFF00"/>
                </a:solidFill>
                <a:latin typeface="Monotype Corsiva" pitchFamily="66" charset="0"/>
              </a:rPr>
              <a:t>Emblems of Surgut</a:t>
            </a:r>
            <a:endParaRPr lang="ru-RU" sz="2400" dirty="0">
              <a:solidFill>
                <a:srgbClr val="FFFF00"/>
              </a:solidFill>
              <a:latin typeface="Monotype Corsiva" pitchFamily="66" charset="0"/>
            </a:endParaRPr>
          </a:p>
        </p:txBody>
      </p:sp>
    </p:spTree>
    <p:extLst>
      <p:ext uri="{BB962C8B-B14F-4D97-AF65-F5344CB8AC3E}">
        <p14:creationId xmlns:p14="http://schemas.microsoft.com/office/powerpoint/2010/main" val="294870476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randombar(horizont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70</TotalTime>
  <Words>622</Words>
  <Application>Microsoft Office PowerPoint</Application>
  <PresentationFormat>Экран (4:3)</PresentationFormat>
  <Paragraphs>15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Яркая</vt:lpstr>
      <vt:lpstr>Emblems of Russian Сities</vt:lpstr>
      <vt:lpstr> Emblem of the Republic of Dagestan is a round heraldic shield is white, in the central part of which golden eagle. over it placed a golden sun in the form of a disk-lined spiral ornament. At the base of the shield are white and golden snow-capped mountains, plains, sea and in the cartouche - a handshake, both sides of which is heraldic ribbon with an inscription in white letters, "Dagestan". The top half of the shield is framed by a gold stripe at the bottom - the two ornamental edgings: left-blue, right - red. </vt:lpstr>
      <vt:lpstr>Emblem of Yakutia is a circle, the center of which is placed the image of the ancient horseman with the flag (taken from the cave paintings from the Lena River) on the background of the solar disk - the shield flanked by traditional national ornament in the form of rhombic crystal-seven figures. Sun silver, rider - dark red frame - dark blue, ornament - white.   The central emblem emblem - an ancient horseman with a banner. This is one of the figures of rock carvings (petroglyphs) found near the village of Shishkin, Verhnolenska above the city, members of the Great Northern Expedition of the Russian Academy of Sciences in 1745. On inscriptions depicted herders kurumchintsy - the ancestors of the Yakuts displaced from Baikal stronger neighbors. Three tails flag symbolize the unity of tribes, which together are one people - kurumchintsy. Banner in general emphasizes the power and the guarantee of the existence of the people. Framing coat seven rhombic crystals faceted diamond unity means long living in Yakutia people: Yakut, Russian, Evenk, Even, Chukchi, Dolgan Yukagirs.  </vt:lpstr>
      <vt:lpstr>Emblem of the Republic of Ingushetia is a circle, the center of which an eagle with outstretched wings - a symbol of nobility and courage, wisdom, and faithfulness. In the center of the emblem on the vertical axis against the Caucasus Mountains located battle tower, symbolizing the ancient and young Ingushetia. The left side of the tower is shown Table Mountain (Maat-Loam), the right Mount Kazbek (bash-Loam). Over the mountains and tower depicts a semi-circle of the sun, is in the height of the sender down seven direct rays. The lower part of the small circle depicts a solar sign, symbolizing the eternal movement of the Sun and the Earth, and the infinity of the relationship of all things. Arcuate rays solar symbol rotated counter-clockwise. Along the rim in red and white: "The Republic of Ingushetia. GIALGIAY Mokhk."  Author emblem artist Ruslan Alimovich Elda.  . </vt:lpstr>
      <vt:lpstr>Презентация PowerPoint</vt:lpstr>
      <vt:lpstr>Coat of arms of the Yamal-Nenets Autonomous District. Coat of arms consists of a heraldic shield topped with a crown, which is supported by two polar bears. In azure (blue - blue) field heraldic shield going white (silver) reindeer followed the top and left of the Polar Star with four rays of the same metal, of which the left is shorter than the other, the traditional gold shield crowned regional crown with a special kind of golden flame on average tooth and having turquoise hat, in supports shield silver polar bears with scarlet mouths with black noses and claws, standing on silver snowy ice, coupled with azure ribbon, which is reproduced pattern corresponding to the white-blue-red horizontal pattern of the flag of the Autonomous Okrug .   </vt:lpstr>
      <vt:lpstr>Презентация PowerPoint</vt:lpstr>
      <vt:lpstr>Coat of arms of the Perm region is an image of silver bear, walking to the right, placed on the dark red (red) heraldic shield, on his back in the golden gospel salary featuring octagonal cross. Gospel crowned silver broadened, concave on the ends of the cross. The shield is crowned prince's crown.  Act of August 22, 1996 from the arms of the Perm region was deleted wreath and Andrew ribbon (but de facto is often still used arms with wreath and Andreev tape). </vt:lpstr>
      <vt:lpstr>The gold box - black with silver fox tail end, going on an azure ground.  Old coat of arms, approved by the decree of Empress Catherine II, all suited up in 1994, but it did not meet modern requirements for the coats of arms of municipalities.  In 1997 by the decision of the Governor Alexander Filippenko Khanty was made heraldic emblem examination of Surgut. Experts made the remark: it is necessary to remove from the arms of the tent with flags and spears, symbolizing Tobolsk province. The symbolism of Tobolsk Province decided to remove, and black-and-brown fox from the lower part of the arms move up. At the bottom on a blue background artist depicted a snowflake, snowflakes and inside - an oil rig with a fountain of oil. Fox portrayed running forward and looking back (character development, with an eye to the historical past). Snowflake says the northern winter, and oil rig - about the recent history of Surgut, both oil-producing region. The emblem of the city of Surgut, 2002  </vt:lpstr>
      <vt:lpstr>Презентация PowerPoint</vt:lpstr>
      <vt:lpstr>Coat of arms of the Tyumen region is a composition on a silver heraldic shield, consisting of elements: 1) outline (outline) of the Tyumen region, rastsvechenyy white, blue and green stripes in the center circle, divided into upper and lower parts in the ratio of 1:2. a) Upper: golden semicircle rising sun with golden rays, and b) lower: semicircle, rstsvechennoe blue (wide) and black (narrow) vertical stripes, and 2) over the contours of a golden crown, composed of the elements of traditional ornaments of northern peoples, and 3) lower gold ribbon with an inscription in black "Tyumen Region", 4) on the sides - figures standing sable supporting outline of a crown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Emblem of Russian cities</dc:title>
  <dc:creator>Алена</dc:creator>
  <cp:lastModifiedBy>Светик</cp:lastModifiedBy>
  <cp:revision>9</cp:revision>
  <dcterms:created xsi:type="dcterms:W3CDTF">2013-02-28T08:54:54Z</dcterms:created>
  <dcterms:modified xsi:type="dcterms:W3CDTF">2013-10-05T10:06:01Z</dcterms:modified>
</cp:coreProperties>
</file>