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4" r:id="rId2"/>
    <p:sldId id="289" r:id="rId3"/>
    <p:sldId id="275" r:id="rId4"/>
    <p:sldId id="276" r:id="rId5"/>
    <p:sldId id="277" r:id="rId6"/>
    <p:sldId id="278" r:id="rId7"/>
    <p:sldId id="279" r:id="rId8"/>
    <p:sldId id="280" r:id="rId9"/>
    <p:sldId id="281" r:id="rId10"/>
    <p:sldId id="283" r:id="rId11"/>
    <p:sldId id="282" r:id="rId12"/>
    <p:sldId id="284"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Сред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Средний стиль 2 - акцент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Средний стиль 2 - акцент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35758FB7-9AC5-4552-8A53-C91805E547FA}" styleName="Стиль из темы 1 - акцент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06799F8-075E-4A3A-A7F6-7FBC6576F1A4}" styleName="Стиль из темы 2 - акцент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Стиль из темы 2 - акцент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4835" autoAdjust="0"/>
    <p:restoredTop sz="94660"/>
  </p:normalViewPr>
  <p:slideViewPr>
    <p:cSldViewPr>
      <p:cViewPr varScale="1">
        <p:scale>
          <a:sx n="95" d="100"/>
          <a:sy n="95" d="100"/>
        </p:scale>
        <p:origin x="-474"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5877DD75-A489-4E6E-BB87-8D1217C94F1E}" type="datetimeFigureOut">
              <a:rPr lang="ru-RU" smtClean="0"/>
              <a:pPr/>
              <a:t>02.10.2013</a:t>
            </a:fld>
            <a:endParaRPr lang="ru-RU"/>
          </a:p>
        </p:txBody>
      </p:sp>
      <p:sp>
        <p:nvSpPr>
          <p:cNvPr id="16" name="Номер слайда 15"/>
          <p:cNvSpPr>
            <a:spLocks noGrp="1"/>
          </p:cNvSpPr>
          <p:nvPr>
            <p:ph type="sldNum" sz="quarter" idx="11"/>
          </p:nvPr>
        </p:nvSpPr>
        <p:spPr/>
        <p:txBody>
          <a:bodyPr/>
          <a:lstStyle/>
          <a:p>
            <a:fld id="{5E8179A0-6930-41AB-8A9D-8245524937B9}" type="slidenum">
              <a:rPr lang="ru-RU" smtClean="0"/>
              <a:pPr/>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877DD75-A489-4E6E-BB87-8D1217C94F1E}" type="datetimeFigureOut">
              <a:rPr lang="ru-RU" smtClean="0"/>
              <a:pPr/>
              <a:t>02.10.2013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E8179A0-6930-41AB-8A9D-8245524937B9}" type="slidenum">
              <a:rPr lang="ru-RU" smtClean="0"/>
              <a:pPr/>
              <a:t>‹#›</a:t>
            </a:fld>
            <a:endParaRPr lang="ru-RU"/>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877DD75-A489-4E6E-BB87-8D1217C94F1E}" type="datetimeFigureOut">
              <a:rPr lang="ru-RU" smtClean="0"/>
              <a:pPr/>
              <a:t>02.10.2013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E8179A0-6930-41AB-8A9D-8245524937B9}" type="slidenum">
              <a:rPr lang="ru-RU" smtClean="0"/>
              <a:pPr/>
              <a:t>‹#›</a:t>
            </a:fld>
            <a:endParaRPr lang="ru-RU"/>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5877DD75-A489-4E6E-BB87-8D1217C94F1E}" type="datetimeFigureOut">
              <a:rPr lang="ru-RU" smtClean="0"/>
              <a:pPr/>
              <a:t>02.10.2013</a:t>
            </a:fld>
            <a:endParaRPr lang="ru-RU"/>
          </a:p>
        </p:txBody>
      </p:sp>
      <p:sp>
        <p:nvSpPr>
          <p:cNvPr id="15" name="Номер слайда 14"/>
          <p:cNvSpPr>
            <a:spLocks noGrp="1"/>
          </p:cNvSpPr>
          <p:nvPr>
            <p:ph type="sldNum" sz="quarter" idx="15"/>
          </p:nvPr>
        </p:nvSpPr>
        <p:spPr/>
        <p:txBody>
          <a:bodyPr/>
          <a:lstStyle>
            <a:lvl1pPr algn="ctr">
              <a:defRPr/>
            </a:lvl1pPr>
          </a:lstStyle>
          <a:p>
            <a:fld id="{5E8179A0-6930-41AB-8A9D-8245524937B9}" type="slidenum">
              <a:rPr lang="ru-RU" smtClean="0"/>
              <a:pPr/>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5877DD75-A489-4E6E-BB87-8D1217C94F1E}" type="datetimeFigureOut">
              <a:rPr lang="ru-RU" smtClean="0"/>
              <a:pPr/>
              <a:t>02.10.2013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E8179A0-6930-41AB-8A9D-8245524937B9}" type="slidenum">
              <a:rPr lang="ru-RU" smtClean="0"/>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5877DD75-A489-4E6E-BB87-8D1217C94F1E}" type="datetimeFigureOut">
              <a:rPr lang="ru-RU" smtClean="0"/>
              <a:pPr/>
              <a:t>02.10.2013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E8179A0-6930-41AB-8A9D-8245524937B9}"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5E8179A0-6930-41AB-8A9D-8245524937B9}" type="slidenum">
              <a:rPr lang="ru-RU" smtClean="0"/>
              <a:pPr/>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5877DD75-A489-4E6E-BB87-8D1217C94F1E}" type="datetimeFigureOut">
              <a:rPr lang="ru-RU" smtClean="0"/>
              <a:pPr/>
              <a:t>02.10.2013</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877DD75-A489-4E6E-BB87-8D1217C94F1E}" type="datetimeFigureOut">
              <a:rPr lang="ru-RU" smtClean="0"/>
              <a:pPr/>
              <a:t>02.10.2013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E8179A0-6930-41AB-8A9D-8245524937B9}"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877DD75-A489-4E6E-BB87-8D1217C94F1E}" type="datetimeFigureOut">
              <a:rPr lang="ru-RU" smtClean="0"/>
              <a:pPr/>
              <a:t>02.10.2013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E8179A0-6930-41AB-8A9D-8245524937B9}" type="slidenum">
              <a:rPr lang="ru-RU" smtClean="0"/>
              <a:pPr/>
              <a:t>‹#›</a:t>
            </a:fld>
            <a:endParaRPr lang="ru-RU"/>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5877DD75-A489-4E6E-BB87-8D1217C94F1E}" type="datetimeFigureOut">
              <a:rPr lang="ru-RU" smtClean="0"/>
              <a:pPr/>
              <a:t>02.10.2013</a:t>
            </a:fld>
            <a:endParaRPr lang="ru-RU"/>
          </a:p>
        </p:txBody>
      </p:sp>
      <p:sp>
        <p:nvSpPr>
          <p:cNvPr id="9" name="Номер слайда 8"/>
          <p:cNvSpPr>
            <a:spLocks noGrp="1"/>
          </p:cNvSpPr>
          <p:nvPr>
            <p:ph type="sldNum" sz="quarter" idx="15"/>
          </p:nvPr>
        </p:nvSpPr>
        <p:spPr/>
        <p:txBody>
          <a:bodyPr/>
          <a:lstStyle/>
          <a:p>
            <a:fld id="{5E8179A0-6930-41AB-8A9D-8245524937B9}" type="slidenum">
              <a:rPr lang="ru-RU" smtClean="0"/>
              <a:pPr/>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5877DD75-A489-4E6E-BB87-8D1217C94F1E}" type="datetimeFigureOut">
              <a:rPr lang="ru-RU" smtClean="0"/>
              <a:pPr/>
              <a:t>02.10.2013</a:t>
            </a:fld>
            <a:endParaRPr lang="ru-RU"/>
          </a:p>
        </p:txBody>
      </p:sp>
      <p:sp>
        <p:nvSpPr>
          <p:cNvPr id="9" name="Номер слайда 8"/>
          <p:cNvSpPr>
            <a:spLocks noGrp="1"/>
          </p:cNvSpPr>
          <p:nvPr>
            <p:ph type="sldNum" sz="quarter" idx="11"/>
          </p:nvPr>
        </p:nvSpPr>
        <p:spPr/>
        <p:txBody>
          <a:bodyPr/>
          <a:lstStyle/>
          <a:p>
            <a:fld id="{5E8179A0-6930-41AB-8A9D-8245524937B9}" type="slidenum">
              <a:rPr lang="ru-RU" smtClean="0"/>
              <a:pPr/>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5877DD75-A489-4E6E-BB87-8D1217C94F1E}" type="datetimeFigureOut">
              <a:rPr lang="ru-RU" smtClean="0"/>
              <a:pPr/>
              <a:t>02.10.2013</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5E8179A0-6930-41AB-8A9D-8245524937B9}" type="slidenum">
              <a:rPr lang="ru-RU" smtClean="0"/>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fade/>
  </p:transition>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 Id="rId9" Type="http://schemas.openxmlformats.org/officeDocument/2006/relationships/image" Target="../media/image10.jpeg"/></Relationships>
</file>

<file path=ppt/slides/_rels/slide1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3" name="Picture 9" descr="H:\Леонардо да Винчи\Леонардо\design-for-a-flying-machine-1.jpg"/>
          <p:cNvPicPr>
            <a:picLocks noChangeAspect="1" noChangeArrowheads="1"/>
          </p:cNvPicPr>
          <p:nvPr/>
        </p:nvPicPr>
        <p:blipFill>
          <a:blip r:embed="rId2" cstate="print"/>
          <a:srcRect/>
          <a:stretch>
            <a:fillRect/>
          </a:stretch>
        </p:blipFill>
        <p:spPr bwMode="auto">
          <a:xfrm rot="823536">
            <a:off x="240584" y="374425"/>
            <a:ext cx="3450124" cy="2443150"/>
          </a:xfrm>
          <a:prstGeom prst="rect">
            <a:avLst/>
          </a:prstGeom>
          <a:noFill/>
        </p:spPr>
      </p:pic>
      <p:pic>
        <p:nvPicPr>
          <p:cNvPr id="1030" name="Picture 6" descr="H:\Леонардо да Винчи\картинки\Прожектор.jpg"/>
          <p:cNvPicPr>
            <a:picLocks noChangeAspect="1" noChangeArrowheads="1"/>
          </p:cNvPicPr>
          <p:nvPr/>
        </p:nvPicPr>
        <p:blipFill>
          <a:blip r:embed="rId3" cstate="print"/>
          <a:srcRect/>
          <a:stretch>
            <a:fillRect/>
          </a:stretch>
        </p:blipFill>
        <p:spPr bwMode="auto">
          <a:xfrm>
            <a:off x="4143372" y="2000240"/>
            <a:ext cx="3581400" cy="2476500"/>
          </a:xfrm>
          <a:prstGeom prst="rect">
            <a:avLst/>
          </a:prstGeom>
          <a:noFill/>
        </p:spPr>
      </p:pic>
      <p:pic>
        <p:nvPicPr>
          <p:cNvPr id="1028" name="Picture 4" descr="H:\Леонардо да Винчи\картинки\image004.jpg"/>
          <p:cNvPicPr>
            <a:picLocks noChangeAspect="1" noChangeArrowheads="1"/>
          </p:cNvPicPr>
          <p:nvPr/>
        </p:nvPicPr>
        <p:blipFill>
          <a:blip r:embed="rId4" cstate="print"/>
          <a:srcRect/>
          <a:stretch>
            <a:fillRect/>
          </a:stretch>
        </p:blipFill>
        <p:spPr bwMode="auto">
          <a:xfrm>
            <a:off x="3286116" y="285728"/>
            <a:ext cx="2372669" cy="2524116"/>
          </a:xfrm>
          <a:prstGeom prst="rect">
            <a:avLst/>
          </a:prstGeom>
          <a:noFill/>
        </p:spPr>
      </p:pic>
      <p:pic>
        <p:nvPicPr>
          <p:cNvPr id="1027" name="Picture 3" descr="H:\Леонардо да Винчи\картинки\Leonardo_da_Vinci_helicopter.jpg"/>
          <p:cNvPicPr>
            <a:picLocks noChangeAspect="1" noChangeArrowheads="1"/>
          </p:cNvPicPr>
          <p:nvPr/>
        </p:nvPicPr>
        <p:blipFill>
          <a:blip r:embed="rId5" cstate="print"/>
          <a:srcRect/>
          <a:stretch>
            <a:fillRect/>
          </a:stretch>
        </p:blipFill>
        <p:spPr bwMode="auto">
          <a:xfrm rot="2299343">
            <a:off x="5551052" y="738685"/>
            <a:ext cx="3204645" cy="2365964"/>
          </a:xfrm>
          <a:prstGeom prst="rect">
            <a:avLst/>
          </a:prstGeom>
          <a:noFill/>
        </p:spPr>
      </p:pic>
      <p:pic>
        <p:nvPicPr>
          <p:cNvPr id="1029" name="Picture 5" descr="H:\Леонардо да Винчи\картинки\Военный_барабан.jpg"/>
          <p:cNvPicPr>
            <a:picLocks noChangeAspect="1" noChangeArrowheads="1"/>
          </p:cNvPicPr>
          <p:nvPr/>
        </p:nvPicPr>
        <p:blipFill>
          <a:blip r:embed="rId6" cstate="print"/>
          <a:srcRect/>
          <a:stretch>
            <a:fillRect/>
          </a:stretch>
        </p:blipFill>
        <p:spPr bwMode="auto">
          <a:xfrm rot="20798567">
            <a:off x="201909" y="2490359"/>
            <a:ext cx="4025846" cy="2219377"/>
          </a:xfrm>
          <a:prstGeom prst="rect">
            <a:avLst/>
          </a:prstGeom>
          <a:noFill/>
        </p:spPr>
      </p:pic>
      <p:pic>
        <p:nvPicPr>
          <p:cNvPr id="1031" name="Picture 7" descr="H:\Леонардо да Винчи\картинки\арочный мост.jpg"/>
          <p:cNvPicPr>
            <a:picLocks noChangeAspect="1" noChangeArrowheads="1"/>
          </p:cNvPicPr>
          <p:nvPr/>
        </p:nvPicPr>
        <p:blipFill>
          <a:blip r:embed="rId7" cstate="print"/>
          <a:srcRect/>
          <a:stretch>
            <a:fillRect/>
          </a:stretch>
        </p:blipFill>
        <p:spPr bwMode="auto">
          <a:xfrm>
            <a:off x="3286116" y="4071942"/>
            <a:ext cx="3232142" cy="2381578"/>
          </a:xfrm>
          <a:prstGeom prst="rect">
            <a:avLst/>
          </a:prstGeom>
          <a:noFill/>
        </p:spPr>
      </p:pic>
      <p:pic>
        <p:nvPicPr>
          <p:cNvPr id="1032" name="Picture 8" descr="H:\Леонардо да Винчи\Леонардо\0_3ffd0_4daecb3a_L.jpg"/>
          <p:cNvPicPr>
            <a:picLocks noChangeAspect="1" noChangeArrowheads="1"/>
          </p:cNvPicPr>
          <p:nvPr/>
        </p:nvPicPr>
        <p:blipFill>
          <a:blip r:embed="rId8" cstate="print"/>
          <a:srcRect/>
          <a:stretch>
            <a:fillRect/>
          </a:stretch>
        </p:blipFill>
        <p:spPr bwMode="auto">
          <a:xfrm rot="984860">
            <a:off x="6754143" y="3079253"/>
            <a:ext cx="2004540" cy="3016235"/>
          </a:xfrm>
          <a:prstGeom prst="rect">
            <a:avLst/>
          </a:prstGeom>
          <a:noFill/>
        </p:spPr>
      </p:pic>
      <p:pic>
        <p:nvPicPr>
          <p:cNvPr id="1026" name="Picture 2" descr="H:\Леонардо да Винчи\картинки\DaVinci_Crossbow.JPG"/>
          <p:cNvPicPr>
            <a:picLocks noChangeAspect="1" noChangeArrowheads="1"/>
          </p:cNvPicPr>
          <p:nvPr/>
        </p:nvPicPr>
        <p:blipFill>
          <a:blip r:embed="rId9" cstate="print"/>
          <a:srcRect/>
          <a:stretch>
            <a:fillRect/>
          </a:stretch>
        </p:blipFill>
        <p:spPr bwMode="auto">
          <a:xfrm rot="20534499">
            <a:off x="800575" y="4600737"/>
            <a:ext cx="2592615" cy="1907326"/>
          </a:xfrm>
          <a:prstGeom prst="rect">
            <a:avLst/>
          </a:prstGeom>
          <a:noFill/>
        </p:spPr>
      </p:pic>
      <p:sp>
        <p:nvSpPr>
          <p:cNvPr id="3" name="Заголовок 2"/>
          <p:cNvSpPr>
            <a:spLocks noGrp="1"/>
          </p:cNvSpPr>
          <p:nvPr>
            <p:ph type="title"/>
          </p:nvPr>
        </p:nvSpPr>
        <p:spPr>
          <a:xfrm>
            <a:off x="357158" y="357166"/>
            <a:ext cx="8229600" cy="5072098"/>
          </a:xfrm>
        </p:spPr>
        <p:txBody>
          <a:bodyPr>
            <a:noAutofit/>
            <a:scene3d>
              <a:camera prst="orthographicFront"/>
              <a:lightRig rig="balanced" dir="t">
                <a:rot lat="0" lon="0" rev="2100000"/>
              </a:lightRig>
            </a:scene3d>
            <a:sp3d extrusionH="57150" prstMaterial="metal">
              <a:bevelT w="38100" h="25400"/>
              <a:contourClr>
                <a:schemeClr val="bg2"/>
              </a:contourClr>
            </a:sp3d>
          </a:bodyPr>
          <a:lstStyle/>
          <a:p>
            <a:pPr algn="ctr"/>
            <a:r>
              <a:rPr lang="ru-RU" sz="8800" b="1" spc="0" dirty="0" smtClean="0">
                <a:ln w="50800"/>
                <a:solidFill>
                  <a:schemeClr val="tx1"/>
                </a:solidFill>
                <a:effectLst/>
                <a:latin typeface="Monotype Corsiva" pitchFamily="66" charset="0"/>
              </a:rPr>
              <a:t>Леонардо да Винчи – гениальный изобретатель</a:t>
            </a:r>
            <a:endParaRPr lang="ru-RU" sz="6600" b="1" spc="0" dirty="0">
              <a:ln w="50800"/>
              <a:solidFill>
                <a:schemeClr val="tx1"/>
              </a:solidFill>
              <a:effectLst/>
            </a:endParaRP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142844" y="1524000"/>
            <a:ext cx="3286148" cy="5119710"/>
          </a:xfrm>
        </p:spPr>
        <p:txBody>
          <a:bodyPr>
            <a:normAutofit/>
          </a:bodyPr>
          <a:lstStyle/>
          <a:p>
            <a:r>
              <a:rPr lang="ru-RU" dirty="0" smtClean="0"/>
              <a:t>Одна из самых необходимых вещей для обучения человека плаванию — </a:t>
            </a:r>
            <a:r>
              <a:rPr lang="ru-RU" b="1" dirty="0" smtClean="0"/>
              <a:t>спасательный круг</a:t>
            </a:r>
            <a:r>
              <a:rPr lang="ru-RU" dirty="0" smtClean="0"/>
              <a:t>. Это изобретение Леонардо осталось практически без изменений.</a:t>
            </a:r>
            <a:endParaRPr lang="ru-RU" dirty="0"/>
          </a:p>
        </p:txBody>
      </p:sp>
      <p:sp>
        <p:nvSpPr>
          <p:cNvPr id="3" name="Заголовок 2"/>
          <p:cNvSpPr>
            <a:spLocks noGrp="1"/>
          </p:cNvSpPr>
          <p:nvPr>
            <p:ph type="title"/>
          </p:nvPr>
        </p:nvSpPr>
        <p:spPr/>
        <p:txBody>
          <a:bodyPr>
            <a:normAutofit/>
          </a:bodyPr>
          <a:lstStyle/>
          <a:p>
            <a:r>
              <a:rPr lang="ru-RU" sz="5400" b="1" dirty="0">
                <a:solidFill>
                  <a:schemeClr val="bg1"/>
                </a:solidFill>
                <a:latin typeface="Monotype Corsiva" pitchFamily="66" charset="0"/>
              </a:rPr>
              <a:t>Спасательный круг</a:t>
            </a:r>
          </a:p>
        </p:txBody>
      </p:sp>
      <p:pic>
        <p:nvPicPr>
          <p:cNvPr id="5122" name="Picture 2" descr="H:\Леонардо да Винчи\картинки\cms.jpg"/>
          <p:cNvPicPr>
            <a:picLocks noChangeAspect="1" noChangeArrowheads="1"/>
          </p:cNvPicPr>
          <p:nvPr/>
        </p:nvPicPr>
        <p:blipFill>
          <a:blip r:embed="rId2"/>
          <a:srcRect/>
          <a:stretch>
            <a:fillRect/>
          </a:stretch>
        </p:blipFill>
        <p:spPr bwMode="auto">
          <a:xfrm>
            <a:off x="3357554" y="1571612"/>
            <a:ext cx="5460722" cy="4500594"/>
          </a:xfrm>
          <a:prstGeom prst="rect">
            <a:avLst/>
          </a:prstGeom>
          <a:noFill/>
        </p:spPr>
      </p:pic>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5286380" y="2214554"/>
            <a:ext cx="3571900" cy="4357718"/>
          </a:xfrm>
        </p:spPr>
        <p:txBody>
          <a:bodyPr>
            <a:normAutofit/>
          </a:bodyPr>
          <a:lstStyle/>
          <a:p>
            <a:r>
              <a:rPr lang="ru-RU" sz="2800" dirty="0" smtClean="0"/>
              <a:t>Общеизвестно, что Леонардо да Винчи также разработал чертеж </a:t>
            </a:r>
            <a:r>
              <a:rPr lang="ru-RU" sz="2800" b="1" dirty="0" smtClean="0"/>
              <a:t>«предка» современного вертолета</a:t>
            </a:r>
            <a:r>
              <a:rPr lang="ru-RU" sz="2800" dirty="0" smtClean="0"/>
              <a:t>.</a:t>
            </a:r>
            <a:endParaRPr lang="ru-RU" sz="2800" dirty="0"/>
          </a:p>
        </p:txBody>
      </p:sp>
      <p:sp>
        <p:nvSpPr>
          <p:cNvPr id="3" name="Заголовок 2"/>
          <p:cNvSpPr>
            <a:spLocks noGrp="1"/>
          </p:cNvSpPr>
          <p:nvPr>
            <p:ph type="title"/>
          </p:nvPr>
        </p:nvSpPr>
        <p:spPr>
          <a:xfrm>
            <a:off x="214282" y="152400"/>
            <a:ext cx="8786874" cy="1219200"/>
          </a:xfrm>
        </p:spPr>
        <p:txBody>
          <a:bodyPr>
            <a:noAutofit/>
          </a:bodyPr>
          <a:lstStyle/>
          <a:p>
            <a:r>
              <a:rPr lang="ru-RU" sz="5400" b="1" dirty="0" smtClean="0">
                <a:solidFill>
                  <a:schemeClr val="bg1"/>
                </a:solidFill>
                <a:latin typeface="Monotype Corsiva" pitchFamily="66" charset="0"/>
              </a:rPr>
              <a:t>«Предок» современного вертолета</a:t>
            </a:r>
            <a:endParaRPr lang="ru-RU" sz="5400" b="1" dirty="0">
              <a:solidFill>
                <a:schemeClr val="bg1"/>
              </a:solidFill>
              <a:latin typeface="Monotype Corsiva" pitchFamily="66" charset="0"/>
            </a:endParaRPr>
          </a:p>
        </p:txBody>
      </p:sp>
      <p:pic>
        <p:nvPicPr>
          <p:cNvPr id="4" name="Рисунок 3" descr="Image"/>
          <p:cNvPicPr/>
          <p:nvPr/>
        </p:nvPicPr>
        <p:blipFill>
          <a:blip r:embed="rId2" cstate="print"/>
          <a:srcRect/>
          <a:stretch>
            <a:fillRect/>
          </a:stretch>
        </p:blipFill>
        <p:spPr bwMode="auto">
          <a:xfrm>
            <a:off x="214282" y="1643050"/>
            <a:ext cx="5072098" cy="4572032"/>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142844" y="1285860"/>
            <a:ext cx="4429156" cy="5572140"/>
          </a:xfrm>
        </p:spPr>
        <p:txBody>
          <a:bodyPr/>
          <a:lstStyle/>
          <a:p>
            <a:r>
              <a:rPr lang="ru-RU" dirty="0" smtClean="0"/>
              <a:t>Один из самых знаменитых рисунков Леонардо представляет древние разработки </a:t>
            </a:r>
            <a:r>
              <a:rPr lang="ru-RU" b="1" dirty="0" smtClean="0"/>
              <a:t>автомобиля</a:t>
            </a:r>
            <a:r>
              <a:rPr lang="ru-RU" dirty="0" smtClean="0"/>
              <a:t>. Самодвижущаяся телега должна была двигаться с помощью сложного арбалетного механизма, который передавал бы энергию приводам, соединенным с рулем. </a:t>
            </a:r>
            <a:endParaRPr lang="ru-RU" dirty="0"/>
          </a:p>
        </p:txBody>
      </p:sp>
      <p:sp>
        <p:nvSpPr>
          <p:cNvPr id="3" name="Заголовок 2"/>
          <p:cNvSpPr>
            <a:spLocks noGrp="1"/>
          </p:cNvSpPr>
          <p:nvPr>
            <p:ph type="title"/>
          </p:nvPr>
        </p:nvSpPr>
        <p:spPr>
          <a:xfrm>
            <a:off x="428596" y="0"/>
            <a:ext cx="8229600" cy="1071546"/>
          </a:xfrm>
        </p:spPr>
        <p:txBody>
          <a:bodyPr>
            <a:normAutofit/>
          </a:bodyPr>
          <a:lstStyle/>
          <a:p>
            <a:r>
              <a:rPr lang="ru-RU" sz="5400" b="1" dirty="0" smtClean="0">
                <a:solidFill>
                  <a:schemeClr val="bg1"/>
                </a:solidFill>
                <a:latin typeface="Monotype Corsiva" pitchFamily="66" charset="0"/>
              </a:rPr>
              <a:t>Автомобиль</a:t>
            </a:r>
            <a:endParaRPr lang="ru-RU" sz="5400" b="1" dirty="0">
              <a:solidFill>
                <a:schemeClr val="bg1"/>
              </a:solidFill>
              <a:latin typeface="Monotype Corsiva" pitchFamily="66" charset="0"/>
            </a:endParaRPr>
          </a:p>
        </p:txBody>
      </p:sp>
      <p:pic>
        <p:nvPicPr>
          <p:cNvPr id="6146" name="Picture 2" descr="H:\Леонардо да Винчи\картинки\1261399697_utja8.jpg"/>
          <p:cNvPicPr>
            <a:picLocks noChangeAspect="1" noChangeArrowheads="1"/>
          </p:cNvPicPr>
          <p:nvPr/>
        </p:nvPicPr>
        <p:blipFill>
          <a:blip r:embed="rId2"/>
          <a:srcRect/>
          <a:stretch>
            <a:fillRect/>
          </a:stretch>
        </p:blipFill>
        <p:spPr bwMode="auto">
          <a:xfrm>
            <a:off x="4643438" y="642918"/>
            <a:ext cx="3929090" cy="5864313"/>
          </a:xfrm>
          <a:prstGeom prst="rect">
            <a:avLst/>
          </a:prstGeom>
          <a:noFill/>
        </p:spPr>
      </p:pic>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8" name="Picture 4" descr="H:\Леонардо да Винчи\Леонардо\kt.jpg"/>
          <p:cNvPicPr>
            <a:picLocks noChangeAspect="1" noChangeArrowheads="1"/>
          </p:cNvPicPr>
          <p:nvPr/>
        </p:nvPicPr>
        <p:blipFill>
          <a:blip r:embed="rId2"/>
          <a:srcRect/>
          <a:stretch>
            <a:fillRect/>
          </a:stretch>
        </p:blipFill>
        <p:spPr bwMode="auto">
          <a:xfrm>
            <a:off x="4857752" y="4286256"/>
            <a:ext cx="3143272" cy="2090276"/>
          </a:xfrm>
          <a:prstGeom prst="rect">
            <a:avLst/>
          </a:prstGeom>
          <a:noFill/>
        </p:spPr>
      </p:pic>
      <p:sp>
        <p:nvSpPr>
          <p:cNvPr id="2" name="Содержимое 1"/>
          <p:cNvSpPr>
            <a:spLocks noGrp="1"/>
          </p:cNvSpPr>
          <p:nvPr>
            <p:ph idx="1"/>
          </p:nvPr>
        </p:nvSpPr>
        <p:spPr>
          <a:xfrm>
            <a:off x="0" y="1428736"/>
            <a:ext cx="5286380" cy="5429264"/>
          </a:xfrm>
        </p:spPr>
        <p:txBody>
          <a:bodyPr>
            <a:normAutofit/>
          </a:bodyPr>
          <a:lstStyle/>
          <a:p>
            <a:r>
              <a:rPr lang="ru-RU" dirty="0" smtClean="0"/>
              <a:t>Ученый является изобретателем скафандра, подводной лодки, парохода, ластов. Это он первым предложил устанавливать на бронированных кораблях батареи огнестрельных орудий, изобрел вертолет, велосипед, планер, парашют, танк, пулемет, отравляющие газы, дымовую завесу для войск, увеличительное стекло.</a:t>
            </a:r>
            <a:endParaRPr lang="ru-RU" dirty="0"/>
          </a:p>
        </p:txBody>
      </p:sp>
      <p:sp>
        <p:nvSpPr>
          <p:cNvPr id="3" name="Заголовок 2"/>
          <p:cNvSpPr>
            <a:spLocks noGrp="1"/>
          </p:cNvSpPr>
          <p:nvPr>
            <p:ph type="title"/>
          </p:nvPr>
        </p:nvSpPr>
        <p:spPr>
          <a:xfrm>
            <a:off x="428596" y="0"/>
            <a:ext cx="8229600" cy="1219200"/>
          </a:xfrm>
        </p:spPr>
        <p:txBody>
          <a:bodyPr>
            <a:normAutofit/>
          </a:bodyPr>
          <a:lstStyle/>
          <a:p>
            <a:r>
              <a:rPr lang="ru-RU" sz="6000" b="1" dirty="0" smtClean="0">
                <a:solidFill>
                  <a:schemeClr val="bg1"/>
                </a:solidFill>
                <a:latin typeface="Monotype Corsiva" pitchFamily="66" charset="0"/>
              </a:rPr>
              <a:t>Изобретения</a:t>
            </a:r>
            <a:endParaRPr lang="ru-RU" sz="6000" b="1" dirty="0">
              <a:solidFill>
                <a:schemeClr val="bg1"/>
              </a:solidFill>
              <a:latin typeface="Monotype Corsiva" pitchFamily="66" charset="0"/>
            </a:endParaRPr>
          </a:p>
        </p:txBody>
      </p:sp>
      <p:pic>
        <p:nvPicPr>
          <p:cNvPr id="11266" name="Picture 2" descr="H:\Леонардо да Винчи\картинки\Leonardo_da_Vinci_helicopter.jpg"/>
          <p:cNvPicPr>
            <a:picLocks noChangeAspect="1" noChangeArrowheads="1"/>
          </p:cNvPicPr>
          <p:nvPr/>
        </p:nvPicPr>
        <p:blipFill>
          <a:blip r:embed="rId3"/>
          <a:srcRect/>
          <a:stretch>
            <a:fillRect/>
          </a:stretch>
        </p:blipFill>
        <p:spPr bwMode="auto">
          <a:xfrm>
            <a:off x="4572000" y="357166"/>
            <a:ext cx="3429624" cy="2532064"/>
          </a:xfrm>
          <a:prstGeom prst="rect">
            <a:avLst/>
          </a:prstGeom>
          <a:noFill/>
        </p:spPr>
      </p:pic>
      <p:pic>
        <p:nvPicPr>
          <p:cNvPr id="11267" name="Picture 3" descr="H:\Леонардо да Винчи\картинки\Da_Vinci_bicycle1.jpg"/>
          <p:cNvPicPr>
            <a:picLocks noChangeAspect="1" noChangeArrowheads="1"/>
          </p:cNvPicPr>
          <p:nvPr/>
        </p:nvPicPr>
        <p:blipFill>
          <a:blip r:embed="rId4"/>
          <a:srcRect/>
          <a:stretch>
            <a:fillRect/>
          </a:stretch>
        </p:blipFill>
        <p:spPr bwMode="auto">
          <a:xfrm>
            <a:off x="5572132" y="2214554"/>
            <a:ext cx="3214710" cy="2392020"/>
          </a:xfrm>
          <a:prstGeom prst="rect">
            <a:avLst/>
          </a:prstGeom>
          <a:noFill/>
        </p:spPr>
      </p:pic>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142844" y="1071546"/>
            <a:ext cx="9001156" cy="2069422"/>
          </a:xfrm>
        </p:spPr>
        <p:txBody>
          <a:bodyPr>
            <a:normAutofit/>
          </a:bodyPr>
          <a:lstStyle/>
          <a:p>
            <a:pPr>
              <a:buNone/>
            </a:pPr>
            <a:r>
              <a:rPr lang="ru-RU" dirty="0" smtClean="0"/>
              <a:t>Они современны и предвосхищают многие сегодняшние технические решения. Заметим, что шарикоподшипники использовались уже в классической античности. </a:t>
            </a:r>
          </a:p>
          <a:p>
            <a:endParaRPr lang="ru-RU" dirty="0"/>
          </a:p>
        </p:txBody>
      </p:sp>
      <p:sp>
        <p:nvSpPr>
          <p:cNvPr id="3" name="Заголовок 2"/>
          <p:cNvSpPr>
            <a:spLocks noGrp="1"/>
          </p:cNvSpPr>
          <p:nvPr>
            <p:ph type="title"/>
          </p:nvPr>
        </p:nvSpPr>
        <p:spPr>
          <a:xfrm>
            <a:off x="457200" y="152400"/>
            <a:ext cx="8229600" cy="919146"/>
          </a:xfrm>
        </p:spPr>
        <p:txBody>
          <a:bodyPr>
            <a:normAutofit/>
          </a:bodyPr>
          <a:lstStyle/>
          <a:p>
            <a:r>
              <a:rPr lang="ru-RU" sz="4800" b="1" dirty="0" smtClean="0">
                <a:solidFill>
                  <a:schemeClr val="bg1"/>
                </a:solidFill>
                <a:latin typeface="Monotype Corsiva" pitchFamily="66" charset="0"/>
              </a:rPr>
              <a:t>Подшипники</a:t>
            </a:r>
            <a:endParaRPr lang="ru-RU" sz="4800" b="1" dirty="0">
              <a:solidFill>
                <a:schemeClr val="bg1"/>
              </a:solidFill>
              <a:latin typeface="Monotype Corsiva" pitchFamily="66" charset="0"/>
            </a:endParaRPr>
          </a:p>
        </p:txBody>
      </p:sp>
      <p:pic>
        <p:nvPicPr>
          <p:cNvPr id="1026" name="Picture 2" descr="C:\Documents and Settings\Татьяна\Мои документы\Downloads\images.jpg"/>
          <p:cNvPicPr>
            <a:picLocks noChangeAspect="1" noChangeArrowheads="1"/>
          </p:cNvPicPr>
          <p:nvPr/>
        </p:nvPicPr>
        <p:blipFill>
          <a:blip r:embed="rId2" cstate="print"/>
          <a:srcRect/>
          <a:stretch>
            <a:fillRect/>
          </a:stretch>
        </p:blipFill>
        <p:spPr bwMode="auto">
          <a:xfrm>
            <a:off x="395536" y="2852936"/>
            <a:ext cx="3641953" cy="3215280"/>
          </a:xfrm>
          <a:prstGeom prst="rect">
            <a:avLst/>
          </a:prstGeom>
          <a:noFill/>
        </p:spPr>
      </p:pic>
      <p:sp>
        <p:nvSpPr>
          <p:cNvPr id="5" name="Левая фигурная скобка 4"/>
          <p:cNvSpPr/>
          <p:nvPr/>
        </p:nvSpPr>
        <p:spPr>
          <a:xfrm>
            <a:off x="4714876" y="5715016"/>
            <a:ext cx="3786214" cy="71438"/>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pic>
        <p:nvPicPr>
          <p:cNvPr id="1027" name="Picture 3" descr="C:\Documents and Settings\Татьяна\Мои документы\Downloads\images (1).jpg"/>
          <p:cNvPicPr>
            <a:picLocks noChangeAspect="1" noChangeArrowheads="1"/>
          </p:cNvPicPr>
          <p:nvPr/>
        </p:nvPicPr>
        <p:blipFill>
          <a:blip r:embed="rId3" cstate="print"/>
          <a:srcRect/>
          <a:stretch>
            <a:fillRect/>
          </a:stretch>
        </p:blipFill>
        <p:spPr bwMode="auto">
          <a:xfrm>
            <a:off x="4283968" y="2852936"/>
            <a:ext cx="4518317" cy="3384376"/>
          </a:xfrm>
          <a:prstGeom prst="rect">
            <a:avLst/>
          </a:prstGeom>
          <a:noFill/>
        </p:spPr>
      </p:pic>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000108"/>
            <a:ext cx="4471990" cy="5095892"/>
          </a:xfrm>
        </p:spPr>
        <p:txBody>
          <a:bodyPr>
            <a:normAutofit lnSpcReduction="10000"/>
          </a:bodyPr>
          <a:lstStyle/>
          <a:p>
            <a:pPr>
              <a:buNone/>
            </a:pPr>
            <a:r>
              <a:rPr lang="ru-RU" dirty="0" smtClean="0"/>
              <a:t>С незапамятных времен человек мечтал о полетах. Леонардо также мечтал подняться в небо. Он начал наблюдать за движением птиц, стремясь приблизиться к великой тайне природы. Мастер верил, что человеческому разуму под силу создать механизм, действие которого будет основано на принципах птичьего полета. </a:t>
            </a:r>
            <a:endParaRPr lang="ru-RU" dirty="0"/>
          </a:p>
        </p:txBody>
      </p:sp>
      <p:sp>
        <p:nvSpPr>
          <p:cNvPr id="3" name="Заголовок 2"/>
          <p:cNvSpPr>
            <a:spLocks noGrp="1"/>
          </p:cNvSpPr>
          <p:nvPr>
            <p:ph type="title"/>
          </p:nvPr>
        </p:nvSpPr>
        <p:spPr>
          <a:xfrm>
            <a:off x="428596" y="214290"/>
            <a:ext cx="8229600" cy="857256"/>
          </a:xfrm>
        </p:spPr>
        <p:txBody>
          <a:bodyPr>
            <a:normAutofit/>
          </a:bodyPr>
          <a:lstStyle/>
          <a:p>
            <a:r>
              <a:rPr lang="ru-RU" sz="4800" b="1" dirty="0" smtClean="0">
                <a:solidFill>
                  <a:schemeClr val="bg1"/>
                </a:solidFill>
                <a:latin typeface="Monotype Corsiva" pitchFamily="66" charset="0"/>
              </a:rPr>
              <a:t>Летательный аппарат</a:t>
            </a:r>
            <a:endParaRPr lang="ru-RU" sz="4800" b="1" dirty="0">
              <a:solidFill>
                <a:schemeClr val="bg1"/>
              </a:solidFill>
              <a:latin typeface="Monotype Corsiva" pitchFamily="66" charset="0"/>
            </a:endParaRPr>
          </a:p>
        </p:txBody>
      </p:sp>
      <p:pic>
        <p:nvPicPr>
          <p:cNvPr id="4" name="Рисунок 3"/>
          <p:cNvPicPr/>
          <p:nvPr/>
        </p:nvPicPr>
        <p:blipFill>
          <a:blip r:embed="rId2" cstate="print"/>
          <a:srcRect/>
          <a:stretch>
            <a:fillRect/>
          </a:stretch>
        </p:blipFill>
        <p:spPr bwMode="auto">
          <a:xfrm>
            <a:off x="5004048" y="2132856"/>
            <a:ext cx="3804492" cy="2828430"/>
          </a:xfrm>
          <a:prstGeom prst="rect">
            <a:avLst/>
          </a:prstGeom>
          <a:solidFill>
            <a:srgbClr val="FFFFFF"/>
          </a:solid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152400"/>
            <a:ext cx="8229600" cy="990584"/>
          </a:xfrm>
        </p:spPr>
        <p:txBody>
          <a:bodyPr>
            <a:normAutofit/>
          </a:bodyPr>
          <a:lstStyle/>
          <a:p>
            <a:r>
              <a:rPr lang="ru-RU" sz="4800" b="1" dirty="0" smtClean="0">
                <a:solidFill>
                  <a:schemeClr val="bg1"/>
                </a:solidFill>
                <a:latin typeface="Monotype Corsiva" pitchFamily="66" charset="0"/>
              </a:rPr>
              <a:t>Парашют</a:t>
            </a:r>
            <a:endParaRPr lang="ru-RU" sz="4800" b="1" dirty="0">
              <a:solidFill>
                <a:schemeClr val="bg1"/>
              </a:solidFill>
              <a:latin typeface="Monotype Corsiva" pitchFamily="66" charset="0"/>
            </a:endParaRPr>
          </a:p>
        </p:txBody>
      </p:sp>
      <p:sp>
        <p:nvSpPr>
          <p:cNvPr id="2" name="Содержимое 1"/>
          <p:cNvSpPr>
            <a:spLocks noGrp="1"/>
          </p:cNvSpPr>
          <p:nvPr>
            <p:ph idx="1"/>
          </p:nvPr>
        </p:nvSpPr>
        <p:spPr>
          <a:xfrm>
            <a:off x="457200" y="1071546"/>
            <a:ext cx="3543296" cy="5214974"/>
          </a:xfrm>
        </p:spPr>
        <p:txBody>
          <a:bodyPr>
            <a:normAutofit lnSpcReduction="10000"/>
          </a:bodyPr>
          <a:lstStyle/>
          <a:p>
            <a:pPr>
              <a:buNone/>
            </a:pPr>
            <a:r>
              <a:rPr lang="ru-RU" dirty="0" smtClean="0"/>
              <a:t>Леонардо да Винчи изобрел </a:t>
            </a:r>
            <a:r>
              <a:rPr lang="ru-RU" b="1" dirty="0" smtClean="0"/>
              <a:t>парашют:</a:t>
            </a:r>
            <a:r>
              <a:rPr lang="ru-RU" dirty="0" smtClean="0"/>
              <a:t>«если у человека есть тент из плотной ткани, каждая из сторон которого составляет 12 длин руки, и высота - 12, то он может прыгнуть, не разбившись, с любой значительной высоты».</a:t>
            </a:r>
          </a:p>
        </p:txBody>
      </p:sp>
      <p:pic>
        <p:nvPicPr>
          <p:cNvPr id="1026" name="Picture 2" descr="E:\Леонардо да Винчи\Леонардо\Леонардо\0_3ffd0_4daecb3a_L.jpg"/>
          <p:cNvPicPr>
            <a:picLocks noChangeAspect="1" noChangeArrowheads="1"/>
          </p:cNvPicPr>
          <p:nvPr/>
        </p:nvPicPr>
        <p:blipFill>
          <a:blip r:embed="rId2" cstate="print"/>
          <a:srcRect/>
          <a:stretch>
            <a:fillRect/>
          </a:stretch>
        </p:blipFill>
        <p:spPr bwMode="auto">
          <a:xfrm>
            <a:off x="4499992" y="620688"/>
            <a:ext cx="3572747" cy="5375920"/>
          </a:xfrm>
          <a:prstGeom prst="rect">
            <a:avLst/>
          </a:prstGeom>
          <a:noFill/>
        </p:spPr>
      </p:pic>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28596" y="2000240"/>
            <a:ext cx="5214974" cy="4357718"/>
          </a:xfrm>
        </p:spPr>
        <p:txBody>
          <a:bodyPr>
            <a:normAutofit/>
          </a:bodyPr>
          <a:lstStyle/>
          <a:p>
            <a:pPr>
              <a:buNone/>
            </a:pPr>
            <a:r>
              <a:rPr lang="ru-RU" dirty="0" smtClean="0"/>
              <a:t> Оно работало в направлении снизу-вверх при помощи винта, вращаемого людьми, которые ходили по платформе. Между стволом и винтом находилось нечто вроде перевернутого дымохода, не дававшего опилкам падать на головы людей.</a:t>
            </a:r>
          </a:p>
          <a:p>
            <a:endParaRPr lang="ru-RU" dirty="0"/>
          </a:p>
        </p:txBody>
      </p:sp>
      <p:sp>
        <p:nvSpPr>
          <p:cNvPr id="3" name="Заголовок 2"/>
          <p:cNvSpPr>
            <a:spLocks noGrp="1"/>
          </p:cNvSpPr>
          <p:nvPr>
            <p:ph type="title"/>
          </p:nvPr>
        </p:nvSpPr>
        <p:spPr>
          <a:xfrm>
            <a:off x="457200" y="152400"/>
            <a:ext cx="8229600" cy="1062022"/>
          </a:xfrm>
        </p:spPr>
        <p:txBody>
          <a:bodyPr>
            <a:normAutofit/>
          </a:bodyPr>
          <a:lstStyle/>
          <a:p>
            <a:r>
              <a:rPr lang="ru-RU" sz="4800" b="1" dirty="0" smtClean="0">
                <a:solidFill>
                  <a:schemeClr val="bg1"/>
                </a:solidFill>
                <a:latin typeface="Monotype Corsiva" pitchFamily="66" charset="0"/>
              </a:rPr>
              <a:t>Вертикальное сверло </a:t>
            </a:r>
            <a:endParaRPr lang="ru-RU" sz="4000" b="1" dirty="0"/>
          </a:p>
        </p:txBody>
      </p:sp>
      <p:pic>
        <p:nvPicPr>
          <p:cNvPr id="3074" name="Picture 2" descr="C:\Documents and Settings\Татьяна\Мои документы\Downloads\images (2).jpg"/>
          <p:cNvPicPr>
            <a:picLocks noChangeAspect="1" noChangeArrowheads="1"/>
          </p:cNvPicPr>
          <p:nvPr/>
        </p:nvPicPr>
        <p:blipFill>
          <a:blip r:embed="rId2" cstate="print"/>
          <a:srcRect/>
          <a:stretch>
            <a:fillRect/>
          </a:stretch>
        </p:blipFill>
        <p:spPr bwMode="auto">
          <a:xfrm>
            <a:off x="5572132" y="1428736"/>
            <a:ext cx="3159940" cy="4189976"/>
          </a:xfrm>
          <a:prstGeom prst="rect">
            <a:avLst/>
          </a:prstGeom>
          <a:noFill/>
        </p:spPr>
      </p:pic>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214282" y="2000240"/>
            <a:ext cx="5072098" cy="4095760"/>
          </a:xfrm>
        </p:spPr>
        <p:txBody>
          <a:bodyPr>
            <a:normAutofit/>
          </a:bodyPr>
          <a:lstStyle/>
          <a:p>
            <a:pPr>
              <a:buNone/>
            </a:pPr>
            <a:r>
              <a:rPr lang="ru-RU" sz="2800" dirty="0" smtClean="0"/>
              <a:t>Это доказательство Леонардо продемонстрировал с помощью рисунков и комментариев. Инструмент, изображенный здесь, выполнен из палок, на концах которых подвешены грузы.</a:t>
            </a:r>
            <a:endParaRPr lang="ru-RU" sz="2800" dirty="0"/>
          </a:p>
        </p:txBody>
      </p:sp>
      <p:sp>
        <p:nvSpPr>
          <p:cNvPr id="3" name="Заголовок 2"/>
          <p:cNvSpPr>
            <a:spLocks noGrp="1"/>
          </p:cNvSpPr>
          <p:nvPr>
            <p:ph type="title"/>
          </p:nvPr>
        </p:nvSpPr>
        <p:spPr>
          <a:xfrm>
            <a:off x="357158" y="0"/>
            <a:ext cx="8229600" cy="1219200"/>
          </a:xfrm>
        </p:spPr>
        <p:txBody>
          <a:bodyPr>
            <a:normAutofit/>
          </a:bodyPr>
          <a:lstStyle/>
          <a:p>
            <a:r>
              <a:rPr lang="ru-RU" sz="5400" b="1" dirty="0">
                <a:solidFill>
                  <a:schemeClr val="bg1"/>
                </a:solidFill>
                <a:latin typeface="Monotype Corsiva" pitchFamily="66" charset="0"/>
              </a:rPr>
              <a:t>Вечный двигатель</a:t>
            </a:r>
          </a:p>
        </p:txBody>
      </p:sp>
      <p:pic>
        <p:nvPicPr>
          <p:cNvPr id="2050" name="Picture 2" descr="H:\Леонардо да Винчи\картинки\image004.jpg"/>
          <p:cNvPicPr>
            <a:picLocks noChangeAspect="1" noChangeArrowheads="1"/>
          </p:cNvPicPr>
          <p:nvPr/>
        </p:nvPicPr>
        <p:blipFill>
          <a:blip r:embed="rId2"/>
          <a:srcRect/>
          <a:stretch>
            <a:fillRect/>
          </a:stretch>
        </p:blipFill>
        <p:spPr bwMode="auto">
          <a:xfrm>
            <a:off x="5286380" y="1785926"/>
            <a:ext cx="3581400" cy="3810000"/>
          </a:xfrm>
          <a:prstGeom prst="rect">
            <a:avLst/>
          </a:prstGeom>
          <a:noFill/>
        </p:spPr>
      </p:pic>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524000"/>
            <a:ext cx="8329642" cy="4572000"/>
          </a:xfrm>
        </p:spPr>
        <p:txBody>
          <a:bodyPr/>
          <a:lstStyle/>
          <a:p>
            <a:pPr>
              <a:buNone/>
            </a:pPr>
            <a:r>
              <a:rPr lang="ru-RU" sz="2800" dirty="0" smtClean="0"/>
              <a:t>Это единственное его изобретение, получившее признание при его жизни.</a:t>
            </a:r>
          </a:p>
          <a:p>
            <a:pPr>
              <a:buNone/>
            </a:pPr>
            <a:r>
              <a:rPr lang="ru-RU" sz="2800" dirty="0" smtClean="0"/>
              <a:t>Он был настолько совершенен, что продолжал встречаться и в XIX веке.</a:t>
            </a:r>
          </a:p>
          <a:p>
            <a:endParaRPr lang="ru-RU" dirty="0"/>
          </a:p>
        </p:txBody>
      </p:sp>
      <p:sp>
        <p:nvSpPr>
          <p:cNvPr id="3" name="Заголовок 2"/>
          <p:cNvSpPr>
            <a:spLocks noGrp="1"/>
          </p:cNvSpPr>
          <p:nvPr>
            <p:ph type="title"/>
          </p:nvPr>
        </p:nvSpPr>
        <p:spPr>
          <a:xfrm>
            <a:off x="285720" y="0"/>
            <a:ext cx="8401080" cy="1219200"/>
          </a:xfrm>
        </p:spPr>
        <p:txBody>
          <a:bodyPr>
            <a:noAutofit/>
          </a:bodyPr>
          <a:lstStyle/>
          <a:p>
            <a:r>
              <a:rPr lang="ru-RU" sz="4800" b="1" dirty="0" err="1" smtClean="0">
                <a:solidFill>
                  <a:schemeClr val="bg1"/>
                </a:solidFill>
                <a:latin typeface="Monotype Corsiva" panose="03010101010201010101" pitchFamily="66" charset="0"/>
              </a:rPr>
              <a:t>Колесцовый</a:t>
            </a:r>
            <a:r>
              <a:rPr lang="ru-RU" sz="4800" b="1" dirty="0" smtClean="0">
                <a:solidFill>
                  <a:schemeClr val="bg1"/>
                </a:solidFill>
                <a:latin typeface="Monotype Corsiva" pitchFamily="66" charset="0"/>
              </a:rPr>
              <a:t> замок для пистолета</a:t>
            </a:r>
            <a:endParaRPr lang="ru-RU" sz="4800" dirty="0">
              <a:solidFill>
                <a:schemeClr val="bg1"/>
              </a:solidFill>
              <a:latin typeface="Monotype Corsiva" pitchFamily="66" charset="0"/>
            </a:endParaRPr>
          </a:p>
        </p:txBody>
      </p:sp>
      <p:pic>
        <p:nvPicPr>
          <p:cNvPr id="3074" name="Picture 2" descr="H:\Леонардо да Винчи\картинки\800px-Колесцовый_замок.jpg"/>
          <p:cNvPicPr>
            <a:picLocks noChangeAspect="1" noChangeArrowheads="1"/>
          </p:cNvPicPr>
          <p:nvPr/>
        </p:nvPicPr>
        <p:blipFill>
          <a:blip r:embed="rId2"/>
          <a:srcRect/>
          <a:stretch>
            <a:fillRect/>
          </a:stretch>
        </p:blipFill>
        <p:spPr bwMode="auto">
          <a:xfrm>
            <a:off x="2214546" y="3429000"/>
            <a:ext cx="4929507" cy="2963866"/>
          </a:xfrm>
          <a:prstGeom prst="rect">
            <a:avLst/>
          </a:prstGeom>
          <a:noFill/>
        </p:spPr>
      </p:pic>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214282" y="1357298"/>
            <a:ext cx="4429156" cy="5072098"/>
          </a:xfrm>
        </p:spPr>
        <p:txBody>
          <a:bodyPr>
            <a:normAutofit/>
          </a:bodyPr>
          <a:lstStyle/>
          <a:p>
            <a:r>
              <a:rPr lang="ru-RU" dirty="0" smtClean="0"/>
              <a:t>Леонардо — не первый ученый, которого заинтересовала возможность человека долгое время оставаться под водой. Он создал </a:t>
            </a:r>
            <a:r>
              <a:rPr lang="ru-RU" b="1" dirty="0" smtClean="0"/>
              <a:t>проект водолазного костюма</a:t>
            </a:r>
            <a:r>
              <a:rPr lang="ru-RU" dirty="0" smtClean="0"/>
              <a:t>, который изготавливался из водонепроницаемой кожи.</a:t>
            </a:r>
            <a:endParaRPr lang="ru-RU" dirty="0"/>
          </a:p>
        </p:txBody>
      </p:sp>
      <p:sp>
        <p:nvSpPr>
          <p:cNvPr id="3" name="Заголовок 2"/>
          <p:cNvSpPr>
            <a:spLocks noGrp="1"/>
          </p:cNvSpPr>
          <p:nvPr>
            <p:ph type="title"/>
          </p:nvPr>
        </p:nvSpPr>
        <p:spPr>
          <a:xfrm>
            <a:off x="457200" y="152400"/>
            <a:ext cx="8229600" cy="847708"/>
          </a:xfrm>
        </p:spPr>
        <p:txBody>
          <a:bodyPr>
            <a:noAutofit/>
          </a:bodyPr>
          <a:lstStyle/>
          <a:p>
            <a:r>
              <a:rPr lang="ru-RU" sz="5400" b="1" dirty="0">
                <a:solidFill>
                  <a:schemeClr val="bg1"/>
                </a:solidFill>
                <a:latin typeface="Monotype Corsiva" pitchFamily="66" charset="0"/>
              </a:rPr>
              <a:t>Водолазный костюм</a:t>
            </a:r>
          </a:p>
        </p:txBody>
      </p:sp>
      <p:pic>
        <p:nvPicPr>
          <p:cNvPr id="4098" name="Picture 2" descr="H:\Леонардо да Винчи\картинки\images (3).jpg"/>
          <p:cNvPicPr>
            <a:picLocks noChangeAspect="1" noChangeArrowheads="1"/>
          </p:cNvPicPr>
          <p:nvPr/>
        </p:nvPicPr>
        <p:blipFill>
          <a:blip r:embed="rId2"/>
          <a:srcRect/>
          <a:stretch>
            <a:fillRect/>
          </a:stretch>
        </p:blipFill>
        <p:spPr bwMode="auto">
          <a:xfrm>
            <a:off x="4572000" y="1071546"/>
            <a:ext cx="3943378" cy="5143536"/>
          </a:xfrm>
          <a:prstGeom prst="rect">
            <a:avLst/>
          </a:prstGeom>
          <a:noFill/>
        </p:spPr>
      </p:pic>
    </p:spTree>
  </p:cSld>
  <p:clrMapOvr>
    <a:masterClrMapping/>
  </p:clrMapOvr>
  <p:transition>
    <p:fad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Другая 1">
      <a:dk1>
        <a:sysClr val="windowText" lastClr="000000"/>
      </a:dk1>
      <a:lt1>
        <a:srgbClr val="000000"/>
      </a:lt1>
      <a:dk2>
        <a:srgbClr val="F5E4A9"/>
      </a:dk2>
      <a:lt2>
        <a:srgbClr val="FEFAC9"/>
      </a:lt2>
      <a:accent1>
        <a:srgbClr val="F0D67E"/>
      </a:accent1>
      <a:accent2>
        <a:srgbClr val="F3A447"/>
      </a:accent2>
      <a:accent3>
        <a:srgbClr val="7A610D"/>
      </a:accent3>
      <a:accent4>
        <a:srgbClr val="DD7E0E"/>
      </a:accent4>
      <a:accent5>
        <a:srgbClr val="F5E4A9"/>
      </a:accent5>
      <a:accent6>
        <a:srgbClr val="DFCE04"/>
      </a:accent6>
      <a:hlink>
        <a:srgbClr val="935409"/>
      </a:hlink>
      <a:folHlink>
        <a:srgbClr val="B79214"/>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984</TotalTime>
  <Words>368</Words>
  <Application>Microsoft Office PowerPoint</Application>
  <PresentationFormat>Экран (4:3)</PresentationFormat>
  <Paragraphs>24</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Бумажная</vt:lpstr>
      <vt:lpstr>Леонардо да Винчи – гениальный изобретатель</vt:lpstr>
      <vt:lpstr>Изобретения</vt:lpstr>
      <vt:lpstr>Подшипники</vt:lpstr>
      <vt:lpstr>Летательный аппарат</vt:lpstr>
      <vt:lpstr>Парашют</vt:lpstr>
      <vt:lpstr>Вертикальное сверло </vt:lpstr>
      <vt:lpstr>Вечный двигатель</vt:lpstr>
      <vt:lpstr>Колесцовый замок для пистолета</vt:lpstr>
      <vt:lpstr>Водолазный костюм</vt:lpstr>
      <vt:lpstr>Спасательный круг</vt:lpstr>
      <vt:lpstr>«Предок» современного вертолета</vt:lpstr>
      <vt:lpstr>Автомобиль</vt:lpstr>
    </vt:vector>
  </TitlesOfParts>
  <Company>ГОУ СПО "ПКТиМ</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Искусство и изобретения Леонардо да Винчи</dc:title>
  <dc:creator>205PK11</dc:creator>
  <cp:lastModifiedBy>User</cp:lastModifiedBy>
  <cp:revision>88</cp:revision>
  <dcterms:created xsi:type="dcterms:W3CDTF">2013-03-05T04:50:12Z</dcterms:created>
  <dcterms:modified xsi:type="dcterms:W3CDTF">2013-10-02T16:34:11Z</dcterms:modified>
</cp:coreProperties>
</file>