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57" r:id="rId3"/>
    <p:sldId id="300" r:id="rId4"/>
    <p:sldId id="258" r:id="rId5"/>
    <p:sldId id="259" r:id="rId6"/>
    <p:sldId id="260" r:id="rId7"/>
    <p:sldId id="264" r:id="rId8"/>
    <p:sldId id="263" r:id="rId9"/>
    <p:sldId id="262" r:id="rId10"/>
    <p:sldId id="267" r:id="rId11"/>
    <p:sldId id="265" r:id="rId12"/>
    <p:sldId id="299" r:id="rId13"/>
    <p:sldId id="272" r:id="rId14"/>
    <p:sldId id="301" r:id="rId15"/>
    <p:sldId id="302" r:id="rId16"/>
    <p:sldId id="269" r:id="rId17"/>
    <p:sldId id="270" r:id="rId18"/>
    <p:sldId id="303" r:id="rId19"/>
    <p:sldId id="297" r:id="rId20"/>
    <p:sldId id="271" r:id="rId21"/>
    <p:sldId id="298" r:id="rId22"/>
    <p:sldId id="304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305" r:id="rId33"/>
    <p:sldId id="282" r:id="rId34"/>
    <p:sldId id="284" r:id="rId35"/>
    <p:sldId id="285" r:id="rId36"/>
    <p:sldId id="306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307" r:id="rId4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C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3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C32D36-962F-4A9E-A672-737C03566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328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9CDCD-A730-4895-A174-A4C3527C66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086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5461A-1E03-4B8A-A128-0AF8E76C72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133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F1ADC64-15D1-4734-9CD1-608FD5276A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123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8"/>
            <a:ext cx="8229600" cy="45259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630DB-4BEA-46E4-B7CD-62EAAB2933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654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AF3831A-9DD2-4F95-9BD0-4E2978FB9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879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CC9A416-CFF6-4FEC-845F-ADF1EB81F3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9591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EB939E7-EC9D-4C8E-AF49-04783230C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15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EE94782-7D92-42A6-BE6F-953B9ABDF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842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7F5E69A-0E22-48CD-8299-ED77AFA6FA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09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2F26B-1324-44CA-9306-D130F8C473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662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6277B5-4B12-4D24-BAFF-28FD4CA2AB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339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A03B346-7EEA-495D-99A8-6BE398052E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378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 smtClean="0">
                <a:solidFill>
                  <a:srgbClr val="DFE0D4"/>
                </a:solidFill>
              </a:defRPr>
            </a:lvl1pPr>
          </a:lstStyle>
          <a:p>
            <a:pPr>
              <a:defRPr/>
            </a:pPr>
            <a:fld id="{34E9D2D9-195F-4FA3-BF36-3C2AB92E1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797" r:id="rId7"/>
    <p:sldLayoutId id="2147483807" r:id="rId8"/>
    <p:sldLayoutId id="2147483808" r:id="rId9"/>
    <p:sldLayoutId id="2147483798" r:id="rId10"/>
    <p:sldLayoutId id="2147483799" r:id="rId11"/>
    <p:sldLayoutId id="2147483809" r:id="rId12"/>
    <p:sldLayoutId id="2147483800" r:id="rId13"/>
  </p:sldLayoutIdLst>
  <p:txStyles>
    <p:titleStyle>
      <a:lvl1pPr marL="53975" indent="-53975"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2pPr>
      <a:lvl3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3pPr>
      <a:lvl4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4pPr>
      <a:lvl5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9pPr>
      <a:extLst/>
    </p:titleStyle>
    <p:bodyStyle>
      <a:lvl1pPr marL="292100" indent="-2921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anose="05020102010507070707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42;&#1099;&#1089;&#1086;&#1094;&#1082;&#1080;&#1081;\&#1053;&#1086;&#1074;&#1072;&#1103;%20&#1087;&#1072;&#1087;&#1082;&#1072;\&#1040;&#1091;&#1076;&#1080;&#1086;.wma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2;&#1099;&#1089;&#1086;&#1094;&#1082;&#1080;&#1081;\&#1042;&#1083;&#1072;&#1076;&#1080;&#1084;&#1080;&#1088;%20&#1042;&#1099;&#1089;&#1086;&#1094;&#1082;&#1080;&#1081;%20-%20&#1071;%20&#1085;&#1077;%20&#1083;&#1102;&#1073;&#1083;&#1102;%20(1969.mp3" TargetMode="Externa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2;&#1099;&#1089;&#1086;&#1094;&#1082;&#1080;&#1081;\&#1042;&#1083;&#1072;&#1076;&#1080;&#1084;&#1080;&#1088;%20&#1042;&#1099;&#1089;&#1086;&#1094;&#1082;&#1080;&#1081;%20-%20&#1055;&#1072;&#1088;&#1091;&#1089;.mp3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2;&#1099;&#1089;&#1086;&#1094;&#1082;&#1080;&#1081;\&#1042;&#1083;&#1072;&#1076;&#1080;&#1084;&#1080;&#1088;%20&#1042;&#1099;&#1089;&#1086;&#1094;&#1082;&#1080;&#1081;%20-%20&#1071;%20&#1085;&#1077;%20&#1083;&#1102;&#1073;&#1083;&#1102;%20(1969.mp3" TargetMode="Externa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F:\&#1042;&#1099;&#1089;&#1086;&#1094;&#1082;&#1080;&#1081;\&#1053;&#1086;&#1074;&#1072;&#1103;%20&#1087;&#1072;&#1087;&#1082;&#1072;\&#1040;&#1091;&#1076;&#1080;&#1086;_0002.wma" TargetMode="Externa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F:\&#1042;&#1099;&#1089;&#1086;&#1094;&#1082;&#1080;&#1081;\&#1042;.&#1042;&#1099;&#1089;&#1086;&#1094;&#1082;&#1080;&#1081;_-_&#1057;&#1087;&#1072;&#1089;&#1080;&#1090;&#1077;_&#1085;&#1072;&#1096;&#1080;_&#1076;&#1091;&#1096;&#1080;_(mp3ostrov.com).mp3" TargetMode="Externa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2;&#1099;&#1089;&#1086;&#1094;&#1082;&#1080;&#1081;\&#1042;&#1083;&#1072;&#1076;&#1080;&#1084;&#1080;&#1088;%20&#1042;&#1099;&#1089;&#1086;&#1094;&#1082;&#1080;&#1081;%20-%20&#1042;%20&#1090;&#1086;&#1090;%20&#1074;&#1077;&#1095;&#1077;&#1088;%20&#1103;%20&#1085;&#1077;%20&#1087;&#1080;&#1083;%20&#1085;&#1077;%20&#1087;&#1077;&#1083;...mp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2;&#1099;&#1089;&#1086;&#1094;&#1082;&#1080;&#1081;\&#1041;&#1088;&#1072;&#1090;&#1089;&#1082;&#1080;&#1077;%20&#1084;&#1086;&#1075;&#1080;&#1083;&#1099;.mp3" TargetMode="Externa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video" Target="file:///F:\&#1042;&#1099;&#1089;&#1086;&#1094;&#1082;&#1080;&#1081;\&#1042;&#1083;&#1072;&#1076;&#1080;&#1084;&#1080;&#1088;%20&#1042;&#1099;&#1089;&#1086;&#1094;&#1082;&#1080;&#1081;%20-%20&#1050;&#1086;&#1085;&#1080;.wmv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F:\&#1042;&#1099;&#1089;&#1086;&#1094;&#1082;&#1080;&#1081;\&#1053;&#1086;&#1074;&#1072;&#1103;%20&#1087;&#1072;&#1087;&#1082;&#1072;\&#1040;&#1091;&#1076;&#1080;&#1086;_0004.wma" TargetMode="External"/><Relationship Id="rId4" Type="http://schemas.openxmlformats.org/officeDocument/2006/relationships/image" Target="../media/image5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2;&#1099;&#1089;&#1086;&#1094;&#1082;&#1080;&#1081;\&#1042;&#1083;&#1072;&#1076;&#1080;&#1084;&#1080;&#1088;_&#1042;&#1099;&#1089;&#1086;&#1094;&#1082;&#1080;&#1081;_-_&#1055;&#1077;&#1089;&#1077;&#1085;&#1082;&#1072;_&#1089;&#1077;&#1085;&#1090;&#1080;&#1084;&#1077;&#1085;&#1090;&#1072;&#1083;&#1100;&#1085;&#1086;&#1075;&#1086;_&#1073;&#1086;&#1082;&#1089;&#1077;&#1088;&#1072;_(mp3ostrov.com).mp3" TargetMode="External"/><Relationship Id="rId4" Type="http://schemas.openxmlformats.org/officeDocument/2006/relationships/image" Target="../media/image1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F:\&#1042;&#1099;&#1089;&#1086;&#1094;&#1082;&#1080;&#1081;\&#1053;&#1086;&#1074;&#1072;&#1103;%20&#1087;&#1072;&#1087;&#1082;&#1072;\&#1040;&#1091;&#1076;&#1080;&#1086;_0005.wma" TargetMode="External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2;&#1099;&#1089;&#1086;&#1094;&#1082;&#1080;&#1081;\&#1053;&#1086;&#1074;&#1072;&#1103;%20&#1087;&#1072;&#1087;&#1082;&#1072;\&#1040;&#1091;&#1076;&#1080;&#1086;_0006.wma" TargetMode="External"/><Relationship Id="rId4" Type="http://schemas.openxmlformats.org/officeDocument/2006/relationships/image" Target="../media/image60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2;&#1099;&#1089;&#1086;&#1094;&#1082;&#1080;&#1081;\&#1053;&#1086;&#1074;&#1072;&#1103;%20&#1087;&#1072;&#1087;&#1082;&#1072;\&#1040;&#1091;&#1076;&#1080;&#1086;_0001.wma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/>
          </p:cNvSpPr>
          <p:nvPr>
            <p:ph type="subTitle" idx="4294967295"/>
          </p:nvPr>
        </p:nvSpPr>
        <p:spPr>
          <a:xfrm>
            <a:off x="215900" y="333375"/>
            <a:ext cx="8677275" cy="2065338"/>
          </a:xfrm>
        </p:spPr>
        <p:txBody>
          <a:bodyPr/>
          <a:lstStyle/>
          <a:p>
            <a:pPr marL="0" indent="0" eaLnBrk="1" hangingPunct="1">
              <a:buFont typeface="Wingdings 2" panose="05020102010507070707" pitchFamily="18" charset="2"/>
              <a:buNone/>
            </a:pPr>
            <a:r>
              <a:rPr lang="ru-RU" sz="2800" b="1" i="1" smtClean="0">
                <a:solidFill>
                  <a:srgbClr val="00CCFF"/>
                </a:solidFill>
                <a:latin typeface="Arial" panose="020B0604020202020204" pitchFamily="34" charset="0"/>
              </a:rPr>
              <a:t>Мне есть что рассказать перед Всевышним,</a:t>
            </a:r>
          </a:p>
          <a:p>
            <a:pPr marL="0" indent="0" eaLnBrk="1" hangingPunct="1">
              <a:buFont typeface="Wingdings 2" panose="05020102010507070707" pitchFamily="18" charset="2"/>
              <a:buNone/>
            </a:pPr>
            <a:r>
              <a:rPr lang="ru-RU" sz="2800" b="1" i="1" smtClean="0">
                <a:solidFill>
                  <a:srgbClr val="00CCFF"/>
                </a:solidFill>
                <a:latin typeface="Arial" panose="020B0604020202020204" pitchFamily="34" charset="0"/>
              </a:rPr>
              <a:t>Мне есть в чем оправдаться перед ним…</a:t>
            </a:r>
          </a:p>
          <a:p>
            <a:pPr marL="0" indent="0" eaLnBrk="1" hangingPunct="1">
              <a:buFont typeface="Wingdings 2" panose="05020102010507070707" pitchFamily="18" charset="2"/>
              <a:buNone/>
            </a:pPr>
            <a:endParaRPr lang="ru-RU" sz="2800" b="1" i="1" smtClean="0">
              <a:solidFill>
                <a:srgbClr val="00CCFF"/>
              </a:solidFill>
              <a:latin typeface="Arial" panose="020B0604020202020204" pitchFamily="34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</a:pPr>
            <a:r>
              <a:rPr lang="ru-RU" sz="2800" b="1" i="1" smtClean="0">
                <a:solidFill>
                  <a:srgbClr val="00CCFF"/>
                </a:solidFill>
                <a:latin typeface="Arial" panose="020B0604020202020204" pitchFamily="34" charset="0"/>
              </a:rPr>
              <a:t>                               (творчество В. Высоцкого</a:t>
            </a:r>
            <a:r>
              <a:rPr lang="ru-RU" sz="2800" i="1" smtClean="0">
                <a:solidFill>
                  <a:srgbClr val="00CCFF"/>
                </a:solidFill>
                <a:latin typeface="Arial" panose="020B0604020202020204" pitchFamily="34" charset="0"/>
              </a:rPr>
              <a:t>)</a:t>
            </a:r>
          </a:p>
        </p:txBody>
      </p:sp>
      <p:pic>
        <p:nvPicPr>
          <p:cNvPr id="11267" name="Picture 4" descr="bg00k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995739"/>
            <a:ext cx="4681538" cy="464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Аудио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35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56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8443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762000"/>
            <a:ext cx="4724400" cy="526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 rot="-1682816">
            <a:off x="395288" y="1773238"/>
            <a:ext cx="5113337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6000">
                <a:solidFill>
                  <a:srgbClr val="FFFF00"/>
                </a:solidFill>
                <a:latin typeface="Mistral" panose="03090702030407020403" pitchFamily="66" charset="0"/>
              </a:rPr>
              <a:t>«… как на себя самого положись на него.»</a:t>
            </a:r>
          </a:p>
        </p:txBody>
      </p:sp>
      <p:pic>
        <p:nvPicPr>
          <p:cNvPr id="20487" name="Владимир Высоцкий - Я не люблю (1969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0928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04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28090" fill="hold"/>
                                        <p:tgtEl>
                                          <p:spTgt spid="204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7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7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Любимо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81000"/>
            <a:ext cx="5083175" cy="441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019800" y="2133600"/>
            <a:ext cx="26574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>
                <a:latin typeface="Monotype Corsiva" panose="03010101010201010101" pitchFamily="66" charset="0"/>
              </a:rPr>
              <a:t>Юрий Любимов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76263" y="4724400"/>
            <a:ext cx="8964612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4400">
                <a:solidFill>
                  <a:srgbClr val="FFFF00"/>
                </a:solidFill>
                <a:latin typeface="Mistral" panose="03090702030407020403" pitchFamily="66" charset="0"/>
              </a:rPr>
              <a:t>«Пастернак, Ахматова или Высоцкий вызывали своими стихами больше, чем восхищение.»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2409825"/>
            <a:ext cx="3257550" cy="4114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visotsky_bbmvtu_middle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3800" y="2420938"/>
            <a:ext cx="5181600" cy="4038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2400" y="-26988"/>
            <a:ext cx="9293225" cy="2530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4000">
                <a:solidFill>
                  <a:srgbClr val="FFFF00"/>
                </a:solidFill>
                <a:latin typeface="Mistral" panose="03090702030407020403" pitchFamily="66" charset="0"/>
                <a:cs typeface="Arial" panose="020B0604020202020204" pitchFamily="34" charset="0"/>
              </a:rPr>
              <a:t>Высоцкий обладал удивительной энергией, которая, </a:t>
            </a:r>
          </a:p>
          <a:p>
            <a:pPr eaLnBrk="1" hangingPunct="1">
              <a:buClrTx/>
              <a:buSzTx/>
              <a:buFontTx/>
              <a:buNone/>
            </a:pPr>
            <a:r>
              <a:rPr lang="ru-RU" sz="4000">
                <a:solidFill>
                  <a:srgbClr val="FFFF00"/>
                </a:solidFill>
                <a:latin typeface="Mistral" panose="03090702030407020403" pitchFamily="66" charset="0"/>
                <a:cs typeface="Arial" panose="020B0604020202020204" pitchFamily="34" charset="0"/>
              </a:rPr>
              <a:t>как луч сильного прожектора, била в зал.</a:t>
            </a:r>
          </a:p>
        </p:txBody>
      </p:sp>
      <p:pic>
        <p:nvPicPr>
          <p:cNvPr id="21512" name="Владимир Высоцкий - Парус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3817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9300"/>
                            </p:stCondLst>
                            <p:childTnLst>
                              <p:par>
                                <p:cTn id="2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15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80614" fill="hold"/>
                                        <p:tgtEl>
                                          <p:spTgt spid="215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2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00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914400"/>
            <a:ext cx="4724400" cy="4770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 rot="-1687447">
            <a:off x="5076825" y="2205038"/>
            <a:ext cx="43926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4000">
                <a:solidFill>
                  <a:srgbClr val="FFFF00"/>
                </a:solidFill>
                <a:latin typeface="Mistral" panose="03090702030407020403" pitchFamily="66" charset="0"/>
                <a:cs typeface="Arial" panose="020B0604020202020204" pitchFamily="34" charset="0"/>
              </a:rPr>
              <a:t>«Моя песня – это почти </a:t>
            </a:r>
            <a:r>
              <a:rPr lang="ru-RU" sz="4000" b="1">
                <a:solidFill>
                  <a:srgbClr val="FF3300"/>
                </a:solidFill>
                <a:latin typeface="Mistral" panose="03090702030407020403" pitchFamily="66" charset="0"/>
                <a:cs typeface="Arial" panose="020B0604020202020204" pitchFamily="34" charset="0"/>
              </a:rPr>
              <a:t>КРИК.</a:t>
            </a:r>
            <a:r>
              <a:rPr lang="ru-RU" sz="4000">
                <a:solidFill>
                  <a:srgbClr val="FFFF00"/>
                </a:solidFill>
                <a:latin typeface="Mistral" panose="03090702030407020403" pitchFamily="66" charset="0"/>
                <a:cs typeface="Arial" panose="020B0604020202020204" pitchFamily="34" charset="0"/>
              </a:rPr>
              <a:t>»</a:t>
            </a:r>
          </a:p>
        </p:txBody>
      </p:sp>
      <p:pic>
        <p:nvPicPr>
          <p:cNvPr id="7" name="Владимир Высоцкий - Я не люблю (1969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2809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/>
          </p:cNvSpPr>
          <p:nvPr>
            <p:ph type="title"/>
          </p:nvPr>
        </p:nvSpPr>
        <p:spPr bwMode="auto">
          <a:xfrm>
            <a:off x="395288" y="4508500"/>
            <a:ext cx="8207375" cy="2016125"/>
          </a:xfrm>
        </p:spPr>
        <p:txBody>
          <a:bodyPr vert="horz" wrap="square" lIns="91440" tIns="4572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800" i="1" smtClean="0">
                <a:solidFill>
                  <a:srgbClr val="FFFF00"/>
                </a:solidFill>
                <a:effectLst/>
                <a:latin typeface="Baskerville Old Face" pitchFamily="18" charset="0"/>
              </a:rPr>
              <a:t>Возвращаются все - кроме лучших друзей, кроме самых любимых и преданных женщин. </a:t>
            </a:r>
            <a:br>
              <a:rPr lang="ru-RU" sz="2800" i="1" smtClean="0">
                <a:solidFill>
                  <a:srgbClr val="FFFF00"/>
                </a:solidFill>
                <a:effectLst/>
                <a:latin typeface="Baskerville Old Face" pitchFamily="18" charset="0"/>
              </a:rPr>
            </a:br>
            <a:r>
              <a:rPr lang="ru-RU" sz="2800" i="1" smtClean="0">
                <a:solidFill>
                  <a:srgbClr val="FFFF00"/>
                </a:solidFill>
                <a:effectLst/>
                <a:latin typeface="Baskerville Old Face" pitchFamily="18" charset="0"/>
              </a:rPr>
              <a:t>Возвращаются все - кроме тех, кто нужней…</a:t>
            </a:r>
            <a:r>
              <a:rPr lang="ru-RU" sz="4200" smtClean="0">
                <a:effectLst/>
              </a:rPr>
              <a:t> </a:t>
            </a:r>
          </a:p>
        </p:txBody>
      </p:sp>
      <p:pic>
        <p:nvPicPr>
          <p:cNvPr id="24579" name="Picture 4" descr="1303113762_vysockiy-vladimir-semenovich-1938-1980-0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188913"/>
            <a:ext cx="6049962" cy="461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Аудио_000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2372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63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/>
          </p:cNvSpPr>
          <p:nvPr>
            <p:ph type="title"/>
          </p:nvPr>
        </p:nvSpPr>
        <p:spPr bwMode="auto">
          <a:xfrm>
            <a:off x="323850" y="5157788"/>
            <a:ext cx="8280400" cy="1430337"/>
          </a:xfrm>
        </p:spPr>
        <p:txBody>
          <a:bodyPr vert="horz" wrap="square" lIns="91440" tIns="4572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3600" i="1" smtClean="0">
                <a:solidFill>
                  <a:srgbClr val="FFFF00"/>
                </a:solidFill>
                <a:effectLst/>
              </a:rPr>
              <a:t>Счастлив тот, кто видел Высоцкого </a:t>
            </a:r>
            <a:r>
              <a:rPr lang="ru-RU" sz="3600" i="1" u="sng" smtClean="0">
                <a:solidFill>
                  <a:srgbClr val="FFFF00"/>
                </a:solidFill>
                <a:effectLst/>
              </a:rPr>
              <a:t>нежным</a:t>
            </a:r>
            <a:r>
              <a:rPr lang="ru-RU" sz="3600" i="1" smtClean="0">
                <a:solidFill>
                  <a:srgbClr val="FFFF00"/>
                </a:solidFill>
                <a:effectLst/>
              </a:rPr>
              <a:t>…</a:t>
            </a:r>
          </a:p>
        </p:txBody>
      </p:sp>
      <p:pic>
        <p:nvPicPr>
          <p:cNvPr id="25603" name="Picture 4" descr="14299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150" y="222250"/>
            <a:ext cx="5689600" cy="514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2888" y="1582738"/>
            <a:ext cx="4767262" cy="3630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1201523994_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57200"/>
            <a:ext cx="3581400" cy="6011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65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381000"/>
            <a:ext cx="3503613" cy="609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new_pa2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458913"/>
            <a:ext cx="4551363" cy="37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/>
          </p:cNvSpPr>
          <p:nvPr>
            <p:ph type="title"/>
          </p:nvPr>
        </p:nvSpPr>
        <p:spPr bwMode="auto">
          <a:xfrm>
            <a:off x="0" y="5300663"/>
            <a:ext cx="9144000" cy="1223962"/>
          </a:xfrm>
        </p:spPr>
        <p:txBody>
          <a:bodyPr vert="horz" wrap="square" lIns="91440" tIns="4572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3200" i="1" smtClean="0">
                <a:solidFill>
                  <a:srgbClr val="FFFF00"/>
                </a:solidFill>
                <a:effectLst/>
              </a:rPr>
              <a:t>Он говорил о людях, которых вроде бы списали со счетов, но они живут и хотят жить…</a:t>
            </a:r>
          </a:p>
        </p:txBody>
      </p:sp>
      <p:pic>
        <p:nvPicPr>
          <p:cNvPr id="28675" name="Picture 4" descr="d3fc6c2d1222869245d36facbdabff6a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85725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В.Высоцкий_-_Спасите_наши_души_(mp3ostrov.com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165850"/>
            <a:ext cx="2968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68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7829" fill="hold"/>
                                        <p:tgtEl>
                                          <p:spTgt spid="768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80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680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1000" smtClean="0">
              <a:solidFill>
                <a:srgbClr val="918DEB"/>
              </a:solidFill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800" smtClean="0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smtClean="0">
                <a:solidFill>
                  <a:srgbClr val="FF3300"/>
                </a:solidFill>
              </a:rPr>
              <a:t>Как появились первые песни?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800" smtClean="0">
              <a:solidFill>
                <a:srgbClr val="FF3300"/>
              </a:solidFill>
              <a:latin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8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smtClean="0">
                <a:latin typeface="Arial" panose="020B0604020202020204" pitchFamily="34" charset="0"/>
              </a:rPr>
              <a:t>  </a:t>
            </a:r>
            <a:r>
              <a:rPr lang="ru-RU" i="1" smtClean="0">
                <a:solidFill>
                  <a:srgbClr val="FFFF00"/>
                </a:solidFill>
                <a:latin typeface="Arial" panose="020B0604020202020204" pitchFamily="34" charset="0"/>
              </a:rPr>
              <a:t>«</a:t>
            </a:r>
            <a:r>
              <a:rPr lang="ru-RU" i="1" smtClean="0">
                <a:solidFill>
                  <a:srgbClr val="FFFF00"/>
                </a:solidFill>
              </a:rPr>
              <a:t>Гитара у меня появилась не сразу. Сначала я играл на рояле, потом- на аккордеоне. Я тогда ещё не слышал, что можно петь стихи под гитару, а просто стучал ритм песни по гитаре и пел свои и чужие песни на разные ритмы. Первые мои песни- это дань времени. Это были так называемые «дворовые», городские песни, ещё их почему-то называют блатными. Эти песни принесли мне большую пользу в смысле поиска формы, поиска простого языка в песенном изложении, в поисках удачного слова, строчки.</a:t>
            </a:r>
            <a:r>
              <a:rPr lang="ru-RU" i="1" smtClean="0">
                <a:solidFill>
                  <a:srgbClr val="FFFF00"/>
                </a:solidFill>
                <a:latin typeface="Arial" panose="020B0604020202020204" pitchFamily="34" charset="0"/>
              </a:rPr>
              <a:t>»</a:t>
            </a:r>
          </a:p>
        </p:txBody>
      </p:sp>
      <p:pic>
        <p:nvPicPr>
          <p:cNvPr id="4" name="Владимир Высоцкий - В тот вечер я не пил не пел.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6215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5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01770802_3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304800"/>
            <a:ext cx="4800600" cy="61920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id_6cf4662456d46c65a8a476462eb0d748_user_164_4070c4240686a460b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762000"/>
            <a:ext cx="64008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-107950" y="5300663"/>
            <a:ext cx="9653588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algn="ctr" eaLnBrk="1" hangingPunct="1">
              <a:buClrTx/>
              <a:buSzTx/>
              <a:buFontTx/>
              <a:buNone/>
            </a:pPr>
            <a:r>
              <a:rPr lang="ru-RU" sz="4000" i="1">
                <a:solidFill>
                  <a:srgbClr val="FFFF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Высоцкий читает военные стихи </a:t>
            </a:r>
            <a:endParaRPr lang="ru-RU" sz="4000" i="1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ClrTx/>
              <a:buSzTx/>
              <a:buFontTx/>
              <a:buNone/>
            </a:pPr>
            <a:r>
              <a:rPr lang="ru-RU" sz="4000" i="1">
                <a:solidFill>
                  <a:srgbClr val="FFFF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С. Гудзенко.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/>
          </p:cNvSpPr>
          <p:nvPr>
            <p:ph type="title" idx="4294967295"/>
          </p:nvPr>
        </p:nvSpPr>
        <p:spPr bwMode="auto"/>
        <p:txBody>
          <a:bodyPr vert="horz" wrap="square" lIns="91440" tIns="4572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i="1" smtClean="0">
                <a:solidFill>
                  <a:srgbClr val="FF3300"/>
                </a:solidFill>
                <a:effectLst/>
                <a:latin typeface="Arial" charset="0"/>
              </a:rPr>
              <a:t>Песни о войне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836613"/>
            <a:ext cx="8964612" cy="6021387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Char char="-"/>
            </a:pPr>
            <a:endParaRPr lang="ru-RU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70000"/>
              </a:lnSpc>
              <a:buFontTx/>
              <a:buChar char="-"/>
            </a:pPr>
            <a:endParaRPr lang="ru-RU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70000"/>
              </a:lnSpc>
              <a:buFontTx/>
              <a:buChar char="-"/>
            </a:pPr>
            <a:endParaRPr lang="ru-RU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ru-RU" sz="3600" smtClean="0">
                <a:solidFill>
                  <a:srgbClr val="FFFF00"/>
                </a:solidFill>
                <a:latin typeface="Arial" panose="020B0604020202020204" pitchFamily="34" charset="0"/>
              </a:rPr>
              <a:t>«</a:t>
            </a:r>
            <a:r>
              <a:rPr lang="ru-RU" sz="3600" smtClean="0">
                <a:solidFill>
                  <a:srgbClr val="FFFF00"/>
                </a:solidFill>
              </a:rPr>
              <a:t>Почему я пишу о войне? Потому что во- первых, нельзя забывать об этом- о беде, постигшей нашу землю., страданиях, которые испытал народ.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ru-RU" sz="3600" smtClean="0">
                <a:solidFill>
                  <a:srgbClr val="FFFF00"/>
                </a:solidFill>
              </a:rPr>
              <a:t>Во-вторых, дети военных лет «довоёвывают» в своих песнях. У всех болит совесть, что не довелось тогда участвовать в боях. 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ru-RU" sz="3600" smtClean="0">
                <a:solidFill>
                  <a:srgbClr val="FFFF00"/>
                </a:solidFill>
              </a:rPr>
              <a:t>В-третьих, на войне человек всегда ярче раскрывается. Тут не соврёшь, за полшага до смерти. Люди чисты, а о таких всегда интересно писать.</a:t>
            </a:r>
            <a:r>
              <a:rPr lang="ru-RU" sz="3600" smtClean="0">
                <a:solidFill>
                  <a:srgbClr val="FFFF00"/>
                </a:solidFill>
                <a:latin typeface="Arial" panose="020B0604020202020204" pitchFamily="34" charset="0"/>
              </a:rPr>
              <a:t>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-107950" y="-260350"/>
            <a:ext cx="4427538" cy="6858000"/>
          </a:xfrm>
        </p:spPr>
        <p:txBody>
          <a:bodyPr vert="horz" wrap="square" lIns="91440" tIns="4572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3200" smtClean="0">
                <a:solidFill>
                  <a:srgbClr val="FFFF00"/>
                </a:solidFill>
                <a:effectLst/>
              </a:rPr>
              <a:t>…Он молчал невпопад и не в такт подпевал,</a:t>
            </a:r>
            <a:br>
              <a:rPr lang="ru-RU" sz="3200" smtClean="0">
                <a:solidFill>
                  <a:srgbClr val="FFFF00"/>
                </a:solidFill>
                <a:effectLst/>
              </a:rPr>
            </a:br>
            <a:r>
              <a:rPr lang="ru-RU" sz="3200" smtClean="0">
                <a:solidFill>
                  <a:srgbClr val="FFFF00"/>
                </a:solidFill>
                <a:effectLst/>
              </a:rPr>
              <a:t/>
            </a:r>
            <a:br>
              <a:rPr lang="ru-RU" sz="3200" smtClean="0">
                <a:solidFill>
                  <a:srgbClr val="FFFF00"/>
                </a:solidFill>
                <a:effectLst/>
              </a:rPr>
            </a:br>
            <a:r>
              <a:rPr lang="ru-RU" sz="3200" smtClean="0">
                <a:solidFill>
                  <a:srgbClr val="FFFF00"/>
                </a:solidFill>
                <a:effectLst/>
              </a:rPr>
              <a:t>Он всегда говорил про другое,</a:t>
            </a:r>
            <a:br>
              <a:rPr lang="ru-RU" sz="3200" smtClean="0">
                <a:solidFill>
                  <a:srgbClr val="FFFF00"/>
                </a:solidFill>
                <a:effectLst/>
              </a:rPr>
            </a:br>
            <a:r>
              <a:rPr lang="ru-RU" sz="3200" smtClean="0">
                <a:solidFill>
                  <a:srgbClr val="FFFF00"/>
                </a:solidFill>
                <a:effectLst/>
              </a:rPr>
              <a:t/>
            </a:r>
            <a:br>
              <a:rPr lang="ru-RU" sz="3200" smtClean="0">
                <a:solidFill>
                  <a:srgbClr val="FFFF00"/>
                </a:solidFill>
                <a:effectLst/>
              </a:rPr>
            </a:br>
            <a:r>
              <a:rPr lang="ru-RU" sz="3200" smtClean="0">
                <a:solidFill>
                  <a:srgbClr val="FFFF00"/>
                </a:solidFill>
                <a:effectLst/>
              </a:rPr>
              <a:t>Он мне спать не давал, он с восходом вставал,</a:t>
            </a:r>
            <a:br>
              <a:rPr lang="ru-RU" sz="3200" smtClean="0">
                <a:solidFill>
                  <a:srgbClr val="FFFF00"/>
                </a:solidFill>
                <a:effectLst/>
              </a:rPr>
            </a:br>
            <a:r>
              <a:rPr lang="ru-RU" sz="3200" smtClean="0">
                <a:solidFill>
                  <a:srgbClr val="FFFF00"/>
                </a:solidFill>
                <a:effectLst/>
              </a:rPr>
              <a:t/>
            </a:r>
            <a:br>
              <a:rPr lang="ru-RU" sz="3200" smtClean="0">
                <a:solidFill>
                  <a:srgbClr val="FFFF00"/>
                </a:solidFill>
                <a:effectLst/>
              </a:rPr>
            </a:br>
            <a:r>
              <a:rPr lang="ru-RU" sz="3200" smtClean="0">
                <a:solidFill>
                  <a:srgbClr val="FFFF00"/>
                </a:solidFill>
                <a:effectLst/>
              </a:rPr>
              <a:t>А вчера не вернулся из боя.</a:t>
            </a:r>
            <a:r>
              <a:rPr lang="ru-RU" smtClean="0">
                <a:effectLst/>
              </a:rPr>
              <a:t> </a:t>
            </a:r>
          </a:p>
        </p:txBody>
      </p:sp>
      <p:pic>
        <p:nvPicPr>
          <p:cNvPr id="32771" name="Picture 4" descr="загруженно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2138" y="1700213"/>
            <a:ext cx="4741862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0" name="Братские могилы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78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501" fill="hold"/>
                                        <p:tgtEl>
                                          <p:spTgt spid="778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83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830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04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3810000" cy="33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docu000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3657600"/>
            <a:ext cx="4284663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724400" y="609600"/>
            <a:ext cx="37338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3600">
                <a:solidFill>
                  <a:srgbClr val="FFFF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Кадр из фильма «Вертикаль»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04800" y="4953000"/>
            <a:ext cx="403860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>
                <a:solidFill>
                  <a:srgbClr val="FFFF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Кадр из фильма «Служили два товарища»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028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2895600"/>
            <a:ext cx="36576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403350" y="228600"/>
            <a:ext cx="358140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>
                <a:solidFill>
                  <a:srgbClr val="FFFF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Кадр из фильма</a:t>
            </a:r>
          </a:p>
          <a:p>
            <a:pPr eaLnBrk="1" hangingPunct="1">
              <a:buClrTx/>
              <a:buSzTx/>
              <a:buFontTx/>
              <a:buNone/>
            </a:pPr>
            <a:r>
              <a:rPr lang="ru-RU">
                <a:solidFill>
                  <a:srgbClr val="FFFF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«Место встречи изменить нельзя»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343400" y="5334000"/>
            <a:ext cx="359568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3600">
                <a:solidFill>
                  <a:srgbClr val="FFFF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Кадр из фильма</a:t>
            </a:r>
          </a:p>
          <a:p>
            <a:pPr eaLnBrk="1" hangingPunct="1">
              <a:buClrTx/>
              <a:buSzTx/>
              <a:buFontTx/>
              <a:buNone/>
            </a:pPr>
            <a:r>
              <a:rPr lang="ru-RU" sz="3600">
                <a:solidFill>
                  <a:srgbClr val="FFFF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«Хозяин тайги»</a:t>
            </a:r>
          </a:p>
        </p:txBody>
      </p:sp>
      <p:pic>
        <p:nvPicPr>
          <p:cNvPr id="12" name="Рисунок 11" descr="006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228600"/>
            <a:ext cx="360997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SC0008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6063" y="333375"/>
            <a:ext cx="4187825" cy="6048375"/>
          </a:xfrm>
          <a:noFill/>
        </p:spPr>
      </p:pic>
      <p:pic>
        <p:nvPicPr>
          <p:cNvPr id="35843" name="Picture 3" descr="DSC001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333375"/>
            <a:ext cx="4206875" cy="604837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>
            <a:spLocks noGrp="1"/>
          </p:cNvSpPr>
          <p:nvPr>
            <p:ph type="subTitle" idx="4294967295"/>
          </p:nvPr>
        </p:nvSpPr>
        <p:spPr>
          <a:xfrm>
            <a:off x="0" y="215900"/>
            <a:ext cx="9144000" cy="141287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</a:pPr>
            <a:r>
              <a:rPr lang="ru-RU" i="1" smtClean="0">
                <a:solidFill>
                  <a:srgbClr val="FFFF00"/>
                </a:solidFill>
                <a:latin typeface="Arial" panose="020B0604020202020204" pitchFamily="34" charset="0"/>
              </a:rPr>
              <a:t>Кадры из фильмов «Хозяин тайги», «Служили два товарища»</a:t>
            </a:r>
          </a:p>
        </p:txBody>
      </p:sp>
      <p:pic>
        <p:nvPicPr>
          <p:cNvPr id="36867" name="Picture 3" descr="DSC0009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1175" y="1341438"/>
            <a:ext cx="3916363" cy="5516562"/>
          </a:xfrm>
          <a:noFill/>
        </p:spPr>
      </p:pic>
      <p:pic>
        <p:nvPicPr>
          <p:cNvPr id="36868" name="Picture 4" descr="DSC0011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37088" y="1268413"/>
            <a:ext cx="3967162" cy="5589587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/>
          </p:cNvSpPr>
          <p:nvPr>
            <p:ph type="subTitle" idx="4294967295"/>
          </p:nvPr>
        </p:nvSpPr>
        <p:spPr>
          <a:xfrm>
            <a:off x="0" y="215900"/>
            <a:ext cx="9144000" cy="1341438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</a:pPr>
            <a:r>
              <a:rPr lang="ru-RU" sz="3600" i="1" smtClean="0">
                <a:solidFill>
                  <a:srgbClr val="FFFF00"/>
                </a:solidFill>
                <a:latin typeface="Arial" panose="020B0604020202020204" pitchFamily="34" charset="0"/>
              </a:rPr>
              <a:t>Кадры из фильмов «Короткие встречи», «Вертикаль».</a:t>
            </a:r>
          </a:p>
        </p:txBody>
      </p:sp>
      <p:pic>
        <p:nvPicPr>
          <p:cNvPr id="37891" name="Picture 3" descr="DSC0009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950" y="1412875"/>
            <a:ext cx="4244975" cy="5472113"/>
          </a:xfrm>
          <a:noFill/>
        </p:spPr>
      </p:pic>
      <p:pic>
        <p:nvPicPr>
          <p:cNvPr id="37892" name="Picture 4" descr="DSC0009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56100" y="2349500"/>
            <a:ext cx="4716463" cy="353695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/>
          <p:cNvSpPr>
            <a:spLocks noGrp="1"/>
          </p:cNvSpPr>
          <p:nvPr>
            <p:ph type="subTitle" idx="4294967295"/>
          </p:nvPr>
        </p:nvSpPr>
        <p:spPr>
          <a:xfrm>
            <a:off x="36513" y="215900"/>
            <a:ext cx="9144000" cy="141287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</a:pPr>
            <a:r>
              <a:rPr lang="ru-RU" sz="3600" i="1" smtClean="0">
                <a:solidFill>
                  <a:srgbClr val="FFFF00"/>
                </a:solidFill>
                <a:latin typeface="Arial" panose="020B0604020202020204" pitchFamily="34" charset="0"/>
              </a:rPr>
              <a:t>Кадры из фильмов «Стряпуха», </a:t>
            </a:r>
          </a:p>
          <a:p>
            <a:pPr marL="0" indent="0" algn="ctr" eaLnBrk="1" hangingPunct="1">
              <a:buFont typeface="Wingdings 2" panose="05020102010507070707" pitchFamily="18" charset="2"/>
              <a:buNone/>
            </a:pPr>
            <a:r>
              <a:rPr lang="ru-RU" sz="3600" i="1" smtClean="0">
                <a:solidFill>
                  <a:srgbClr val="FFFF00"/>
                </a:solidFill>
                <a:latin typeface="Arial" panose="020B0604020202020204" pitchFamily="34" charset="0"/>
              </a:rPr>
              <a:t>«713 просит посадки»</a:t>
            </a:r>
          </a:p>
        </p:txBody>
      </p:sp>
      <p:pic>
        <p:nvPicPr>
          <p:cNvPr id="38915" name="Picture 3" descr="DSC0009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1412875"/>
            <a:ext cx="4392612" cy="3294063"/>
          </a:xfrm>
          <a:noFill/>
        </p:spPr>
      </p:pic>
      <p:pic>
        <p:nvPicPr>
          <p:cNvPr id="38916" name="Picture 4" descr="DSC0009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24300" y="2924175"/>
            <a:ext cx="5040313" cy="378142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5" descr="DSC001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5900" y="765175"/>
            <a:ext cx="3924300" cy="5903913"/>
          </a:xfrm>
          <a:noFill/>
        </p:spPr>
      </p:pic>
      <p:pic>
        <p:nvPicPr>
          <p:cNvPr id="39939" name="Picture 4" descr="DSC0010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0200" y="836613"/>
            <a:ext cx="4392613" cy="2905125"/>
          </a:xfrm>
          <a:noFill/>
        </p:spPr>
      </p:pic>
      <p:pic>
        <p:nvPicPr>
          <p:cNvPr id="39940" name="Picture 3" descr="DSC0009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0200" y="3789363"/>
            <a:ext cx="4464050" cy="2916237"/>
          </a:xfrm>
          <a:noFill/>
        </p:spPr>
      </p:pic>
      <p:sp>
        <p:nvSpPr>
          <p:cNvPr id="35848" name="Rectangle 8"/>
          <p:cNvSpPr>
            <a:spLocks noGrp="1"/>
          </p:cNvSpPr>
          <p:nvPr>
            <p:ph type="ctrTitle" idx="4294967295"/>
          </p:nvPr>
        </p:nvSpPr>
        <p:spPr bwMode="auto">
          <a:xfrm>
            <a:off x="38100" y="-747713"/>
            <a:ext cx="8782050" cy="1470026"/>
          </a:xfrm>
        </p:spPr>
        <p:txBody>
          <a:bodyPr vert="horz" wrap="square" lIns="91440" tIns="45720" bIns="45720" numCol="1" anchorCtr="0" compatLnSpc="1">
            <a:prstTxWarp prst="textNoShape">
              <a:avLst/>
            </a:prstTxWarp>
          </a:bodyPr>
          <a:lstStyle/>
          <a:p>
            <a:pPr marL="0" indent="0" algn="ctr" eaLnBrk="1" hangingPunct="1">
              <a:defRPr/>
            </a:pPr>
            <a:r>
              <a:rPr lang="ru-RU" sz="3600" smtClean="0">
                <a:solidFill>
                  <a:srgbClr val="FFFF00"/>
                </a:solidFill>
                <a:effectLst/>
                <a:latin typeface="Arial" charset="0"/>
              </a:rPr>
              <a:t>«Место встречи изменить нельзя»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Владимир Высоцкий - Кони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714375"/>
            <a:ext cx="7215187" cy="541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DSC0010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513" y="765175"/>
            <a:ext cx="4464050" cy="5832475"/>
          </a:xfrm>
          <a:noFill/>
        </p:spPr>
      </p:pic>
      <p:pic>
        <p:nvPicPr>
          <p:cNvPr id="40963" name="Picture 3" descr="DSC001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40250" y="765175"/>
            <a:ext cx="4495800" cy="5832475"/>
          </a:xfrm>
          <a:noFill/>
        </p:spPr>
      </p:pic>
      <p:sp>
        <p:nvSpPr>
          <p:cNvPr id="40964" name="Rectangle 6"/>
          <p:cNvSpPr>
            <a:spLocks/>
          </p:cNvSpPr>
          <p:nvPr/>
        </p:nvSpPr>
        <p:spPr bwMode="auto">
          <a:xfrm>
            <a:off x="38100" y="-747713"/>
            <a:ext cx="8782050" cy="1470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algn="ctr" eaLnBrk="1" hangingPunct="1">
              <a:buClrTx/>
              <a:buSzTx/>
              <a:buFontTx/>
              <a:buNone/>
            </a:pPr>
            <a:r>
              <a:rPr lang="ru-RU" sz="3600">
                <a:solidFill>
                  <a:srgbClr val="FFFF00"/>
                </a:solidFill>
                <a:latin typeface="Arial" panose="020B0604020202020204" pitchFamily="34" charset="0"/>
              </a:rPr>
              <a:t>«Место встречи изменить нельзя»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435600" y="2209800"/>
            <a:ext cx="328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3600">
                <a:latin typeface="Monotype Corsiva" panose="03010101010201010101" pitchFamily="66" charset="0"/>
                <a:cs typeface="Arial" panose="020B0604020202020204" pitchFamily="34" charset="0"/>
              </a:rPr>
              <a:t>Марина Влади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7950" y="5229225"/>
            <a:ext cx="91440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3600" i="1">
                <a:solidFill>
                  <a:srgbClr val="FFFF00"/>
                </a:solidFill>
                <a:latin typeface="Mistral" panose="03090702030407020403" pitchFamily="66" charset="0"/>
                <a:cs typeface="Arial" panose="020B0604020202020204" pitchFamily="34" charset="0"/>
              </a:rPr>
              <a:t>«Ты не любишь рассказов о войне, но… </a:t>
            </a:r>
            <a:endParaRPr lang="ru-RU" sz="3600" i="1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Tx/>
              <a:buSzTx/>
              <a:buFontTx/>
              <a:buNone/>
            </a:pPr>
            <a:r>
              <a:rPr lang="ru-RU" sz="3600" i="1">
                <a:solidFill>
                  <a:srgbClr val="FFFF00"/>
                </a:solidFill>
                <a:latin typeface="Mistral" panose="03090702030407020403" pitchFamily="66" charset="0"/>
                <a:cs typeface="Arial" panose="020B0604020202020204" pitchFamily="34" charset="0"/>
              </a:rPr>
              <a:t>на твоих концертах ветераны плачут.»</a:t>
            </a:r>
          </a:p>
        </p:txBody>
      </p:sp>
      <p:pic>
        <p:nvPicPr>
          <p:cNvPr id="6" name="Рисунок 5" descr="46030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52400"/>
            <a:ext cx="3886200" cy="510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/>
          </p:cNvSpPr>
          <p:nvPr>
            <p:ph type="title"/>
          </p:nvPr>
        </p:nvSpPr>
        <p:spPr bwMode="auto">
          <a:xfrm>
            <a:off x="0" y="4625975"/>
            <a:ext cx="9144000" cy="2232025"/>
          </a:xfrm>
        </p:spPr>
        <p:txBody>
          <a:bodyPr vert="horz" wrap="square" lIns="91440" tIns="4572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3200" i="1" smtClean="0">
                <a:solidFill>
                  <a:srgbClr val="FFFF00"/>
                </a:solidFill>
                <a:effectLst/>
              </a:rPr>
              <a:t>Я не люблю себя, когда я трушу, обидно мне, когда невинных бьют, я не люблю, когда мне лезут в душу, тем более, когда в нее плюют</a:t>
            </a:r>
            <a:r>
              <a:rPr lang="ru-RU" sz="3200" b="1" smtClean="0">
                <a:solidFill>
                  <a:srgbClr val="FFFF00"/>
                </a:solidFill>
                <a:effectLst/>
              </a:rPr>
              <a:t>.</a:t>
            </a:r>
            <a:br>
              <a:rPr lang="ru-RU" sz="3200" b="1" smtClean="0">
                <a:solidFill>
                  <a:srgbClr val="FFFF00"/>
                </a:solidFill>
                <a:effectLst/>
              </a:rPr>
            </a:br>
            <a:endParaRPr lang="ru-RU" sz="3200" b="1" smtClean="0">
              <a:solidFill>
                <a:srgbClr val="FFFF00"/>
              </a:solidFill>
              <a:effectLst/>
            </a:endParaRPr>
          </a:p>
        </p:txBody>
      </p:sp>
      <p:pic>
        <p:nvPicPr>
          <p:cNvPr id="43011" name="Picture 4" descr="10404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538" y="188913"/>
            <a:ext cx="4646612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Аудио_0004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53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885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457200"/>
            <a:ext cx="3810000" cy="3567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724400" y="1371600"/>
            <a:ext cx="36337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3600">
                <a:latin typeface="Monotype Corsiva" panose="03010101010201010101" pitchFamily="66" charset="0"/>
                <a:cs typeface="Arial" panose="020B0604020202020204" pitchFamily="34" charset="0"/>
              </a:rPr>
              <a:t>Людмила Абрамова</a:t>
            </a:r>
          </a:p>
        </p:txBody>
      </p:sp>
      <p:pic>
        <p:nvPicPr>
          <p:cNvPr id="6" name="Рисунок 5" descr="0_8fe3_d533164f_XL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2895600"/>
            <a:ext cx="3581400" cy="3687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47800" y="4876800"/>
            <a:ext cx="27511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3600">
                <a:latin typeface="Monotype Corsiva" panose="03010101010201010101" pitchFamily="66" charset="0"/>
                <a:cs typeface="Arial" panose="020B0604020202020204" pitchFamily="34" charset="0"/>
              </a:rPr>
              <a:t>Марина Влади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2e4d3797dcea7ad2a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0" y="838200"/>
            <a:ext cx="3657600" cy="5214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 rot="-1977402">
            <a:off x="222250" y="2200275"/>
            <a:ext cx="5545138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4400" i="1">
                <a:solidFill>
                  <a:srgbClr val="FFFF00"/>
                </a:solidFill>
                <a:latin typeface="Mistral" panose="03090702030407020403" pitchFamily="66" charset="0"/>
                <a:cs typeface="Arial" panose="020B0604020202020204" pitchFamily="34" charset="0"/>
              </a:rPr>
              <a:t>«Я её не ощущаю,</a:t>
            </a:r>
          </a:p>
          <a:p>
            <a:pPr eaLnBrk="1" hangingPunct="1">
              <a:buClrTx/>
              <a:buSzTx/>
              <a:buFontTx/>
              <a:buNone/>
            </a:pPr>
            <a:r>
              <a:rPr lang="ru-RU" sz="4400" i="1">
                <a:solidFill>
                  <a:srgbClr val="FFFF00"/>
                </a:solidFill>
                <a:latin typeface="Mistral" panose="03090702030407020403" pitchFamily="66" charset="0"/>
                <a:cs typeface="Arial" panose="020B0604020202020204" pitchFamily="34" charset="0"/>
              </a:rPr>
              <a:t>      эту популярность.»</a:t>
            </a:r>
          </a:p>
        </p:txBody>
      </p:sp>
      <p:pic>
        <p:nvPicPr>
          <p:cNvPr id="40965" name="Владимир_Высоцкий_-_Песенка_сентиментального_боксера_(mp3ostrov.com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0721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09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75742" fill="hold"/>
                                        <p:tgtEl>
                                          <p:spTgt spid="409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5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65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ysocki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33400"/>
            <a:ext cx="3429000" cy="5548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 rot="-1909237">
            <a:off x="3995738" y="1976438"/>
            <a:ext cx="5400675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3600" i="1">
                <a:solidFill>
                  <a:srgbClr val="FFFF00"/>
                </a:solidFill>
                <a:latin typeface="Mistral" panose="03090702030407020403" pitchFamily="66" charset="0"/>
                <a:cs typeface="Arial" panose="020B0604020202020204" pitchFamily="34" charset="0"/>
              </a:rPr>
              <a:t>«…обладал нечеловеческой </a:t>
            </a:r>
          </a:p>
          <a:p>
            <a:pPr eaLnBrk="1" hangingPunct="1">
              <a:buClrTx/>
              <a:buSzTx/>
              <a:buFontTx/>
              <a:buNone/>
            </a:pPr>
            <a:r>
              <a:rPr lang="ru-RU" sz="3600" i="1">
                <a:solidFill>
                  <a:srgbClr val="FFFF00"/>
                </a:solidFill>
                <a:latin typeface="Mistral" panose="03090702030407020403" pitchFamily="66" charset="0"/>
                <a:cs typeface="Arial" panose="020B0604020202020204" pitchFamily="34" charset="0"/>
              </a:rPr>
              <a:t>работоспособностью.»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/>
          </p:cNvSpPr>
          <p:nvPr>
            <p:ph type="title"/>
          </p:nvPr>
        </p:nvSpPr>
        <p:spPr bwMode="auto">
          <a:xfrm>
            <a:off x="1403350" y="0"/>
            <a:ext cx="6192838" cy="1944688"/>
          </a:xfrm>
        </p:spPr>
        <p:txBody>
          <a:bodyPr vert="horz" wrap="square" lIns="91440" tIns="4572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400" i="1" smtClean="0">
                <a:solidFill>
                  <a:srgbClr val="FFFF00"/>
                </a:solidFill>
                <a:effectLst/>
              </a:rPr>
              <a:t>«</a:t>
            </a:r>
            <a:r>
              <a:rPr lang="ru-RU" sz="2800" i="1" smtClean="0">
                <a:solidFill>
                  <a:srgbClr val="FFFF00"/>
                </a:solidFill>
                <a:effectLst/>
              </a:rPr>
              <a:t>Я поля влюбленным постелю,</a:t>
            </a:r>
            <a:br>
              <a:rPr lang="ru-RU" sz="2800" i="1" smtClean="0">
                <a:solidFill>
                  <a:srgbClr val="FFFF00"/>
                </a:solidFill>
                <a:effectLst/>
              </a:rPr>
            </a:br>
            <a:r>
              <a:rPr lang="ru-RU" sz="2800" i="1" smtClean="0">
                <a:solidFill>
                  <a:srgbClr val="FFFF00"/>
                </a:solidFill>
                <a:effectLst/>
              </a:rPr>
              <a:t>Пусть поют во сне и наяву!</a:t>
            </a:r>
            <a:br>
              <a:rPr lang="ru-RU" sz="2800" i="1" smtClean="0">
                <a:solidFill>
                  <a:srgbClr val="FFFF00"/>
                </a:solidFill>
                <a:effectLst/>
              </a:rPr>
            </a:br>
            <a:r>
              <a:rPr lang="ru-RU" sz="2800" i="1" smtClean="0">
                <a:solidFill>
                  <a:srgbClr val="FFFF00"/>
                </a:solidFill>
                <a:effectLst/>
              </a:rPr>
              <a:t>Я </a:t>
            </a:r>
            <a:r>
              <a:rPr lang="ru-RU" sz="2800" b="1" i="1" smtClean="0">
                <a:solidFill>
                  <a:srgbClr val="FF3300"/>
                </a:solidFill>
                <a:effectLst/>
              </a:rPr>
              <a:t>дышу</a:t>
            </a:r>
            <a:r>
              <a:rPr lang="ru-RU" sz="2800" i="1" smtClean="0">
                <a:solidFill>
                  <a:srgbClr val="FFFF00"/>
                </a:solidFill>
                <a:effectLst/>
              </a:rPr>
              <a:t>, и, значит, я </a:t>
            </a:r>
            <a:r>
              <a:rPr lang="ru-RU" sz="2800" b="1" i="1" smtClean="0">
                <a:solidFill>
                  <a:srgbClr val="FF3300"/>
                </a:solidFill>
                <a:effectLst/>
              </a:rPr>
              <a:t>люблю</a:t>
            </a:r>
            <a:r>
              <a:rPr lang="ru-RU" sz="2800" i="1" smtClean="0">
                <a:solidFill>
                  <a:srgbClr val="FFFF00"/>
                </a:solidFill>
                <a:effectLst/>
              </a:rPr>
              <a:t>!</a:t>
            </a:r>
            <a:br>
              <a:rPr lang="ru-RU" sz="2800" i="1" smtClean="0">
                <a:solidFill>
                  <a:srgbClr val="FFFF00"/>
                </a:solidFill>
                <a:effectLst/>
              </a:rPr>
            </a:br>
            <a:r>
              <a:rPr lang="ru-RU" sz="2800" i="1" smtClean="0">
                <a:solidFill>
                  <a:srgbClr val="FFFF00"/>
                </a:solidFill>
                <a:effectLst/>
              </a:rPr>
              <a:t>Я </a:t>
            </a:r>
            <a:r>
              <a:rPr lang="ru-RU" sz="2800" b="1" i="1" smtClean="0">
                <a:solidFill>
                  <a:srgbClr val="FF3300"/>
                </a:solidFill>
                <a:effectLst/>
              </a:rPr>
              <a:t>люблю</a:t>
            </a:r>
            <a:r>
              <a:rPr lang="ru-RU" sz="2800" i="1" smtClean="0">
                <a:solidFill>
                  <a:srgbClr val="FFFF00"/>
                </a:solidFill>
                <a:effectLst/>
              </a:rPr>
              <a:t>, и, значит я </a:t>
            </a:r>
            <a:r>
              <a:rPr lang="ru-RU" sz="2800" b="1" i="1" smtClean="0">
                <a:solidFill>
                  <a:srgbClr val="FF3300"/>
                </a:solidFill>
                <a:effectLst/>
              </a:rPr>
              <a:t>живу</a:t>
            </a:r>
            <a:r>
              <a:rPr lang="ru-RU" sz="2800" i="1" smtClean="0">
                <a:solidFill>
                  <a:srgbClr val="FFFF00"/>
                </a:solidFill>
                <a:effectLst/>
              </a:rPr>
              <a:t>!»</a:t>
            </a:r>
          </a:p>
        </p:txBody>
      </p:sp>
      <p:pic>
        <p:nvPicPr>
          <p:cNvPr id="3" name="Рисунок 2" descr="01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388" y="2214563"/>
            <a:ext cx="4643437" cy="4643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7108" name="Picture 5" descr="visotskiy_vlad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2205038"/>
            <a:ext cx="3868738" cy="465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Аудио_0005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2143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9303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971550" y="339725"/>
            <a:ext cx="77041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3600" u="sng">
                <a:solidFill>
                  <a:schemeClr val="tx2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Из анкеты Владимира Высоцкого: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11188" y="2211388"/>
            <a:ext cx="84248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3600">
                <a:solidFill>
                  <a:srgbClr val="FF33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Любимые черты характера человека?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71550" y="3325813"/>
            <a:ext cx="721042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4800" i="1">
                <a:solidFill>
                  <a:srgbClr val="FFFF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- Одержимость, отдача.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84213" y="1131888"/>
            <a:ext cx="79867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3600">
                <a:solidFill>
                  <a:srgbClr val="FF33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Отвратительные качества человека?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84213" y="1957388"/>
            <a:ext cx="7970837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4800" i="1">
                <a:solidFill>
                  <a:srgbClr val="FFFF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- Глупость, серость, гнусь.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51050" y="3933825"/>
            <a:ext cx="47990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3600">
                <a:solidFill>
                  <a:srgbClr val="FF33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Чего тебе не достаёт?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987675" y="4800600"/>
            <a:ext cx="314007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4800" i="1">
                <a:solidFill>
                  <a:srgbClr val="FFFF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- Времени.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28650" y="627063"/>
            <a:ext cx="8191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3600">
                <a:solidFill>
                  <a:srgbClr val="FF33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Хочешь ли ты быть великим? Почему?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43213" y="1557338"/>
            <a:ext cx="3884612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4800" i="1">
                <a:solidFill>
                  <a:srgbClr val="FFFF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- Хочу и буду.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5800" y="3390900"/>
            <a:ext cx="82296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3600">
                <a:solidFill>
                  <a:srgbClr val="FF33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Что бы ты подарил любимому человеку, если бы был всемогущим?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95513" y="4941888"/>
            <a:ext cx="51562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4800">
                <a:solidFill>
                  <a:srgbClr val="FFFF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- Ещё одну жизнь.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0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304800"/>
            <a:ext cx="7010400" cy="5254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438400" y="5715000"/>
            <a:ext cx="48006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4800" b="1">
                <a:solidFill>
                  <a:srgbClr val="FFFF00"/>
                </a:solidFill>
                <a:latin typeface="Monotype Corsiva" panose="03010101010201010101" pitchFamily="66" charset="0"/>
              </a:rPr>
              <a:t>Театр на Таганке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268538" y="476250"/>
            <a:ext cx="49498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>
                <a:solidFill>
                  <a:schemeClr val="tx2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Из интервью с Высоцким.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27088" y="1733550"/>
            <a:ext cx="820896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3600">
                <a:solidFill>
                  <a:srgbClr val="FF33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К каким человеческим недостаткам Вы относитесь снисходительно?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42988" y="3386138"/>
            <a:ext cx="669607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algn="ctr" eaLnBrk="1" hangingPunct="1">
              <a:buClrTx/>
              <a:buSzTx/>
              <a:buFontTx/>
              <a:buNone/>
            </a:pPr>
            <a:r>
              <a:rPr lang="ru-RU" sz="4800" i="1">
                <a:solidFill>
                  <a:srgbClr val="FFFF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- К физической слабости.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50825" y="555625"/>
            <a:ext cx="88931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3600">
                <a:solidFill>
                  <a:srgbClr val="FF33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А недостаток, который Вы не прощаете?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42988" y="1412875"/>
            <a:ext cx="7543800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algn="ctr" eaLnBrk="1" hangingPunct="1">
              <a:buClrTx/>
              <a:buSzTx/>
              <a:buFontTx/>
              <a:buNone/>
            </a:pPr>
            <a:r>
              <a:rPr lang="ru-RU" sz="4400">
                <a:solidFill>
                  <a:srgbClr val="FFFF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- </a:t>
            </a:r>
            <a:r>
              <a:rPr lang="ru-RU" sz="4800" i="1">
                <a:solidFill>
                  <a:srgbClr val="FFFF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Жадность, отсутствие твёрдой позиции человека.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600200" y="4005263"/>
            <a:ext cx="5905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3600">
                <a:solidFill>
                  <a:srgbClr val="FF33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Что вы цените в мужчинах?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22388" y="4797425"/>
            <a:ext cx="670877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algn="ctr" eaLnBrk="1" hangingPunct="1">
              <a:buClrTx/>
              <a:buSzTx/>
              <a:buFontTx/>
              <a:buChar char="-"/>
            </a:pPr>
            <a:r>
              <a:rPr lang="ru-RU" sz="4800" i="1">
                <a:solidFill>
                  <a:srgbClr val="FFFF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Сочетание доброты, </a:t>
            </a:r>
          </a:p>
          <a:p>
            <a:pPr algn="ctr" eaLnBrk="1" hangingPunct="1">
              <a:buClrTx/>
              <a:buSzTx/>
              <a:buFontTx/>
              <a:buNone/>
            </a:pPr>
            <a:r>
              <a:rPr lang="ru-RU" sz="4800" i="1">
                <a:solidFill>
                  <a:srgbClr val="FFFF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силы и ума.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692275" y="476250"/>
            <a:ext cx="60690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3600">
                <a:solidFill>
                  <a:srgbClr val="FF33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Что Вы цените в женщинах?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513" y="1039813"/>
            <a:ext cx="9144000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4400" i="1">
                <a:solidFill>
                  <a:srgbClr val="FFFF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- Ну, скажем, так, я бы написал: «Будь умной, красивой и доброй.» Красивой необязательно внешне.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65250" y="3357563"/>
            <a:ext cx="72390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3600">
                <a:solidFill>
                  <a:srgbClr val="FF33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Какой вопрос Вы бы хотели задать самому себе?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11188" y="4581525"/>
            <a:ext cx="8001000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4400" i="1">
                <a:solidFill>
                  <a:srgbClr val="FFFF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- Сколько мне осталось лет, месяцев, недель, дней, часов творчества?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84213" y="476250"/>
            <a:ext cx="80311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3600">
                <a:solidFill>
                  <a:srgbClr val="FF33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Ваше любимое изречение, афоризм?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57200" y="1341438"/>
            <a:ext cx="82296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Char char="-"/>
            </a:pPr>
            <a:r>
              <a:rPr lang="ru-RU" sz="4800" i="1">
                <a:solidFill>
                  <a:srgbClr val="FFFF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Вени, види, вици – Пришёл, увидел, победил.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3462338"/>
            <a:ext cx="86868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3600">
                <a:solidFill>
                  <a:srgbClr val="FF33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Если бы Вы не были Высоцким, кем бы Вы хотели стать?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55875" y="5013325"/>
            <a:ext cx="3516313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4800" i="1">
                <a:solidFill>
                  <a:srgbClr val="FFFF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- Высоцким.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9167_9eb25d81_XL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64" y="108798"/>
            <a:ext cx="4502727" cy="663681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 rot="8647952" flipV="1">
            <a:off x="3995738" y="2492375"/>
            <a:ext cx="56515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algn="ctr" eaLnBrk="1" hangingPunct="1">
              <a:buClrTx/>
              <a:buSzTx/>
              <a:buFontTx/>
              <a:buNone/>
            </a:pPr>
            <a:r>
              <a:rPr lang="ru-RU" sz="4000" i="1">
                <a:solidFill>
                  <a:srgbClr val="FFFF00"/>
                </a:solidFill>
                <a:latin typeface="Mistral" panose="03090702030407020403" pitchFamily="66" charset="0"/>
                <a:cs typeface="Arial" panose="020B0604020202020204" pitchFamily="34" charset="0"/>
              </a:rPr>
              <a:t>«Мне судьба до последней черты, до креста…»</a:t>
            </a:r>
          </a:p>
        </p:txBody>
      </p:sp>
      <p:pic>
        <p:nvPicPr>
          <p:cNvPr id="6" name="Аудио_0006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38" y="2857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25513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effectLst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visotsky_200701261613108jpg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81000"/>
            <a:ext cx="4670425" cy="4648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-36513" y="5516563"/>
            <a:ext cx="91614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5400">
                <a:solidFill>
                  <a:srgbClr val="FFFF00"/>
                </a:solidFill>
                <a:latin typeface="Mistral" panose="03090702030407020403" pitchFamily="66" charset="0"/>
              </a:rPr>
              <a:t>«Основная моя профессия–актёрская.»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2ff3f3fa1a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609600"/>
            <a:ext cx="3962400" cy="5607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44463" y="1662113"/>
            <a:ext cx="5148262" cy="255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5400">
                <a:solidFill>
                  <a:srgbClr val="FFFF00"/>
                </a:solidFill>
                <a:latin typeface="Mistral" panose="03090702030407020403" pitchFamily="66" charset="0"/>
              </a:rPr>
              <a:t>Гамлет – основная и любимая роль Высоцкого…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17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52400"/>
            <a:ext cx="4086225" cy="5462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gamlet28-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228600"/>
            <a:ext cx="3833813" cy="4943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a0c6e8ee9b7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0200" y="3200400"/>
            <a:ext cx="5562600" cy="3421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Аудио_0001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60721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9763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832350" y="1479550"/>
            <a:ext cx="4348163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4000">
                <a:solidFill>
                  <a:srgbClr val="FFFF00"/>
                </a:solidFill>
                <a:latin typeface="Mistral" panose="03090702030407020403" pitchFamily="66" charset="0"/>
                <a:cs typeface="Arial" panose="020B0604020202020204" pitchFamily="34" charset="0"/>
              </a:rPr>
              <a:t>«Я не играю принца Датского. Я стараюсь показать современного человека.»</a:t>
            </a:r>
          </a:p>
        </p:txBody>
      </p:sp>
      <p:pic>
        <p:nvPicPr>
          <p:cNvPr id="5" name="Рисунок 4" descr="gamlet09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04800"/>
            <a:ext cx="4114800" cy="618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gamlet25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333375"/>
            <a:ext cx="3352800" cy="51927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55650" y="5661025"/>
            <a:ext cx="79343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accent2"/>
              </a:buClr>
              <a:buSzPct val="90000"/>
              <a:buChar char="•"/>
              <a:defRPr sz="26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sz="4400">
                <a:solidFill>
                  <a:srgbClr val="FFFF00"/>
                </a:solidFill>
                <a:latin typeface="Monotype Corsiva" panose="03010101010201010101" pitchFamily="66" charset="0"/>
              </a:rPr>
              <a:t>«Гул затих. Я вышел на подмостки.»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755</TotalTime>
  <Words>715</Words>
  <Application>Microsoft Office PowerPoint</Application>
  <PresentationFormat>Экран (4:3)</PresentationFormat>
  <Paragraphs>85</Paragraphs>
  <Slides>45</Slides>
  <Notes>0</Notes>
  <HiddenSlides>0</HiddenSlides>
  <MMClips>14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53" baseType="lpstr">
      <vt:lpstr>Arial</vt:lpstr>
      <vt:lpstr>Cambria</vt:lpstr>
      <vt:lpstr>Wingdings 2</vt:lpstr>
      <vt:lpstr>Calibri</vt:lpstr>
      <vt:lpstr>Rockwell</vt:lpstr>
      <vt:lpstr>Monotype Corsiva</vt:lpstr>
      <vt:lpstr>Mistral</vt:lpstr>
      <vt:lpstr>Литейная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Возвращаются все - кроме лучших друзей, кроме самых любимых и преданных женщин.  Возвращаются все - кроме тех, кто нужней… </vt:lpstr>
      <vt:lpstr>Счастлив тот, кто видел Высоцкого нежным…</vt:lpstr>
      <vt:lpstr>Презентация PowerPoint</vt:lpstr>
      <vt:lpstr>Презентация PowerPoint</vt:lpstr>
      <vt:lpstr>Он говорил о людях, которых вроде бы списали со счетов, но они живут и хотят жить…</vt:lpstr>
      <vt:lpstr>Презентация PowerPoint</vt:lpstr>
      <vt:lpstr>Презентация PowerPoint</vt:lpstr>
      <vt:lpstr>Песни о войне</vt:lpstr>
      <vt:lpstr>…Он молчал невпопад и не в такт подпевал,  Он всегда говорил про другое,  Он мне спать не давал, он с восходом вставал,  А вчера не вернулся из боя.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«Место встречи изменить нельзя»</vt:lpstr>
      <vt:lpstr>Презентация PowerPoint</vt:lpstr>
      <vt:lpstr>Презентация PowerPoint</vt:lpstr>
      <vt:lpstr>Я не люблю себя, когда я трушу, обидно мне, когда невинных бьют, я не люблю, когда мне лезут в душу, тем более, когда в нее плюют. </vt:lpstr>
      <vt:lpstr>Презентация PowerPoint</vt:lpstr>
      <vt:lpstr>Презентация PowerPoint</vt:lpstr>
      <vt:lpstr>Презентация PowerPoint</vt:lpstr>
      <vt:lpstr>«Я поля влюбленным постелю, Пусть поют во сне и наяву! Я дышу, и, значит, я люблю! Я люблю, и, значит я живу!»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KYKA</cp:lastModifiedBy>
  <cp:revision>41</cp:revision>
  <dcterms:created xsi:type="dcterms:W3CDTF">2011-11-06T16:30:17Z</dcterms:created>
  <dcterms:modified xsi:type="dcterms:W3CDTF">2013-10-05T18:46:08Z</dcterms:modified>
</cp:coreProperties>
</file>