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1395C-EC21-430D-8E67-776AD56BD767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E961-C3CB-4AA4-94D1-6387F58AA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85817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Тема урока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8572560" cy="5429288"/>
          </a:xfrm>
        </p:spPr>
        <p:txBody>
          <a:bodyPr/>
          <a:lstStyle/>
          <a:p>
            <a:r>
              <a:rPr lang="ru-RU" sz="4400" b="1" i="1" dirty="0">
                <a:solidFill>
                  <a:srgbClr val="FF0000"/>
                </a:solidFill>
              </a:rPr>
              <a:t>«</a:t>
            </a:r>
            <a:r>
              <a:rPr lang="ru-RU" sz="4400" b="1" i="1" dirty="0" smtClean="0">
                <a:solidFill>
                  <a:srgbClr val="FF0000"/>
                </a:solidFill>
              </a:rPr>
              <a:t>Морфемный </a:t>
            </a:r>
            <a:r>
              <a:rPr lang="ru-RU" sz="4400" b="1" i="1" dirty="0">
                <a:solidFill>
                  <a:srgbClr val="FF0000"/>
                </a:solidFill>
              </a:rPr>
              <a:t>разбор слов. Закрепление знаний по теме «</a:t>
            </a:r>
            <a:r>
              <a:rPr lang="ru-RU" sz="4400" b="1" i="1" dirty="0" err="1">
                <a:solidFill>
                  <a:srgbClr val="FF0000"/>
                </a:solidFill>
              </a:rPr>
              <a:t>Морфемика</a:t>
            </a:r>
            <a:r>
              <a:rPr lang="ru-RU" sz="4400" b="1" i="1" dirty="0">
                <a:solidFill>
                  <a:srgbClr val="FF0000"/>
                </a:solidFill>
              </a:rPr>
              <a:t>».</a:t>
            </a:r>
            <a:endParaRPr lang="ru-RU" sz="4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6" name="Рисунок 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357562"/>
            <a:ext cx="414340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</a:rPr>
              <a:t>МОРФЕМЫ</a:t>
            </a:r>
            <a:endParaRPr lang="ru-RU" sz="60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5400" b="1" dirty="0" smtClean="0"/>
              <a:t>    ФЛЕКСИЯ, ПРЕФИКС,     ПРИСТАВКА, СУФФИКС, АФФИКСЫ, ОСНОВА,</a:t>
            </a:r>
          </a:p>
          <a:p>
            <a:pPr marL="0">
              <a:spcBef>
                <a:spcPts val="0"/>
              </a:spcBef>
              <a:buNone/>
            </a:pPr>
            <a:r>
              <a:rPr lang="ru-RU" sz="5400" b="1" dirty="0" smtClean="0"/>
              <a:t>ОКОНЧАНИЕ, КОРЕНЬ,  ПОСТФИКС.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00B050"/>
                </a:solidFill>
              </a:rPr>
              <a:t>Какие из них входят в основу?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00B050"/>
                </a:solidFill>
              </a:rPr>
              <a:t>Какие морфемы можно назвать аффиксами?</a:t>
            </a:r>
          </a:p>
        </p:txBody>
      </p:sp>
      <p:pic>
        <p:nvPicPr>
          <p:cNvPr id="1026" name="Рисунок 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571612"/>
            <a:ext cx="25003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Словарный диктант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   Филология</a:t>
            </a:r>
            <a:r>
              <a:rPr lang="ru-RU" sz="3600" dirty="0"/>
              <a:t>, лабиринт, </a:t>
            </a:r>
            <a:r>
              <a:rPr lang="ru-RU" sz="3600" dirty="0" smtClean="0"/>
              <a:t>оглавление</a:t>
            </a:r>
            <a:r>
              <a:rPr lang="ru-RU" sz="3600" dirty="0"/>
              <a:t>, параграф, воспоминание, подоконник, чемпион, благодарность, преданность, расстояние, </a:t>
            </a:r>
            <a:r>
              <a:rPr lang="ru-RU" sz="3600" dirty="0" smtClean="0"/>
              <a:t>бассейн, самоинструкция</a:t>
            </a:r>
            <a:r>
              <a:rPr lang="ru-RU" sz="3600" dirty="0"/>
              <a:t>, </a:t>
            </a:r>
            <a:r>
              <a:rPr lang="ru-RU" sz="3600" dirty="0" smtClean="0"/>
              <a:t>путешествовать</a:t>
            </a:r>
            <a:r>
              <a:rPr lang="ru-RU" sz="3600" dirty="0"/>
              <a:t>, экспедиция</a:t>
            </a:r>
            <a:r>
              <a:rPr lang="ru-RU" sz="3600" dirty="0" smtClean="0"/>
              <a:t>, коридор,  фантастический, происшествие, оранжевый.</a:t>
            </a:r>
            <a:endParaRPr lang="ru-RU" sz="3600" dirty="0"/>
          </a:p>
          <a:p>
            <a:endParaRPr lang="ru-RU" dirty="0"/>
          </a:p>
        </p:txBody>
      </p:sp>
      <p:pic>
        <p:nvPicPr>
          <p:cNvPr id="2050" name="Рисунок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714884"/>
            <a:ext cx="202751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00B050"/>
                </a:solidFill>
              </a:rPr>
              <a:t>Лягушонок</a:t>
            </a:r>
            <a:endParaRPr lang="ru-RU" sz="66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1.Талая </a:t>
            </a:r>
            <a:r>
              <a:rPr lang="ru-RU" dirty="0"/>
              <a:t>вода проникла в глубь снега и </a:t>
            </a:r>
            <a:r>
              <a:rPr lang="ru-RU" dirty="0">
                <a:solidFill>
                  <a:srgbClr val="FF0000"/>
                </a:solidFill>
              </a:rPr>
              <a:t>разбудила</a:t>
            </a:r>
            <a:r>
              <a:rPr lang="ru-RU" dirty="0"/>
              <a:t> спящего на земле под снежным одеялом </a:t>
            </a:r>
            <a:r>
              <a:rPr lang="ru-RU" dirty="0">
                <a:solidFill>
                  <a:srgbClr val="FF0000"/>
                </a:solidFill>
              </a:rPr>
              <a:t>маленького</a:t>
            </a:r>
            <a:r>
              <a:rPr lang="ru-RU" dirty="0"/>
              <a:t> </a:t>
            </a:r>
            <a:r>
              <a:rPr lang="ru-RU" dirty="0" err="1"/>
              <a:t>розового</a:t>
            </a:r>
            <a:r>
              <a:rPr lang="ru-RU" dirty="0"/>
              <a:t> лягушонка. 2.Он выполз из-под снега </a:t>
            </a:r>
            <a:r>
              <a:rPr lang="ru-RU" b="1" i="1" dirty="0"/>
              <a:t>наверх </a:t>
            </a:r>
            <a:r>
              <a:rPr lang="ru-RU" i="1" dirty="0"/>
              <a:t> </a:t>
            </a:r>
            <a:r>
              <a:rPr lang="ru-RU" dirty="0"/>
              <a:t>решил по глупости что началась настоящая весна и отправился путешествовать. 3.Известно что путешествуют лягушки к ручейку и к болотцу. 4.Ночью мороз взялся за вожжи и </a:t>
            </a:r>
            <a:r>
              <a:rPr lang="ru-RU" b="1" i="1" dirty="0"/>
              <a:t>так</a:t>
            </a:r>
            <a:r>
              <a:rPr lang="ru-RU" i="1" dirty="0"/>
              <a:t> </a:t>
            </a:r>
            <a:r>
              <a:rPr lang="ru-RU" dirty="0"/>
              <a:t>стал </a:t>
            </a:r>
            <a:r>
              <a:rPr lang="ru-RU" dirty="0">
                <a:solidFill>
                  <a:srgbClr val="FF0000"/>
                </a:solidFill>
              </a:rPr>
              <a:t>похлёстывать</a:t>
            </a:r>
            <a:r>
              <a:rPr lang="ru-RU" dirty="0"/>
              <a:t> что лягушонок остановился сунулся </a:t>
            </a:r>
            <a:r>
              <a:rPr lang="ru-RU" b="1" i="1" dirty="0"/>
              <a:t>туда сюда </a:t>
            </a:r>
            <a:r>
              <a:rPr lang="ru-RU" dirty="0"/>
              <a:t>и</a:t>
            </a:r>
            <a:r>
              <a:rPr lang="ru-RU" i="1" dirty="0"/>
              <a:t> </a:t>
            </a:r>
            <a:r>
              <a:rPr lang="ru-RU" b="1" i="1" dirty="0"/>
              <a:t>круто</a:t>
            </a:r>
            <a:r>
              <a:rPr lang="ru-RU" b="1" dirty="0"/>
              <a:t> </a:t>
            </a:r>
            <a:r>
              <a:rPr lang="ru-RU" dirty="0"/>
              <a:t>повернул к тёплой </a:t>
            </a:r>
            <a:r>
              <a:rPr lang="ru-RU" dirty="0">
                <a:solidFill>
                  <a:srgbClr val="FF0000"/>
                </a:solidFill>
              </a:rPr>
              <a:t>дырочке</a:t>
            </a:r>
            <a:r>
              <a:rPr lang="ru-RU" dirty="0"/>
              <a:t> из которой почуял весну…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Порядок морфемного разбора </a:t>
            </a:r>
            <a:r>
              <a:rPr lang="ru-RU" sz="3600" b="1" i="1" dirty="0" smtClean="0">
                <a:solidFill>
                  <a:srgbClr val="0070C0"/>
                </a:solidFill>
              </a:rPr>
              <a:t>слова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1. Определите часть речи.</a:t>
            </a:r>
          </a:p>
          <a:p>
            <a:pPr>
              <a:buNone/>
            </a:pPr>
            <a:r>
              <a:rPr lang="ru-RU" dirty="0"/>
              <a:t>2. Узнайте, изменяется ли слово.</a:t>
            </a:r>
          </a:p>
          <a:p>
            <a:pPr lvl="0">
              <a:buNone/>
            </a:pPr>
            <a:r>
              <a:rPr lang="ru-RU" i="1" dirty="0"/>
              <a:t> </a:t>
            </a:r>
            <a:r>
              <a:rPr lang="ru-RU" i="1" dirty="0" smtClean="0"/>
              <a:t>    Изменяется:</a:t>
            </a:r>
            <a:r>
              <a:rPr lang="ru-RU" dirty="0" smtClean="0"/>
              <a:t> изменяемая </a:t>
            </a:r>
            <a:r>
              <a:rPr lang="ru-RU" dirty="0"/>
              <a:t>часть – флексия (окончание).</a:t>
            </a:r>
          </a:p>
          <a:p>
            <a:pPr lvl="0">
              <a:buNone/>
            </a:pPr>
            <a:r>
              <a:rPr lang="ru-RU" i="1" dirty="0" smtClean="0"/>
              <a:t>     Не изменяется: с</a:t>
            </a:r>
            <a:r>
              <a:rPr lang="ru-RU" dirty="0" smtClean="0"/>
              <a:t>лово </a:t>
            </a:r>
            <a:r>
              <a:rPr lang="ru-RU" dirty="0"/>
              <a:t>не имеет флексии (окончания).</a:t>
            </a:r>
          </a:p>
          <a:p>
            <a:pPr>
              <a:buNone/>
            </a:pPr>
            <a:r>
              <a:rPr lang="ru-RU" dirty="0"/>
              <a:t>3. Выделите основу.</a:t>
            </a:r>
          </a:p>
          <a:p>
            <a:pPr>
              <a:buNone/>
            </a:pPr>
            <a:r>
              <a:rPr lang="ru-RU" dirty="0"/>
              <a:t>4. Подберите родственные (однокоренные) слова и найдите общую часть – корень.</a:t>
            </a:r>
          </a:p>
          <a:p>
            <a:pPr>
              <a:buNone/>
            </a:pPr>
            <a:r>
              <a:rPr lang="ru-RU" dirty="0"/>
              <a:t>5. Найдите приставку и суффикс (помните, что в слове может быть несколько приставок и суффиксов).</a:t>
            </a:r>
          </a:p>
          <a:p>
            <a:pPr>
              <a:buNone/>
            </a:pPr>
            <a:r>
              <a:rPr lang="ru-RU" dirty="0"/>
              <a:t>6. Посмотрите, есть ли в слове морфема после окончания (постфиксы -</a:t>
            </a:r>
            <a:r>
              <a:rPr lang="ru-RU" dirty="0" err="1"/>
              <a:t>ся</a:t>
            </a:r>
            <a:r>
              <a:rPr lang="ru-RU" dirty="0"/>
              <a:t>, -</a:t>
            </a:r>
            <a:r>
              <a:rPr lang="ru-RU" dirty="0" err="1"/>
              <a:t>сь</a:t>
            </a:r>
            <a:r>
              <a:rPr lang="ru-RU" dirty="0"/>
              <a:t>).</a:t>
            </a:r>
          </a:p>
          <a:p>
            <a:pPr>
              <a:buNone/>
            </a:pPr>
            <a:r>
              <a:rPr lang="ru-RU" dirty="0"/>
              <a:t>7. Объясните написание слова с точки зрения </a:t>
            </a:r>
            <a:r>
              <a:rPr lang="ru-RU" dirty="0" err="1"/>
              <a:t>морфемики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Сделайте морфемный разбор слов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  проникла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 спящего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 путешествовать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 ручейку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 болотцу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 выполз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40005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Подводим итоги </a:t>
            </a:r>
            <a:r>
              <a:rPr lang="ru-RU" b="1" i="1" dirty="0" smtClean="0">
                <a:solidFill>
                  <a:srgbClr val="FF0000"/>
                </a:solidFill>
              </a:rPr>
              <a:t>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/>
              <a:t>  Что </a:t>
            </a:r>
            <a:r>
              <a:rPr lang="ru-RU" dirty="0"/>
              <a:t>такое </a:t>
            </a:r>
            <a:r>
              <a:rPr lang="ru-RU" dirty="0" err="1"/>
              <a:t>морфемика</a:t>
            </a:r>
            <a:r>
              <a:rPr lang="ru-RU" dirty="0"/>
              <a:t>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Дайте </a:t>
            </a:r>
            <a:r>
              <a:rPr lang="ru-RU" dirty="0"/>
              <a:t>определение морфемы.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Из </a:t>
            </a:r>
            <a:r>
              <a:rPr lang="ru-RU" dirty="0"/>
              <a:t>каких морфем состоит слово?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Какие </a:t>
            </a:r>
            <a:r>
              <a:rPr lang="ru-RU" dirty="0"/>
              <a:t>из них участвуют в образовании новых слов?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Все </a:t>
            </a:r>
            <a:r>
              <a:rPr lang="ru-RU" dirty="0"/>
              <a:t>ли суффиксы </a:t>
            </a:r>
            <a:r>
              <a:rPr lang="ru-RU" dirty="0" smtClean="0"/>
              <a:t>являются    словообразовательными?</a:t>
            </a:r>
            <a:endParaRPr lang="ru-RU" dirty="0"/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Какие </a:t>
            </a:r>
            <a:r>
              <a:rPr lang="ru-RU" dirty="0"/>
              <a:t>морфемы имеют вторые названия? Укажите </a:t>
            </a:r>
            <a:r>
              <a:rPr lang="ru-RU" dirty="0" smtClean="0"/>
              <a:t> их</a:t>
            </a:r>
            <a:r>
              <a:rPr lang="ru-RU" dirty="0"/>
              <a:t>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Какая </a:t>
            </a:r>
            <a:r>
              <a:rPr lang="ru-RU" dirty="0"/>
              <a:t>из морфем несёт основной смысл слова?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 С </a:t>
            </a:r>
            <a:r>
              <a:rPr lang="ru-RU" dirty="0"/>
              <a:t>чего следует начинать разбор слова?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345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 урока</vt:lpstr>
      <vt:lpstr>МОРФЕМЫ</vt:lpstr>
      <vt:lpstr>Словарный диктант</vt:lpstr>
      <vt:lpstr>Лягушонок</vt:lpstr>
      <vt:lpstr>Порядок морфемного разбора слова</vt:lpstr>
      <vt:lpstr>Сделайте морфемный разбор слов</vt:lpstr>
      <vt:lpstr>Подводим итоги урока</vt:lpstr>
    </vt:vector>
  </TitlesOfParts>
  <Company>TEST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TEST</dc:creator>
  <cp:lastModifiedBy>TEST</cp:lastModifiedBy>
  <cp:revision>11</cp:revision>
  <dcterms:created xsi:type="dcterms:W3CDTF">2012-02-14T19:19:19Z</dcterms:created>
  <dcterms:modified xsi:type="dcterms:W3CDTF">2012-02-17T20:40:00Z</dcterms:modified>
</cp:coreProperties>
</file>