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62" r:id="rId4"/>
    <p:sldId id="258" r:id="rId5"/>
    <p:sldId id="259" r:id="rId6"/>
    <p:sldId id="264" r:id="rId7"/>
    <p:sldId id="265" r:id="rId8"/>
    <p:sldId id="266" r:id="rId9"/>
    <p:sldId id="260" r:id="rId10"/>
    <p:sldId id="261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162" autoAdjust="0"/>
  </p:normalViewPr>
  <p:slideViewPr>
    <p:cSldViewPr>
      <p:cViewPr varScale="1">
        <p:scale>
          <a:sx n="107" d="100"/>
          <a:sy n="107" d="100"/>
        </p:scale>
        <p:origin x="-8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5D7335-A93A-4085-B3B1-0865673D2312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CCAB84-F0F5-42DE-8EA5-041D14E57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CAB84-F0F5-42DE-8EA5-041D14E578F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984B8B7-3748-47B0-84DC-E88B52AE3053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D746B81-7DA7-404D-BBAA-D85FF2C52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B8B7-3748-47B0-84DC-E88B52AE3053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46B81-7DA7-404D-BBAA-D85FF2C52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B8B7-3748-47B0-84DC-E88B52AE3053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46B81-7DA7-404D-BBAA-D85FF2C52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984B8B7-3748-47B0-84DC-E88B52AE3053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46B81-7DA7-404D-BBAA-D85FF2C52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984B8B7-3748-47B0-84DC-E88B52AE3053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D746B81-7DA7-404D-BBAA-D85FF2C5211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984B8B7-3748-47B0-84DC-E88B52AE3053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D746B81-7DA7-404D-BBAA-D85FF2C52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984B8B7-3748-47B0-84DC-E88B52AE3053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D746B81-7DA7-404D-BBAA-D85FF2C52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B8B7-3748-47B0-84DC-E88B52AE3053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46B81-7DA7-404D-BBAA-D85FF2C52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984B8B7-3748-47B0-84DC-E88B52AE3053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D746B81-7DA7-404D-BBAA-D85FF2C52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984B8B7-3748-47B0-84DC-E88B52AE3053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D746B81-7DA7-404D-BBAA-D85FF2C52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984B8B7-3748-47B0-84DC-E88B52AE3053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D746B81-7DA7-404D-BBAA-D85FF2C52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984B8B7-3748-47B0-84DC-E88B52AE3053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D746B81-7DA7-404D-BBAA-D85FF2C52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Умножение и деление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3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857232"/>
          <a:ext cx="6096000" cy="870960"/>
        </p:xfrm>
        <a:graphic>
          <a:graphicData uri="http://schemas.openxmlformats.org/drawingml/2006/table">
            <a:tbl>
              <a:tblPr/>
              <a:tblGrid>
                <a:gridCol w="1516518"/>
                <a:gridCol w="1526494"/>
                <a:gridCol w="1526494"/>
                <a:gridCol w="1526494"/>
              </a:tblGrid>
              <a:tr h="361380">
                <a:tc>
                  <a:txBody>
                    <a:bodyPr/>
                    <a:lstStyle/>
                    <a:p>
                      <a:r>
                        <a:rPr lang="ru-RU" sz="800" dirty="0">
                          <a:solidFill>
                            <a:srgbClr val="000000"/>
                          </a:solidFill>
                          <a:latin typeface="verdana"/>
                        </a:rPr>
                        <a:t/>
                      </a:r>
                      <a:br>
                        <a:rPr lang="ru-RU" sz="800" dirty="0">
                          <a:solidFill>
                            <a:srgbClr val="000000"/>
                          </a:solidFill>
                          <a:latin typeface="verdana"/>
                        </a:rPr>
                      </a:br>
                      <a:endParaRPr lang="ru-RU" sz="800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63880" marR="63880" marT="63880" marB="638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b="1">
                          <a:solidFill>
                            <a:srgbClr val="000000"/>
                          </a:solidFill>
                          <a:latin typeface="verdana"/>
                        </a:rPr>
                        <a:t>Расход на 1 вещь</a:t>
                      </a:r>
                      <a:endParaRPr lang="ru-RU" sz="80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63880" marR="63880" marT="63880" marB="638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verdana"/>
                        </a:rPr>
                        <a:t>Кол-во вещей</a:t>
                      </a:r>
                      <a:endParaRPr lang="ru-RU" sz="800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63880" marR="63880" marT="63880" marB="638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>
                          <a:solidFill>
                            <a:srgbClr val="000000"/>
                          </a:solidFill>
                          <a:latin typeface="verdana"/>
                        </a:rPr>
                        <a:t>Общий расход</a:t>
                      </a:r>
                      <a:endParaRPr lang="ru-RU" sz="80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63880" marR="63880" marT="63880" marB="638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8"/>
                    </a:solidFill>
                  </a:tcPr>
                </a:tc>
              </a:tr>
              <a:tr h="244570">
                <a:tc>
                  <a:txBody>
                    <a:bodyPr/>
                    <a:lstStyle/>
                    <a:p>
                      <a:pPr algn="ctr"/>
                      <a:r>
                        <a:rPr lang="ru-RU" sz="800" b="1">
                          <a:solidFill>
                            <a:srgbClr val="000000"/>
                          </a:solidFill>
                          <a:latin typeface="verdana"/>
                        </a:rPr>
                        <a:t>Дет. плащ.</a:t>
                      </a:r>
                      <a:endParaRPr lang="ru-RU" sz="80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63880" marR="63880" marT="63880" marB="638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>
                          <a:solidFill>
                            <a:srgbClr val="000000"/>
                          </a:solidFill>
                          <a:latin typeface="verdana"/>
                        </a:rPr>
                        <a:t>2м</a:t>
                      </a:r>
                    </a:p>
                  </a:txBody>
                  <a:tcPr marL="63880" marR="63880" marT="63880" marB="638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>
                          <a:solidFill>
                            <a:srgbClr val="000000"/>
                          </a:solidFill>
                          <a:latin typeface="verdana"/>
                        </a:rPr>
                        <a:t>12 пл.</a:t>
                      </a:r>
                    </a:p>
                  </a:txBody>
                  <a:tcPr marL="63880" marR="63880" marT="63880" marB="638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>
                          <a:solidFill>
                            <a:srgbClr val="000000"/>
                          </a:solidFill>
                          <a:latin typeface="verdana"/>
                        </a:rPr>
                        <a:t>? м</a:t>
                      </a:r>
                    </a:p>
                  </a:txBody>
                  <a:tcPr marL="63880" marR="63880" marT="63880" marB="638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8"/>
                    </a:solidFill>
                  </a:tcPr>
                </a:tc>
              </a:tr>
              <a:tr h="244570">
                <a:tc>
                  <a:txBody>
                    <a:bodyPr/>
                    <a:lstStyle/>
                    <a:p>
                      <a:pPr algn="ctr"/>
                      <a:r>
                        <a:rPr lang="ru-RU" sz="800" b="1">
                          <a:solidFill>
                            <a:srgbClr val="000000"/>
                          </a:solidFill>
                          <a:latin typeface="verdana"/>
                        </a:rPr>
                        <a:t>Вз. плащ.</a:t>
                      </a:r>
                      <a:endParaRPr lang="ru-RU" sz="80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63880" marR="63880" marT="63880" marB="638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>
                          <a:solidFill>
                            <a:srgbClr val="000000"/>
                          </a:solidFill>
                          <a:latin typeface="verdana"/>
                        </a:rPr>
                        <a:t>4м</a:t>
                      </a:r>
                    </a:p>
                  </a:txBody>
                  <a:tcPr marL="63880" marR="63880" marT="63880" marB="638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>
                          <a:solidFill>
                            <a:srgbClr val="000000"/>
                          </a:solidFill>
                          <a:latin typeface="verdana"/>
                        </a:rPr>
                        <a:t>? пл.</a:t>
                      </a:r>
                    </a:p>
                  </a:txBody>
                  <a:tcPr marL="63880" marR="63880" marT="63880" marB="638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>
                          <a:solidFill>
                            <a:srgbClr val="000000"/>
                          </a:solidFill>
                          <a:latin typeface="verdana"/>
                        </a:rPr>
                        <a:t>одинаковый</a:t>
                      </a:r>
                    </a:p>
                  </a:txBody>
                  <a:tcPr marL="63880" marR="63880" marT="63880" marB="638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8"/>
                    </a:solidFill>
                  </a:tcPr>
                </a:tc>
              </a:tr>
            </a:tbl>
          </a:graphicData>
        </a:graphic>
      </p:graphicFrame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072066" y="2571744"/>
            <a:ext cx="184731" cy="1431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/>
            </a:r>
            <a:b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</a:b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/>
            </a:r>
            <a:b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</a:b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/>
            </a:r>
            <a:b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</a:b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Verdana" pitchFamily="34" charset="0"/>
                <a:cs typeface="Arial" pitchFamily="34" charset="0"/>
              </a:rPr>
              <a:t>Записываем краткое условие в виде таблицы: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92880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Зная, что на 12 плащей идет по 2 м ткани, найдем общий расход: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32861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Теперь можем ответить на вопрос задачи: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612130" y="2571744"/>
            <a:ext cx="4214842" cy="50006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1)12 • 2 = 24 (м) - в куске</a:t>
            </a:r>
            <a:endParaRPr lang="ru-RU" dirty="0"/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612130" y="4071942"/>
            <a:ext cx="4357718" cy="57150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           2) 24 : 4 = 6(п.)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683568" y="5072074"/>
            <a:ext cx="3714776" cy="57150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Ответ: 6 п…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10" grpId="0" build="p" animBg="1"/>
      <p:bldP spid="11" grpId="0" build="p" animBg="1"/>
      <p:bldP spid="1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972616" y="0"/>
            <a:ext cx="10365639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Д\З </a:t>
            </a:r>
            <a:r>
              <a:rPr lang="ru-RU" sz="32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придумать задачи на деление и умножение! И решить</a:t>
            </a:r>
            <a:endParaRPr lang="ru-RU" sz="32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428596" y="1214422"/>
            <a:ext cx="1500198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100•5</a:t>
            </a:r>
            <a:endParaRPr lang="ru-RU" dirty="0"/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500034" y="2500306"/>
            <a:ext cx="1357322" cy="714380"/>
          </a:xfrm>
          <a:prstGeom prst="flowChartAlternateProces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56•3</a:t>
            </a:r>
            <a:endParaRPr lang="ru-RU" dirty="0"/>
          </a:p>
        </p:txBody>
      </p:sp>
      <p:sp>
        <p:nvSpPr>
          <p:cNvPr id="16" name="Блок-схема: данные 15"/>
          <p:cNvSpPr/>
          <p:nvPr/>
        </p:nvSpPr>
        <p:spPr>
          <a:xfrm>
            <a:off x="428596" y="3929066"/>
            <a:ext cx="1571636" cy="714380"/>
          </a:xfrm>
          <a:prstGeom prst="flowChartInputOutpu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67•8</a:t>
            </a:r>
            <a:endParaRPr lang="ru-RU" dirty="0"/>
          </a:p>
        </p:txBody>
      </p:sp>
      <p:sp>
        <p:nvSpPr>
          <p:cNvPr id="19" name="Блок-схема: типовой процесс 18"/>
          <p:cNvSpPr/>
          <p:nvPr/>
        </p:nvSpPr>
        <p:spPr>
          <a:xfrm>
            <a:off x="500034" y="5072074"/>
            <a:ext cx="1214446" cy="857256"/>
          </a:xfrm>
          <a:prstGeom prst="flowChartPredefined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48•7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2071670" y="0"/>
            <a:ext cx="47836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Устный счет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rot="5400000">
            <a:off x="1571616" y="3929054"/>
            <a:ext cx="585789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Загнутый угол 32"/>
          <p:cNvSpPr/>
          <p:nvPr/>
        </p:nvSpPr>
        <p:spPr>
          <a:xfrm>
            <a:off x="4857752" y="1214422"/>
            <a:ext cx="1143008" cy="857256"/>
          </a:xfrm>
          <a:prstGeom prst="foldedCorne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398•9</a:t>
            </a:r>
            <a:endParaRPr lang="ru-RU" dirty="0"/>
          </a:p>
        </p:txBody>
      </p:sp>
      <p:sp>
        <p:nvSpPr>
          <p:cNvPr id="35" name="Кольцо 34"/>
          <p:cNvSpPr/>
          <p:nvPr/>
        </p:nvSpPr>
        <p:spPr>
          <a:xfrm>
            <a:off x="4714876" y="2285992"/>
            <a:ext cx="1285884" cy="1143008"/>
          </a:xfrm>
          <a:prstGeom prst="donu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582•5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" name="Двойная стрелка влево/вправо 37"/>
          <p:cNvSpPr/>
          <p:nvPr/>
        </p:nvSpPr>
        <p:spPr>
          <a:xfrm>
            <a:off x="4643438" y="3857628"/>
            <a:ext cx="1714512" cy="857256"/>
          </a:xfrm>
          <a:prstGeom prst="left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289•8</a:t>
            </a:r>
            <a:endParaRPr lang="ru-RU" dirty="0"/>
          </a:p>
        </p:txBody>
      </p:sp>
      <p:sp>
        <p:nvSpPr>
          <p:cNvPr id="41" name="Крест 40"/>
          <p:cNvSpPr/>
          <p:nvPr/>
        </p:nvSpPr>
        <p:spPr>
          <a:xfrm>
            <a:off x="4956900" y="5233998"/>
            <a:ext cx="1214446" cy="1000132"/>
          </a:xfrm>
          <a:prstGeom prst="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493•9</a:t>
            </a:r>
            <a:endParaRPr lang="ru-RU" dirty="0"/>
          </a:p>
        </p:txBody>
      </p:sp>
      <p:sp>
        <p:nvSpPr>
          <p:cNvPr id="20" name="Улыбающееся лицо 19"/>
          <p:cNvSpPr/>
          <p:nvPr/>
        </p:nvSpPr>
        <p:spPr>
          <a:xfrm>
            <a:off x="2500298" y="1071546"/>
            <a:ext cx="1214446" cy="1071570"/>
          </a:xfrm>
          <a:prstGeom prst="smileyFac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500</a:t>
            </a:r>
            <a:endParaRPr lang="ru-RU" dirty="0"/>
          </a:p>
        </p:txBody>
      </p:sp>
      <p:sp>
        <p:nvSpPr>
          <p:cNvPr id="21" name="Блок-схема: решение 20"/>
          <p:cNvSpPr/>
          <p:nvPr/>
        </p:nvSpPr>
        <p:spPr>
          <a:xfrm>
            <a:off x="2428860" y="2428868"/>
            <a:ext cx="1571636" cy="785818"/>
          </a:xfrm>
          <a:prstGeom prst="flowChartDecisi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168</a:t>
            </a:r>
            <a:endParaRPr lang="ru-RU" dirty="0"/>
          </a:p>
        </p:txBody>
      </p:sp>
      <p:sp>
        <p:nvSpPr>
          <p:cNvPr id="22" name="Стрелка влево 21"/>
          <p:cNvSpPr/>
          <p:nvPr/>
        </p:nvSpPr>
        <p:spPr>
          <a:xfrm>
            <a:off x="2500298" y="3857628"/>
            <a:ext cx="1643074" cy="785818"/>
          </a:xfrm>
          <a:prstGeom prst="lef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536</a:t>
            </a:r>
            <a:endParaRPr lang="ru-RU" dirty="0"/>
          </a:p>
        </p:txBody>
      </p:sp>
      <p:sp>
        <p:nvSpPr>
          <p:cNvPr id="23" name="Пятно 1 22"/>
          <p:cNvSpPr/>
          <p:nvPr/>
        </p:nvSpPr>
        <p:spPr>
          <a:xfrm>
            <a:off x="2571736" y="5072074"/>
            <a:ext cx="1428760" cy="928694"/>
          </a:xfrm>
          <a:prstGeom prst="irregularSeal1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336</a:t>
            </a:r>
            <a:endParaRPr lang="ru-RU" dirty="0"/>
          </a:p>
        </p:txBody>
      </p:sp>
      <p:sp>
        <p:nvSpPr>
          <p:cNvPr id="24" name="Пятно 1 23"/>
          <p:cNvSpPr/>
          <p:nvPr/>
        </p:nvSpPr>
        <p:spPr>
          <a:xfrm>
            <a:off x="6929454" y="928670"/>
            <a:ext cx="1928826" cy="128588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3582</a:t>
            </a:r>
            <a:endParaRPr lang="ru-RU" dirty="0"/>
          </a:p>
        </p:txBody>
      </p:sp>
      <p:sp>
        <p:nvSpPr>
          <p:cNvPr id="26" name="Облако 25"/>
          <p:cNvSpPr/>
          <p:nvPr/>
        </p:nvSpPr>
        <p:spPr>
          <a:xfrm>
            <a:off x="7000892" y="2571744"/>
            <a:ext cx="1357322" cy="1000132"/>
          </a:xfrm>
          <a:prstGeom prst="cloud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2910</a:t>
            </a:r>
            <a:endParaRPr lang="ru-RU" dirty="0"/>
          </a:p>
        </p:txBody>
      </p:sp>
      <p:sp>
        <p:nvSpPr>
          <p:cNvPr id="28" name="Солнце 27"/>
          <p:cNvSpPr/>
          <p:nvPr/>
        </p:nvSpPr>
        <p:spPr>
          <a:xfrm>
            <a:off x="6786578" y="3786190"/>
            <a:ext cx="2071702" cy="1214446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2312</a:t>
            </a:r>
            <a:endParaRPr lang="ru-RU" dirty="0"/>
          </a:p>
        </p:txBody>
      </p:sp>
      <p:sp>
        <p:nvSpPr>
          <p:cNvPr id="30" name="Выноска-облако 29"/>
          <p:cNvSpPr/>
          <p:nvPr/>
        </p:nvSpPr>
        <p:spPr>
          <a:xfrm>
            <a:off x="7072330" y="5214950"/>
            <a:ext cx="1714512" cy="1071570"/>
          </a:xfrm>
          <a:prstGeom prst="cloud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4437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 animBg="1"/>
      <p:bldP spid="14" grpId="0" build="allAtOnce" animBg="1"/>
      <p:bldP spid="16" grpId="0" build="allAtOnce" animBg="1"/>
      <p:bldP spid="19" grpId="0" build="allAtOnce" animBg="1"/>
      <p:bldP spid="33" grpId="0" build="allAtOnce" animBg="1"/>
      <p:bldP spid="35" grpId="0" build="allAtOnce" animBg="1"/>
      <p:bldP spid="38" grpId="0" build="allAtOnce" animBg="1"/>
      <p:bldP spid="41" grpId="0" build="allAtOnce" animBg="1"/>
      <p:bldP spid="20" grpId="0" build="p" animBg="1"/>
      <p:bldP spid="21" grpId="0" build="p" animBg="1"/>
      <p:bldP spid="22" grpId="0" build="p" animBg="1"/>
      <p:bldP spid="23" grpId="0" build="p" animBg="1"/>
      <p:bldP spid="24" grpId="0" build="p" animBg="1"/>
      <p:bldP spid="26" grpId="0" build="p" animBg="1"/>
      <p:bldP spid="28" grpId="0" build="p" animBg="1"/>
      <p:bldP spid="30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285860"/>
            <a:ext cx="8215370" cy="92333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Молодцы!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0"/>
            <a:ext cx="81804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Задачи на умножение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857232"/>
            <a:ext cx="8786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1)</a:t>
            </a:r>
            <a:r>
              <a:rPr lang="ru-RU" dirty="0"/>
              <a:t> В маленьком пучке 4 редиски, а в большом 8. Сколько всего редисок в трёх маленьких и шести больших пучках?</a:t>
            </a:r>
          </a:p>
          <a:p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785926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0" y="1857364"/>
            <a:ext cx="8786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2)</a:t>
            </a:r>
            <a:r>
              <a:rPr lang="ru-RU" dirty="0"/>
              <a:t> В одной коробке 26 пачек печенья, в другой на 14 пачек больше, а в третьей в 2 раза меньше, чем во второй. Сколько пачек печенья в третьей коробке?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0" y="307181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0" y="3143248"/>
            <a:ext cx="8786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3)</a:t>
            </a:r>
            <a:r>
              <a:rPr lang="ru-RU" dirty="0"/>
              <a:t> Масса трёх одинаковых пакетов с апельсинами 12 кг. Какова масса 7 таких же пакетов?</a:t>
            </a:r>
          </a:p>
          <a:p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0" y="3929066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4000504"/>
            <a:ext cx="86439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4)</a:t>
            </a:r>
            <a:r>
              <a:rPr lang="ru-RU" dirty="0"/>
              <a:t> Масса шести одинаковых ящиков огурцов – 120кг, а масса пяти одинаковых ящиков с помидорами – 50кг. Во сколько раз масса одного ящика с огурцами больше массы одного ящика с помидорами?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0" y="5000636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0" y="5000636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5)</a:t>
            </a:r>
            <a:r>
              <a:rPr lang="ru-RU" dirty="0"/>
              <a:t> Сколько апельсинов в третьем пакете, если в первом пакете 36 апельсинов, во втором на 9 апельсинов больше, а в третьем – в 5 раз меньше, чем во втором?</a:t>
            </a:r>
          </a:p>
          <a:p>
            <a:endParaRPr lang="ru-RU" dirty="0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0" y="6072206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Минус 17"/>
          <p:cNvSpPr/>
          <p:nvPr/>
        </p:nvSpPr>
        <p:spPr>
          <a:xfrm>
            <a:off x="5072066" y="1142984"/>
            <a:ext cx="3643306" cy="57150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60</a:t>
            </a:r>
            <a:endParaRPr lang="ru-RU" dirty="0"/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2000232" y="2571744"/>
            <a:ext cx="1428760" cy="28575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20</a:t>
            </a:r>
            <a:endParaRPr lang="ru-RU" dirty="0"/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2643174" y="3500438"/>
            <a:ext cx="1143008" cy="28575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84</a:t>
            </a:r>
            <a:endParaRPr lang="ru-RU" dirty="0"/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7858148" y="4643446"/>
            <a:ext cx="914400" cy="28575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3143240" y="5643578"/>
            <a:ext cx="1214446" cy="21431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  <p:bldP spid="13" grpId="0" build="allAtOnce"/>
      <p:bldP spid="17" grpId="0" build="allAtOnce"/>
      <p:bldP spid="22" grpId="0" build="allAtOnce"/>
      <p:bldP spid="29" grpId="0" build="allAtOnce"/>
      <p:bldP spid="18" grpId="0" build="p" animBg="1"/>
      <p:bldP spid="20" grpId="0" build="p" animBg="1"/>
      <p:bldP spid="24" grpId="0" build="p" animBg="1"/>
      <p:bldP spid="26" grpId="0" build="p" animBg="1"/>
      <p:bldP spid="27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0"/>
            <a:ext cx="69685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Задачи на деление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48690"/>
            <a:ext cx="1650214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1.В книге 56 </a:t>
            </a:r>
            <a:r>
              <a:rPr lang="ru-RU" dirty="0" err="1"/>
              <a:t>страниц.Коля</a:t>
            </a:r>
            <a:r>
              <a:rPr lang="ru-RU" dirty="0"/>
              <a:t> читал каждый день по 8 страниц.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 За сколько дней Коля прочитал книгу?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 а)за 7 дней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 б)за 9 дней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 в)за 8 дней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 г)за 3 дня.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2.В одной книге 40 страниц, а </a:t>
            </a:r>
            <a:r>
              <a:rPr lang="ru-RU" dirty="0" err="1"/>
              <a:t>вдругой</a:t>
            </a:r>
            <a:r>
              <a:rPr lang="ru-RU" dirty="0"/>
              <a:t> в 5 раз меньше.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 Сколько страниц в двух книгах?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 а)45 страниц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 б)48 страниц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 в)53 страниц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 г)75 страниц.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3.В одной книге 30 страниц а в другой 10 страниц.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 Во сколько раз в первой книге больше страниц чем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 во второй книге?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 а)в 10 раз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 б)в 3 раза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 в)</a:t>
            </a:r>
            <a:r>
              <a:rPr lang="ru-RU" dirty="0" err="1"/>
              <a:t>в</a:t>
            </a:r>
            <a:r>
              <a:rPr lang="ru-RU" dirty="0"/>
              <a:t> 5 раз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 г)в 2 раза.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214282" y="1571612"/>
            <a:ext cx="1714512" cy="28575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a)</a:t>
            </a:r>
            <a:r>
              <a:rPr lang="ru-RU" dirty="0" smtClean="0"/>
              <a:t>За 7 дней</a:t>
            </a:r>
            <a:endParaRPr lang="ru-RU" dirty="0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285720" y="3500438"/>
            <a:ext cx="1857388" cy="21431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Б)48 страниц</a:t>
            </a:r>
            <a:endParaRPr lang="ru-RU" dirty="0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214282" y="5429264"/>
            <a:ext cx="1857388" cy="28575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Б) в 3 раза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8" grpId="0" build="p" animBg="1"/>
      <p:bldP spid="9" grpId="0" build="p" animBg="1"/>
      <p:bldP spid="10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0"/>
            <a:ext cx="68018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Разминка для глаз)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http://i022.radikal.ru/0812/62/d4c0acd960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1999"/>
            <a:ext cx="9144000" cy="609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2krota.ru/uploads/posts/2009-05/1242293330_ufheo9rs99rsk4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6416" y="0"/>
            <a:ext cx="83936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Продолжаем разминку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0"/>
            <a:ext cx="3962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Уравнения</a:t>
            </a:r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1268760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643 – (112 +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) = 131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300 – 6х = 48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12х – 3х = 189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24х + 31х + 27 = 1347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(43 -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∙ 17 = 289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843808" y="170080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(24 -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+ 37 = 49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2у – 15 = 23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29а – 18а = 297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81у – 63у + 18 = 1008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14 ∙ (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- 30) = 630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908720"/>
            <a:ext cx="8820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 вариант                         2 вариант                             3 вариант</a:t>
            </a:r>
            <a:endParaRPr lang="ru-RU" dirty="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5868144" y="170080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(11 +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) + 23 = 44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7у + 19 = 47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73у – 58у = 270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32с + с + 95 = 689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- 16) ∙ 19 = 228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335699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(86 +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+ 138 = 250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9р + 12 = 201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19у – 12у = 588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16х + 23х – 106 = 323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(19 –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∙ 13 = 182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2843808" y="335699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(175 +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+ 28 = 210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64 – 2а = 6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75х + 19х = 5452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18р –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99 = 54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(75 +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∙ 14 = 1386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5868144" y="335699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(а - 10) + 14 = 85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19с – 12 = 957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21р +19р =3560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84х – 58х + 37 = 661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(512 - у) ∙ 12 = 1872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411760" y="980728"/>
            <a:ext cx="0" cy="34563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292080" y="1052736"/>
            <a:ext cx="0" cy="33843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388424" y="980728"/>
            <a:ext cx="0" cy="34563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0" y="764704"/>
            <a:ext cx="0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0"/>
            <a:ext cx="64780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Вставь правильно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714356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Вставь цифры так чтобы получилось верное равенство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135729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6 </a:t>
            </a:r>
            <a:r>
              <a:rPr lang="ru-RU" dirty="0" smtClean="0"/>
              <a:t>• </a:t>
            </a:r>
            <a:r>
              <a:rPr lang="ru-RU" dirty="0"/>
              <a:t>9 = 39 + </a:t>
            </a:r>
            <a:r>
              <a:rPr lang="ru-RU" u="sng" dirty="0" smtClean="0"/>
              <a:t>__</a:t>
            </a:r>
            <a:r>
              <a:rPr lang="ru-RU" dirty="0"/>
              <a:t>          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428860" y="18573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/>
              <a:t> 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0" y="2500306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86" name="Picture 2" descr="крошка енот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571744"/>
            <a:ext cx="2762250" cy="4071942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0" y="1643050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35+50 =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0" y="1928802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60-43 = 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2357422" y="135729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125+63 =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2428860" y="1643050"/>
            <a:ext cx="1362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6985-639 =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2500298" y="1928802"/>
            <a:ext cx="1362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8956-963 =</a:t>
            </a:r>
            <a:endParaRPr lang="ru-RU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rot="5400000">
            <a:off x="4714876" y="1857364"/>
            <a:ext cx="12858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357818" y="1142984"/>
            <a:ext cx="378618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8465339" y="1821645"/>
            <a:ext cx="13573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 flipH="1" flipV="1">
            <a:off x="5214942" y="1214422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Блок-схема: процесс 23"/>
          <p:cNvSpPr/>
          <p:nvPr/>
        </p:nvSpPr>
        <p:spPr>
          <a:xfrm>
            <a:off x="1357290" y="1428736"/>
            <a:ext cx="500066" cy="21431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1000100" y="1714488"/>
            <a:ext cx="1214446" cy="21431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35+15</a:t>
            </a:r>
            <a:endParaRPr lang="ru-RU" dirty="0"/>
          </a:p>
        </p:txBody>
      </p:sp>
      <p:sp>
        <p:nvSpPr>
          <p:cNvPr id="35" name="Блок-схема: процесс 34"/>
          <p:cNvSpPr/>
          <p:nvPr/>
        </p:nvSpPr>
        <p:spPr>
          <a:xfrm>
            <a:off x="928662" y="2000240"/>
            <a:ext cx="1285884" cy="21431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20 - 3</a:t>
            </a:r>
            <a:endParaRPr lang="ru-RU" dirty="0"/>
          </a:p>
        </p:txBody>
      </p:sp>
      <p:sp>
        <p:nvSpPr>
          <p:cNvPr id="37" name="Блок-схема: процесс 36"/>
          <p:cNvSpPr/>
          <p:nvPr/>
        </p:nvSpPr>
        <p:spPr>
          <a:xfrm>
            <a:off x="3428992" y="1428736"/>
            <a:ext cx="1357322" cy="21431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125+63</a:t>
            </a:r>
            <a:endParaRPr lang="ru-RU" dirty="0"/>
          </a:p>
        </p:txBody>
      </p:sp>
      <p:sp>
        <p:nvSpPr>
          <p:cNvPr id="39" name="Блок-схема: процесс 38"/>
          <p:cNvSpPr/>
          <p:nvPr/>
        </p:nvSpPr>
        <p:spPr>
          <a:xfrm>
            <a:off x="3714744" y="1714488"/>
            <a:ext cx="1428760" cy="21431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5707+639</a:t>
            </a:r>
            <a:endParaRPr lang="ru-RU" dirty="0"/>
          </a:p>
        </p:txBody>
      </p:sp>
      <p:sp>
        <p:nvSpPr>
          <p:cNvPr id="41" name="Блок-схема: процесс 40"/>
          <p:cNvSpPr/>
          <p:nvPr/>
        </p:nvSpPr>
        <p:spPr>
          <a:xfrm>
            <a:off x="3786182" y="2000240"/>
            <a:ext cx="1428760" cy="21431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7993-963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5357818" y="1142984"/>
            <a:ext cx="378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ПРИДУМАЙ</a:t>
            </a:r>
          </a:p>
          <a:p>
            <a:r>
              <a:rPr lang="ru-RU" dirty="0" smtClean="0"/>
              <a:t>САМ ПРИМЕР</a:t>
            </a:r>
          </a:p>
          <a:p>
            <a:r>
              <a:rPr lang="ru-RU" dirty="0" smtClean="0"/>
              <a:t>ЧТОБЫ ПОЛУЧИЛОСЬ ВЕРНОЕ</a:t>
            </a:r>
            <a:br>
              <a:rPr lang="ru-RU" dirty="0" smtClean="0"/>
            </a:br>
            <a:r>
              <a:rPr lang="ru-RU" dirty="0" smtClean="0"/>
              <a:t>РАВЕНСТВО!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22" grpId="0" build="allAtOnce"/>
      <p:bldP spid="25" grpId="0" build="allAtOnce"/>
      <p:bldP spid="27" grpId="0" build="allAtOnce"/>
      <p:bldP spid="29" grpId="0" build="allAtOnce"/>
      <p:bldP spid="32" grpId="0" build="allAtOnce"/>
      <p:bldP spid="24" grpId="0" build="p" animBg="1"/>
      <p:bldP spid="31" grpId="0" build="p" animBg="1"/>
      <p:bldP spid="35" grpId="0" build="p" animBg="1"/>
      <p:bldP spid="37" grpId="0" build="p" animBg="1"/>
      <p:bldP spid="39" grpId="0" build="p" animBg="1"/>
      <p:bldP spid="41" grpId="0" build="p" animBg="1"/>
      <p:bldP spid="4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486</TotalTime>
  <Words>562</Words>
  <Application>Microsoft Office PowerPoint</Application>
  <PresentationFormat>Экран (4:3)</PresentationFormat>
  <Paragraphs>113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Умножение и деление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</dc:title>
  <dc:creator>BLACK</dc:creator>
  <cp:lastModifiedBy>BLACK</cp:lastModifiedBy>
  <cp:revision>49</cp:revision>
  <dcterms:created xsi:type="dcterms:W3CDTF">2013-10-03T13:31:38Z</dcterms:created>
  <dcterms:modified xsi:type="dcterms:W3CDTF">2013-10-05T10:05:40Z</dcterms:modified>
</cp:coreProperties>
</file>