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4D71-307C-4EA2-B524-CB7BE9F6AFDD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2873E4D-8394-4D1F-8FFB-100D825F6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884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4D71-307C-4EA2-B524-CB7BE9F6AFDD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2873E4D-8394-4D1F-8FFB-100D825F6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4692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4D71-307C-4EA2-B524-CB7BE9F6AFDD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2873E4D-8394-4D1F-8FFB-100D825F6D9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067350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4D71-307C-4EA2-B524-CB7BE9F6AFDD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2873E4D-8394-4D1F-8FFB-100D825F6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7577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4D71-307C-4EA2-B524-CB7BE9F6AFDD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2873E4D-8394-4D1F-8FFB-100D825F6D9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014763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4D71-307C-4EA2-B524-CB7BE9F6AFDD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2873E4D-8394-4D1F-8FFB-100D825F6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9459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4D71-307C-4EA2-B524-CB7BE9F6AFDD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73E4D-8394-4D1F-8FFB-100D825F6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896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4D71-307C-4EA2-B524-CB7BE9F6AFDD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73E4D-8394-4D1F-8FFB-100D825F6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518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4D71-307C-4EA2-B524-CB7BE9F6AFDD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73E4D-8394-4D1F-8FFB-100D825F6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445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4D71-307C-4EA2-B524-CB7BE9F6AFDD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2873E4D-8394-4D1F-8FFB-100D825F6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324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4D71-307C-4EA2-B524-CB7BE9F6AFDD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2873E4D-8394-4D1F-8FFB-100D825F6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87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4D71-307C-4EA2-B524-CB7BE9F6AFDD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2873E4D-8394-4D1F-8FFB-100D825F6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296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4D71-307C-4EA2-B524-CB7BE9F6AFDD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73E4D-8394-4D1F-8FFB-100D825F6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405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4D71-307C-4EA2-B524-CB7BE9F6AFDD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73E4D-8394-4D1F-8FFB-100D825F6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317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4D71-307C-4EA2-B524-CB7BE9F6AFDD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73E4D-8394-4D1F-8FFB-100D825F6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012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4D71-307C-4EA2-B524-CB7BE9F6AFDD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2873E4D-8394-4D1F-8FFB-100D825F6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570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E4D71-307C-4EA2-B524-CB7BE9F6AFDD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2873E4D-8394-4D1F-8FFB-100D825F6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0758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29636" y="481421"/>
            <a:ext cx="6096000" cy="120032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lvl="0" algn="ctr"/>
            <a:r>
              <a:rPr lang="ru-RU" sz="3600" b="1" dirty="0">
                <a:solidFill>
                  <a:srgbClr val="FFFFFF"/>
                </a:solidFill>
                <a:latin typeface="Arial Narrow"/>
              </a:rPr>
              <a:t>Христианский православный храм</a:t>
            </a:r>
            <a:endParaRPr lang="ru-RU" sz="3600" b="1" dirty="0">
              <a:solidFill>
                <a:srgbClr val="FFFFFF"/>
              </a:solidFill>
              <a:latin typeface="Arial Narrow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337" y="1814671"/>
            <a:ext cx="3307773" cy="4172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96194" y="6223379"/>
            <a:ext cx="3062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Храм Покрова на Нерли</a:t>
            </a:r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161" y="2138870"/>
            <a:ext cx="2266950" cy="352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496398" y="6120240"/>
            <a:ext cx="28584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dirty="0">
                <a:solidFill>
                  <a:srgbClr val="FFFFFF"/>
                </a:solidFill>
                <a:latin typeface="Arial Narrow"/>
              </a:rPr>
              <a:t>Православный храм в Японии</a:t>
            </a:r>
            <a:endParaRPr lang="ru-RU" dirty="0">
              <a:solidFill>
                <a:srgbClr val="FFFFFF"/>
              </a:solidFill>
              <a:latin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6206627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304622" y="414543"/>
            <a:ext cx="5832648" cy="792088"/>
          </a:xfrm>
          <a:prstGeom prst="roundRect">
            <a:avLst/>
          </a:prstGeom>
          <a:solidFill>
            <a:srgbClr val="DC9E1F">
              <a:lumMod val="75000"/>
            </a:srgbClr>
          </a:solidFill>
          <a:ln w="10795" cap="flat" cmpd="sng" algn="ctr">
            <a:solidFill>
              <a:srgbClr val="7E97A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</a:rPr>
              <a:t>Внутреннее устройство храма</a:t>
            </a:r>
            <a:endParaRPr kumimoji="0" lang="ru-RU" sz="3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769" y="1993792"/>
            <a:ext cx="4464496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6980634" y="1993792"/>
            <a:ext cx="3600400" cy="3844877"/>
          </a:xfrm>
          <a:prstGeom prst="roundRect">
            <a:avLst/>
          </a:prstGeom>
          <a:solidFill>
            <a:srgbClr val="7E97AD"/>
          </a:solidFill>
          <a:ln w="10795" cap="flat" cmpd="sng" algn="ctr">
            <a:solidFill>
              <a:srgbClr val="7E97A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</a:rPr>
              <a:t>Алтарь (в переводе с латыни – возвышенный) – жертвенник –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</a:rPr>
              <a:t>наиболее важная часть храма. Алтарь находится в полукруглом помещении в восточной стороне храма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 flipV="1">
            <a:off x="3854654" y="2984215"/>
            <a:ext cx="2664296" cy="216024"/>
          </a:xfrm>
          <a:prstGeom prst="straightConnector1">
            <a:avLst/>
          </a:prstGeom>
          <a:noFill/>
          <a:ln w="38100" cap="flat" cmpd="sng" algn="ctr">
            <a:solidFill>
              <a:srgbClr val="7E97AD">
                <a:lumMod val="75000"/>
              </a:srgbClr>
            </a:solidFill>
            <a:prstDash val="soli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1325840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36383" y="278065"/>
            <a:ext cx="5832648" cy="792088"/>
          </a:xfrm>
          <a:prstGeom prst="roundRect">
            <a:avLst/>
          </a:prstGeom>
          <a:solidFill>
            <a:srgbClr val="DC9E1F">
              <a:lumMod val="75000"/>
            </a:srgbClr>
          </a:solidFill>
          <a:ln w="10795" cap="flat" cmpd="sng" algn="ctr">
            <a:solidFill>
              <a:srgbClr val="7E97A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</a:rPr>
              <a:t>Внутреннее устройство храма</a:t>
            </a:r>
            <a:endParaRPr kumimoji="0" lang="ru-RU" sz="3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313" y="1980144"/>
            <a:ext cx="4464496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7304835" y="1980144"/>
            <a:ext cx="3528392" cy="3844877"/>
          </a:xfrm>
          <a:prstGeom prst="roundRect">
            <a:avLst/>
          </a:prstGeom>
          <a:solidFill>
            <a:srgbClr val="7E97AD"/>
          </a:solidFill>
          <a:ln w="10795" cap="flat" cmpd="sng" algn="ctr">
            <a:solidFill>
              <a:srgbClr val="7E97A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</a:rPr>
              <a:t>Иконостас – стена с иконами, которая отгораживает алтарь от остальной части храма</a:t>
            </a:r>
            <a:endParaRPr kumimoji="0" lang="ru-RU" sz="3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 flipV="1">
            <a:off x="4554977" y="3160724"/>
            <a:ext cx="2016224" cy="741858"/>
          </a:xfrm>
          <a:prstGeom prst="straightConnector1">
            <a:avLst/>
          </a:prstGeom>
          <a:noFill/>
          <a:ln w="38100" cap="flat" cmpd="sng" algn="ctr">
            <a:solidFill>
              <a:srgbClr val="7E97AD"/>
            </a:solidFill>
            <a:prstDash val="soli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9092013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195439" y="237122"/>
            <a:ext cx="5832648" cy="792088"/>
          </a:xfrm>
          <a:prstGeom prst="roundRect">
            <a:avLst/>
          </a:prstGeom>
          <a:solidFill>
            <a:srgbClr val="DC9E1F">
              <a:lumMod val="75000"/>
            </a:srgbClr>
          </a:solidFill>
          <a:ln w="10795" cap="flat" cmpd="sng" algn="ctr">
            <a:solidFill>
              <a:srgbClr val="7E97A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</a:rPr>
              <a:t>Внутреннее устройство храма</a:t>
            </a:r>
            <a:endParaRPr kumimoji="0" lang="ru-RU" sz="3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016" y="1872981"/>
            <a:ext cx="4464496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86693" y="1889866"/>
            <a:ext cx="3600400" cy="3785652"/>
          </a:xfrm>
          <a:prstGeom prst="rect">
            <a:avLst/>
          </a:prstGeom>
          <a:solidFill>
            <a:srgbClr val="FFFFFF"/>
          </a:solidFill>
          <a:ln w="10795" cap="flat" cmpd="sng" algn="ctr">
            <a:solidFill>
              <a:srgbClr val="CC8E60"/>
            </a:solidFill>
            <a:prstDash val="solid"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</a:rPr>
              <a:t>Амво́н</a:t>
            </a: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</a:rPr>
              <a:t> 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</a:rPr>
              <a:t>(греч.</a:t>
            </a: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</a:rPr>
              <a:t> — возвышение) — специальное сооружение в христианском 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</a:rPr>
              <a:t>храме предназначенное </a:t>
            </a: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</a:rPr>
              <a:t>для чтения Священного Писания, пения или возглашения некоторых богослужебных текстов, произнесения 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</a:rPr>
              <a:t>проповедей.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 flipV="1">
            <a:off x="4000365" y="3330026"/>
            <a:ext cx="2540737" cy="452666"/>
          </a:xfrm>
          <a:prstGeom prst="straightConnector1">
            <a:avLst/>
          </a:prstGeom>
          <a:noFill/>
          <a:ln w="41275" cap="flat" cmpd="sng" algn="ctr">
            <a:solidFill>
              <a:srgbClr val="7E97AD"/>
            </a:solidFill>
            <a:prstDash val="soli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8769449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Nadezhda\Pictures\амво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9232" y="276152"/>
            <a:ext cx="4276148" cy="6403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66100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386509" y="278065"/>
            <a:ext cx="5832648" cy="792088"/>
          </a:xfrm>
          <a:prstGeom prst="roundRect">
            <a:avLst/>
          </a:prstGeom>
          <a:solidFill>
            <a:srgbClr val="DC9E1F">
              <a:lumMod val="75000"/>
            </a:srgbClr>
          </a:solidFill>
          <a:ln w="10795" cap="flat" cmpd="sng" algn="ctr">
            <a:solidFill>
              <a:srgbClr val="7E97A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</a:rPr>
              <a:t>Внутреннее устройство храма</a:t>
            </a:r>
            <a:endParaRPr kumimoji="0" lang="ru-RU" sz="3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3522" y="1775428"/>
            <a:ext cx="4464496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7335475" y="1775428"/>
            <a:ext cx="3384376" cy="3700861"/>
          </a:xfrm>
          <a:prstGeom prst="roundRect">
            <a:avLst/>
          </a:prstGeom>
          <a:solidFill>
            <a:srgbClr val="7E97AD"/>
          </a:solidFill>
          <a:ln w="10795" cap="flat" cmpd="sng" algn="ctr">
            <a:solidFill>
              <a:srgbClr val="7E97A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</a:rPr>
              <a:t>Столпы – внутренние опоры свода храма</a:t>
            </a:r>
            <a:endParaRPr kumimoji="0" lang="ru-RU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5186709" y="3625858"/>
            <a:ext cx="2232248" cy="626294"/>
          </a:xfrm>
          <a:prstGeom prst="straightConnector1">
            <a:avLst/>
          </a:prstGeom>
          <a:noFill/>
          <a:ln w="38100" cap="flat" cmpd="sng" algn="ctr">
            <a:solidFill>
              <a:srgbClr val="7E97AD"/>
            </a:solidFill>
            <a:prstDash val="solid"/>
            <a:tailEnd type="arrow"/>
          </a:ln>
          <a:effectLst/>
        </p:spPr>
      </p:cxnSp>
      <p:cxnSp>
        <p:nvCxnSpPr>
          <p:cNvPr id="6" name="Прямая со стрелкой 5"/>
          <p:cNvCxnSpPr/>
          <p:nvPr/>
        </p:nvCxnSpPr>
        <p:spPr>
          <a:xfrm flipH="1" flipV="1">
            <a:off x="5186709" y="3240185"/>
            <a:ext cx="2232248" cy="453826"/>
          </a:xfrm>
          <a:prstGeom prst="straightConnector1">
            <a:avLst/>
          </a:prstGeom>
          <a:noFill/>
          <a:ln w="38100" cap="flat" cmpd="sng" algn="ctr">
            <a:solidFill>
              <a:srgbClr val="7E97AD"/>
            </a:solidFill>
            <a:prstDash val="soli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4974260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372861" y="209826"/>
            <a:ext cx="5832648" cy="792088"/>
          </a:xfrm>
          <a:prstGeom prst="roundRect">
            <a:avLst/>
          </a:prstGeom>
          <a:solidFill>
            <a:srgbClr val="DC9E1F">
              <a:lumMod val="75000"/>
            </a:srgbClr>
          </a:solidFill>
          <a:ln w="10795" cap="flat" cmpd="sng" algn="ctr">
            <a:solidFill>
              <a:srgbClr val="7E97A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</a:rPr>
              <a:t>Внутреннее устройство храма</a:t>
            </a:r>
            <a:endParaRPr kumimoji="0" lang="ru-RU" sz="3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964" y="2076897"/>
            <a:ext cx="4464496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7080362" y="2163131"/>
            <a:ext cx="3240360" cy="3427931"/>
          </a:xfrm>
          <a:prstGeom prst="roundRect">
            <a:avLst/>
          </a:prstGeom>
          <a:solidFill>
            <a:srgbClr val="7E97AD"/>
          </a:solidFill>
          <a:ln w="10795" cap="flat" cmpd="sng" algn="ctr">
            <a:solidFill>
              <a:srgbClr val="7E97A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</a:rPr>
              <a:t>Неф – часть храма, вытянутая с запада на восток и ограниченная с одной или обеих сторон столпами</a:t>
            </a: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 flipV="1">
            <a:off x="4272050" y="3877096"/>
            <a:ext cx="2808312" cy="273805"/>
          </a:xfrm>
          <a:prstGeom prst="straightConnector1">
            <a:avLst/>
          </a:prstGeom>
          <a:noFill/>
          <a:ln w="38100" cap="flat" cmpd="sng" algn="ctr">
            <a:solidFill>
              <a:srgbClr val="7E97AD"/>
            </a:solidFill>
            <a:prstDash val="solid"/>
            <a:tailEnd type="arrow"/>
          </a:ln>
          <a:effectLst/>
        </p:spPr>
      </p:cxnSp>
      <p:cxnSp>
        <p:nvCxnSpPr>
          <p:cNvPr id="6" name="Прямая со стрелкой 5"/>
          <p:cNvCxnSpPr/>
          <p:nvPr/>
        </p:nvCxnSpPr>
        <p:spPr>
          <a:xfrm flipH="1">
            <a:off x="4272050" y="4150901"/>
            <a:ext cx="2808312" cy="158242"/>
          </a:xfrm>
          <a:prstGeom prst="straightConnector1">
            <a:avLst/>
          </a:prstGeom>
          <a:noFill/>
          <a:ln w="38100" cap="flat" cmpd="sng" algn="ctr">
            <a:solidFill>
              <a:srgbClr val="7E97AD"/>
            </a:solidFill>
            <a:prstDash val="soli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3326666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386509" y="332656"/>
            <a:ext cx="5832648" cy="792088"/>
          </a:xfrm>
          <a:prstGeom prst="roundRect">
            <a:avLst/>
          </a:prstGeom>
          <a:solidFill>
            <a:srgbClr val="DC9E1F">
              <a:lumMod val="75000"/>
            </a:srgbClr>
          </a:solidFill>
          <a:ln w="10795" cap="flat" cmpd="sng" algn="ctr">
            <a:solidFill>
              <a:srgbClr val="7E97A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</a:rPr>
              <a:t>Внутреннее устройство храма</a:t>
            </a:r>
            <a:endParaRPr kumimoji="0" lang="ru-RU" sz="3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849" y="1898257"/>
            <a:ext cx="4464496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7428669" y="1898257"/>
            <a:ext cx="3096344" cy="3600400"/>
          </a:xfrm>
          <a:prstGeom prst="roundRect">
            <a:avLst/>
          </a:prstGeom>
          <a:solidFill>
            <a:srgbClr val="7E97AD"/>
          </a:solidFill>
          <a:ln w="10795" cap="flat" cmpd="sng" algn="ctr">
            <a:solidFill>
              <a:srgbClr val="7E97A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</a:rPr>
              <a:t>Портал – вход в храм</a:t>
            </a:r>
            <a:endParaRPr kumimoji="0" lang="ru-RU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4210925" y="3698457"/>
            <a:ext cx="2808312" cy="1468613"/>
          </a:xfrm>
          <a:prstGeom prst="straightConnector1">
            <a:avLst/>
          </a:prstGeom>
          <a:noFill/>
          <a:ln w="38100" cap="flat" cmpd="sng" algn="ctr">
            <a:solidFill>
              <a:srgbClr val="7E97AD"/>
            </a:solidFill>
            <a:prstDash val="solid"/>
            <a:tailEnd type="arrow"/>
          </a:ln>
          <a:effectLst/>
        </p:spPr>
      </p:cxnSp>
      <p:cxnSp>
        <p:nvCxnSpPr>
          <p:cNvPr id="6" name="Прямая со стрелкой 5"/>
          <p:cNvCxnSpPr/>
          <p:nvPr/>
        </p:nvCxnSpPr>
        <p:spPr>
          <a:xfrm flipH="1">
            <a:off x="5291045" y="3698457"/>
            <a:ext cx="1728192" cy="172469"/>
          </a:xfrm>
          <a:prstGeom prst="straightConnector1">
            <a:avLst/>
          </a:prstGeom>
          <a:noFill/>
          <a:ln w="38100" cap="flat" cmpd="sng" algn="ctr">
            <a:solidFill>
              <a:srgbClr val="7E97AD"/>
            </a:solidFill>
            <a:prstDash val="solid"/>
            <a:tailEnd type="arrow"/>
          </a:ln>
          <a:effectLst/>
        </p:spPr>
      </p:cxnSp>
      <p:cxnSp>
        <p:nvCxnSpPr>
          <p:cNvPr id="7" name="Прямая со стрелкой 6"/>
          <p:cNvCxnSpPr/>
          <p:nvPr/>
        </p:nvCxnSpPr>
        <p:spPr>
          <a:xfrm flipH="1">
            <a:off x="3168145" y="3680375"/>
            <a:ext cx="3851092" cy="172469"/>
          </a:xfrm>
          <a:prstGeom prst="straightConnector1">
            <a:avLst/>
          </a:prstGeom>
          <a:noFill/>
          <a:ln w="38100" cap="flat" cmpd="sng" algn="ctr">
            <a:solidFill>
              <a:srgbClr val="7E97AD"/>
            </a:solidFill>
            <a:prstDash val="soli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1682341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533148" y="189157"/>
            <a:ext cx="3528392" cy="864096"/>
          </a:xfrm>
          <a:prstGeom prst="roundRect">
            <a:avLst/>
          </a:prstGeom>
          <a:solidFill>
            <a:srgbClr val="DC9E1F">
              <a:lumMod val="75000"/>
            </a:srgbClr>
          </a:solidFill>
          <a:ln w="10795" cap="flat" cmpd="sng" algn="ctr">
            <a:solidFill>
              <a:srgbClr val="7E97A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</a:rPr>
              <a:t>Фрески</a:t>
            </a:r>
            <a:endParaRPr kumimoji="0" lang="ru-RU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/>
            </a:endParaRPr>
          </a:p>
        </p:txBody>
      </p:sp>
      <p:pic>
        <p:nvPicPr>
          <p:cNvPr id="3" name="Picture 2" descr="C:\Users\Nadezhda\Pictures\фрески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650" y="1889054"/>
            <a:ext cx="5010796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Nadezhda\Pictures\фреск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344" y="2069074"/>
            <a:ext cx="5145212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99111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Users\Nadezhda\Pictures\фрески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600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23909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179734" y="152262"/>
            <a:ext cx="3888432" cy="598794"/>
          </a:xfrm>
          <a:prstGeom prst="roundRect">
            <a:avLst/>
          </a:prstGeom>
          <a:solidFill>
            <a:srgbClr val="DC9E1F">
              <a:lumMod val="75000"/>
            </a:srgbClr>
          </a:solidFill>
          <a:ln w="10795" cap="flat" cmpd="sng" algn="ctr">
            <a:solidFill>
              <a:srgbClr val="7E97A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</a:rPr>
              <a:t>Колокольня</a:t>
            </a:r>
            <a:endParaRPr kumimoji="0" lang="ru-RU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/>
            </a:endParaRPr>
          </a:p>
        </p:txBody>
      </p:sp>
      <p:pic>
        <p:nvPicPr>
          <p:cNvPr id="3" name="Picture 4" descr="C:\Users\Nadezhda\Pictures\кол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276" y="751056"/>
            <a:ext cx="2087717" cy="237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Nadezhda\Pictures\колокольн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5649" y="930185"/>
            <a:ext cx="3431806" cy="3501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Nadezhda\Pictures\колок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43" y="3375840"/>
            <a:ext cx="4542234" cy="298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adezhda\Pictures\кол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8166" y="3803221"/>
            <a:ext cx="3761537" cy="2792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3817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16239" y="331296"/>
            <a:ext cx="6096000" cy="12003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lvl="0" algn="ctr"/>
            <a:r>
              <a:rPr lang="ru-RU" sz="3600" b="1" dirty="0">
                <a:solidFill>
                  <a:srgbClr val="FFFFFF"/>
                </a:solidFill>
                <a:latin typeface="Arial Narrow"/>
              </a:rPr>
              <a:t>Внешнее убранство православного храма</a:t>
            </a:r>
            <a:endParaRPr lang="ru-RU" sz="3600" b="1" dirty="0">
              <a:solidFill>
                <a:srgbClr val="FFFFFF"/>
              </a:solidFill>
              <a:latin typeface="Arial Narrow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595" y="1816099"/>
            <a:ext cx="3879287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0051" y="1816099"/>
            <a:ext cx="3384376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9037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15829" y="321691"/>
            <a:ext cx="51876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600" b="1" dirty="0">
                <a:solidFill>
                  <a:srgbClr val="FFFFFF"/>
                </a:solidFill>
                <a:latin typeface="Arial Narrow"/>
              </a:rPr>
              <a:t>Внешнее убранство храма</a:t>
            </a:r>
            <a:endParaRPr lang="ru-RU" sz="3600" b="1" dirty="0">
              <a:solidFill>
                <a:srgbClr val="FFFFFF"/>
              </a:solidFill>
              <a:latin typeface="Arial Narrow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451" y="1562902"/>
            <a:ext cx="3879287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6975275" y="1556311"/>
            <a:ext cx="3456384" cy="4320480"/>
          </a:xfrm>
          <a:prstGeom prst="roundRect">
            <a:avLst/>
          </a:prstGeom>
          <a:solidFill>
            <a:srgbClr val="7E97AD"/>
          </a:solidFill>
          <a:ln w="10795" cap="flat" cmpd="sng" algn="ctr">
            <a:solidFill>
              <a:srgbClr val="7E97A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</a:rPr>
              <a:t>Лопатки – вертикальные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</a:rPr>
              <a:t>выступы на стене храма.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</a:rPr>
              <a:t>На них опираются арки, которые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</a:rPr>
              <a:t>несут своды.</a:t>
            </a:r>
            <a:endParaRPr kumimoji="0" lang="ru-RU" sz="3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3964353" y="3248721"/>
            <a:ext cx="1675332" cy="1872208"/>
          </a:xfrm>
          <a:prstGeom prst="straightConnector1">
            <a:avLst/>
          </a:prstGeom>
          <a:noFill/>
          <a:ln w="41275" cap="flat" cmpd="sng" algn="ctr">
            <a:solidFill>
              <a:srgbClr val="7E97AD"/>
            </a:solidFill>
            <a:prstDash val="soli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964040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862530" y="218197"/>
            <a:ext cx="6768752" cy="720080"/>
          </a:xfrm>
          <a:prstGeom prst="roundRect">
            <a:avLst/>
          </a:prstGeom>
          <a:solidFill>
            <a:srgbClr val="DC9E1F">
              <a:lumMod val="75000"/>
            </a:srgbClr>
          </a:solidFill>
          <a:ln w="10795" cap="flat" cmpd="sng" algn="ctr">
            <a:solidFill>
              <a:srgbClr val="7E97A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</a:rPr>
              <a:t>Внешнее убранство храма</a:t>
            </a:r>
            <a:endParaRPr kumimoji="0" lang="ru-RU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425" y="1644788"/>
            <a:ext cx="3879287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6435633" y="1632212"/>
            <a:ext cx="3960440" cy="4464496"/>
          </a:xfrm>
          <a:prstGeom prst="roundRect">
            <a:avLst/>
          </a:prstGeom>
          <a:solidFill>
            <a:srgbClr val="7E97AD"/>
          </a:solidFill>
          <a:ln w="10795" cap="flat" cmpd="sng" algn="ctr">
            <a:solidFill>
              <a:srgbClr val="7E97A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</a:rPr>
              <a:t>Аркатурный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</a:rPr>
              <a:t> пояс – ряд декоративных </a:t>
            </a:r>
            <a:r>
              <a:rPr kumimoji="0" lang="ru-RU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</a:rPr>
              <a:t>арочек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</a:rPr>
              <a:t>, которые расположены на фасаде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</a:rPr>
              <a:t>(лицевой стороне храма или на барабане)</a:t>
            </a: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3703617" y="3864460"/>
            <a:ext cx="1800200" cy="936104"/>
          </a:xfrm>
          <a:prstGeom prst="straightConnector1">
            <a:avLst/>
          </a:prstGeom>
          <a:noFill/>
          <a:ln w="38100" cap="flat" cmpd="sng" algn="ctr">
            <a:solidFill>
              <a:srgbClr val="DC9E1F">
                <a:lumMod val="75000"/>
              </a:srgbClr>
            </a:solidFill>
            <a:prstDash val="soli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945844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766995" y="300084"/>
            <a:ext cx="6768752" cy="720080"/>
          </a:xfrm>
          <a:prstGeom prst="roundRect">
            <a:avLst/>
          </a:prstGeom>
          <a:solidFill>
            <a:srgbClr val="DC9E1F">
              <a:lumMod val="75000"/>
            </a:srgbClr>
          </a:solidFill>
          <a:ln w="10795" cap="flat" cmpd="sng" algn="ctr">
            <a:solidFill>
              <a:srgbClr val="7E97A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</a:rPr>
              <a:t>Внешнее убранство храма</a:t>
            </a:r>
            <a:endParaRPr kumimoji="0" lang="ru-RU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165" y="1699379"/>
            <a:ext cx="3879287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6644119" y="1747379"/>
            <a:ext cx="3816424" cy="4464496"/>
          </a:xfrm>
          <a:prstGeom prst="roundRect">
            <a:avLst/>
          </a:prstGeom>
          <a:solidFill>
            <a:srgbClr val="7E97AD"/>
          </a:solidFill>
          <a:ln w="10795" cap="flat" cmpd="sng" algn="ctr">
            <a:solidFill>
              <a:srgbClr val="7E97A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</a:rPr>
              <a:t>Закомара – полукруглое или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</a:rPr>
              <a:t>клиновидное завершение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</a:rPr>
              <a:t>наружных стен храма</a:t>
            </a:r>
            <a:endParaRPr kumimoji="0" lang="ru-RU" sz="3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4543668" y="3643595"/>
            <a:ext cx="1800200" cy="576064"/>
          </a:xfrm>
          <a:prstGeom prst="straightConnector1">
            <a:avLst/>
          </a:prstGeom>
          <a:noFill/>
          <a:ln w="38100" cap="flat" cmpd="sng" algn="ctr">
            <a:solidFill>
              <a:srgbClr val="DC9E1F">
                <a:lumMod val="75000"/>
              </a:srgbClr>
            </a:solidFill>
            <a:prstDash val="soli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922679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876177" y="163607"/>
            <a:ext cx="6768752" cy="720080"/>
          </a:xfrm>
          <a:prstGeom prst="roundRect">
            <a:avLst/>
          </a:prstGeom>
          <a:solidFill>
            <a:srgbClr val="DC9E1F">
              <a:lumMod val="75000"/>
            </a:srgbClr>
          </a:solidFill>
          <a:ln w="10795" cap="flat" cmpd="sng" algn="ctr">
            <a:solidFill>
              <a:srgbClr val="7E97A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</a:rPr>
              <a:t>Внешнее убранство храма</a:t>
            </a:r>
            <a:endParaRPr kumimoji="0" lang="ru-RU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279" y="1631140"/>
            <a:ext cx="3879287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6918504" y="1919172"/>
            <a:ext cx="3384376" cy="4176464"/>
          </a:xfrm>
          <a:prstGeom prst="roundRect">
            <a:avLst/>
          </a:prstGeom>
          <a:solidFill>
            <a:srgbClr val="7E97AD"/>
          </a:solidFill>
          <a:ln w="10795" cap="flat" cmpd="sng" algn="ctr">
            <a:solidFill>
              <a:srgbClr val="7E97A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</a:rPr>
              <a:t>Барабан – часть храма, которая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</a:rPr>
              <a:t>является основанием купола</a:t>
            </a:r>
            <a:endParaRPr kumimoji="0" lang="ru-RU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3844775" y="2899989"/>
            <a:ext cx="2664296" cy="576064"/>
          </a:xfrm>
          <a:prstGeom prst="straightConnector1">
            <a:avLst/>
          </a:prstGeom>
          <a:noFill/>
          <a:ln w="38100" cap="flat" cmpd="sng" algn="ctr">
            <a:solidFill>
              <a:srgbClr val="DC9E1F">
                <a:lumMod val="75000"/>
              </a:srgbClr>
            </a:solidFill>
            <a:prstDash val="soli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046282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862529" y="245493"/>
            <a:ext cx="6768752" cy="720080"/>
          </a:xfrm>
          <a:prstGeom prst="roundRect">
            <a:avLst/>
          </a:prstGeom>
          <a:solidFill>
            <a:srgbClr val="DC9E1F">
              <a:lumMod val="75000"/>
            </a:srgbClr>
          </a:solidFill>
          <a:ln w="10795" cap="flat" cmpd="sng" algn="ctr">
            <a:solidFill>
              <a:srgbClr val="7E97A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</a:rPr>
              <a:t>Внешнее убранство храма</a:t>
            </a:r>
            <a:endParaRPr kumimoji="0" lang="ru-RU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0052" y="1631140"/>
            <a:ext cx="3879287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7108143" y="1911634"/>
            <a:ext cx="3672408" cy="4320480"/>
          </a:xfrm>
          <a:prstGeom prst="roundRect">
            <a:avLst/>
          </a:prstGeom>
          <a:solidFill>
            <a:srgbClr val="7E97AD"/>
          </a:solidFill>
          <a:ln w="10795" cap="flat" cmpd="sng" algn="ctr">
            <a:solidFill>
              <a:srgbClr val="7E97A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</a:rPr>
              <a:t>Купол с крестом – верхняя часть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</a:rPr>
              <a:t>храма, которая символизирует небо</a:t>
            </a:r>
            <a:endParaRPr kumimoji="0" lang="ru-RU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 flipV="1">
            <a:off x="4390686" y="2865155"/>
            <a:ext cx="2376264" cy="864096"/>
          </a:xfrm>
          <a:prstGeom prst="straightConnector1">
            <a:avLst/>
          </a:prstGeom>
          <a:noFill/>
          <a:ln w="38100" cap="flat" cmpd="sng" algn="ctr">
            <a:solidFill>
              <a:srgbClr val="DC9E1F">
                <a:lumMod val="75000"/>
              </a:srgbClr>
            </a:solidFill>
            <a:prstDash val="soli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946499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16460" y="305361"/>
            <a:ext cx="5832648" cy="792088"/>
          </a:xfrm>
          <a:prstGeom prst="roundRect">
            <a:avLst/>
          </a:prstGeom>
          <a:solidFill>
            <a:srgbClr val="DC9E1F">
              <a:lumMod val="75000"/>
            </a:srgbClr>
          </a:solidFill>
          <a:ln w="10795" cap="flat" cmpd="sng" algn="ctr">
            <a:solidFill>
              <a:srgbClr val="7E97A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</a:rPr>
              <a:t>Внутреннее устройство храма</a:t>
            </a:r>
            <a:endParaRPr kumimoji="0" lang="ru-RU" sz="3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4286" y="1930481"/>
            <a:ext cx="6768752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91121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195440" y="441838"/>
            <a:ext cx="5832648" cy="792088"/>
          </a:xfrm>
          <a:prstGeom prst="roundRect">
            <a:avLst/>
          </a:prstGeom>
          <a:solidFill>
            <a:srgbClr val="DC9E1F">
              <a:lumMod val="75000"/>
            </a:srgbClr>
          </a:solidFill>
          <a:ln w="10795" cap="flat" cmpd="sng" algn="ctr">
            <a:solidFill>
              <a:srgbClr val="7E97A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</a:rPr>
              <a:t>Внутреннее устройство храма</a:t>
            </a:r>
            <a:endParaRPr kumimoji="0" lang="ru-RU" sz="3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268" y="1911905"/>
            <a:ext cx="4464496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7519005" y="1911905"/>
            <a:ext cx="3816424" cy="3744416"/>
          </a:xfrm>
          <a:prstGeom prst="roundRect">
            <a:avLst/>
          </a:prstGeom>
          <a:solidFill>
            <a:srgbClr val="7E97AD"/>
          </a:solidFill>
          <a:ln w="10795" cap="flat" cmpd="sng" algn="ctr">
            <a:solidFill>
              <a:srgbClr val="7E97A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</a:rPr>
              <a:t>Апсида  ( с греческого –дуга) –алтарный выступ храма, ориентированный на восток</a:t>
            </a:r>
            <a:endParaRPr kumimoji="0" lang="ru-RU" sz="3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 flipV="1">
            <a:off x="4825591" y="2561135"/>
            <a:ext cx="1656184" cy="720080"/>
          </a:xfrm>
          <a:prstGeom prst="straightConnector1">
            <a:avLst/>
          </a:prstGeom>
          <a:noFill/>
          <a:ln w="38100" cap="flat" cmpd="sng" algn="ctr">
            <a:solidFill>
              <a:srgbClr val="DC9E1F">
                <a:lumMod val="75000"/>
              </a:srgbClr>
            </a:solidFill>
            <a:prstDash val="soli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14468924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46</TotalTime>
  <Words>208</Words>
  <Application>Microsoft Office PowerPoint</Application>
  <PresentationFormat>Широкоэкранный</PresentationFormat>
  <Paragraphs>40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Arial Narrow</vt:lpstr>
      <vt:lpstr>Century Gothic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Nadezhda Gataulina</dc:creator>
  <cp:lastModifiedBy>Nadezhda Gataulina</cp:lastModifiedBy>
  <cp:revision>4</cp:revision>
  <dcterms:created xsi:type="dcterms:W3CDTF">2013-10-05T15:14:25Z</dcterms:created>
  <dcterms:modified xsi:type="dcterms:W3CDTF">2013-10-05T16:01:13Z</dcterms:modified>
</cp:coreProperties>
</file>