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4C71EC6-210F-42DE-9C53-41977AD35B3D}" type="datetimeFigureOut">
              <a:rPr lang="ru-RU" smtClean="0"/>
              <a:t>06.10.2013</a:t>
            </a:fld>
            <a:endParaRPr lang="ru-RU"/>
          </a:p>
        </p:txBody>
      </p:sp>
      <p:sp>
        <p:nvSpPr>
          <p:cNvPr id="16" name="Номер слайда 15"/>
          <p:cNvSpPr>
            <a:spLocks noGrp="1"/>
          </p:cNvSpPr>
          <p:nvPr>
            <p:ph type="sldNum" sz="quarter" idx="11"/>
          </p:nvPr>
        </p:nvSpPr>
        <p:spPr/>
        <p:txBody>
          <a:bodyPr/>
          <a:lstStyle/>
          <a:p>
            <a:fld id="{B19B0651-EE4F-4900-A07F-96A6BFA9D0F0}"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4C71EC6-210F-42DE-9C53-41977AD35B3D}" type="datetimeFigureOut">
              <a:rPr lang="ru-RU" smtClean="0"/>
              <a:t>06.10.2013</a:t>
            </a:fld>
            <a:endParaRPr lang="ru-RU"/>
          </a:p>
        </p:txBody>
      </p:sp>
      <p:sp>
        <p:nvSpPr>
          <p:cNvPr id="15" name="Номер слайда 14"/>
          <p:cNvSpPr>
            <a:spLocks noGrp="1"/>
          </p:cNvSpPr>
          <p:nvPr>
            <p:ph type="sldNum" sz="quarter" idx="15"/>
          </p:nvPr>
        </p:nvSpPr>
        <p:spPr/>
        <p:txBody>
          <a:bodyPr/>
          <a:lstStyle>
            <a:lvl1pPr algn="ctr">
              <a:defRPr/>
            </a:lvl1pPr>
          </a:lstStyle>
          <a:p>
            <a:fld id="{B19B0651-EE4F-4900-A07F-96A6BFA9D0F0}"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C71EC6-210F-42DE-9C53-41977AD35B3D}" type="datetimeFigureOut">
              <a:rPr lang="ru-RU" smtClean="0"/>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4C71EC6-210F-42DE-9C53-41977AD35B3D}" type="datetimeFigureOut">
              <a:rPr lang="ru-RU" smtClean="0"/>
              <a:t>06.10.2013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4C71EC6-210F-42DE-9C53-41977AD35B3D}" type="datetimeFigureOut">
              <a:rPr lang="ru-RU" smtClean="0"/>
              <a:t>06.10.2013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06.10.2013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06.10.2013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4C71EC6-210F-42DE-9C53-41977AD35B3D}" type="datetimeFigureOut">
              <a:rPr lang="ru-RU" smtClean="0"/>
              <a:t>06.10.2013</a:t>
            </a:fld>
            <a:endParaRPr lang="ru-RU"/>
          </a:p>
        </p:txBody>
      </p:sp>
      <p:sp>
        <p:nvSpPr>
          <p:cNvPr id="9" name="Номер слайда 8"/>
          <p:cNvSpPr>
            <a:spLocks noGrp="1"/>
          </p:cNvSpPr>
          <p:nvPr>
            <p:ph type="sldNum" sz="quarter" idx="15"/>
          </p:nvPr>
        </p:nvSpPr>
        <p:spPr/>
        <p:txBody>
          <a:bodyPr/>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4C71EC6-210F-42DE-9C53-41977AD35B3D}" type="datetimeFigureOut">
              <a:rPr lang="ru-RU" smtClean="0"/>
              <a:t>06.10.2013</a:t>
            </a:fld>
            <a:endParaRPr lang="ru-RU"/>
          </a:p>
        </p:txBody>
      </p:sp>
      <p:sp>
        <p:nvSpPr>
          <p:cNvPr id="9" name="Номер слайда 8"/>
          <p:cNvSpPr>
            <a:spLocks noGrp="1"/>
          </p:cNvSpPr>
          <p:nvPr>
            <p:ph type="sldNum" sz="quarter" idx="11"/>
          </p:nvPr>
        </p:nvSpPr>
        <p:spPr/>
        <p:txBody>
          <a:bodyPr/>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t>06.10.2013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49228" y="4005064"/>
            <a:ext cx="5937572" cy="2016224"/>
          </a:xfrm>
        </p:spPr>
        <p:txBody>
          <a:bodyPr>
            <a:normAutofit fontScale="85000" lnSpcReduction="10000"/>
          </a:bodyPr>
          <a:lstStyle/>
          <a:p>
            <a:pPr marL="0" indent="0" algn="r">
              <a:buNone/>
            </a:pPr>
            <a:r>
              <a:rPr lang="ru-RU" dirty="0">
                <a:solidFill>
                  <a:schemeClr val="accent6"/>
                </a:solidFill>
              </a:rPr>
              <a:t>Коршунова </a:t>
            </a:r>
            <a:r>
              <a:rPr lang="ru-RU" dirty="0" smtClean="0">
                <a:solidFill>
                  <a:schemeClr val="accent6"/>
                </a:solidFill>
              </a:rPr>
              <a:t>Н.А., воспитатель  </a:t>
            </a:r>
          </a:p>
          <a:p>
            <a:pPr marL="0" indent="0" algn="r">
              <a:buNone/>
            </a:pPr>
            <a:r>
              <a:rPr lang="ru-RU" dirty="0" smtClean="0">
                <a:solidFill>
                  <a:schemeClr val="accent6"/>
                </a:solidFill>
              </a:rPr>
              <a:t>МБДОУ № 9 «Белоснежка», </a:t>
            </a:r>
          </a:p>
          <a:p>
            <a:pPr marL="0" indent="0" algn="r">
              <a:buNone/>
            </a:pPr>
            <a:r>
              <a:rPr lang="ru-RU" dirty="0" smtClean="0">
                <a:solidFill>
                  <a:schemeClr val="accent6"/>
                </a:solidFill>
              </a:rPr>
              <a:t>г. Лесной</a:t>
            </a:r>
          </a:p>
          <a:p>
            <a:pPr marL="0" indent="0" algn="r">
              <a:buNone/>
            </a:pPr>
            <a:r>
              <a:rPr lang="ru-RU" dirty="0" smtClean="0">
                <a:solidFill>
                  <a:schemeClr val="accent6"/>
                </a:solidFill>
              </a:rPr>
              <a:t>Источник: </a:t>
            </a:r>
            <a:r>
              <a:rPr lang="en-US" dirty="0">
                <a:solidFill>
                  <a:schemeClr val="accent6"/>
                </a:solidFill>
              </a:rPr>
              <a:t>http://stranamasterov.ru/technics/dogs18.html</a:t>
            </a:r>
            <a:endParaRPr lang="ru-RU" dirty="0" smtClean="0">
              <a:solidFill>
                <a:schemeClr val="accent6"/>
              </a:solidFill>
            </a:endParaRPr>
          </a:p>
        </p:txBody>
      </p:sp>
      <p:sp>
        <p:nvSpPr>
          <p:cNvPr id="2" name="Заголовок 1"/>
          <p:cNvSpPr>
            <a:spLocks noGrp="1"/>
          </p:cNvSpPr>
          <p:nvPr>
            <p:ph type="title"/>
          </p:nvPr>
        </p:nvSpPr>
        <p:spPr>
          <a:xfrm>
            <a:off x="353190" y="260648"/>
            <a:ext cx="8229600" cy="2952328"/>
          </a:xfrm>
        </p:spPr>
        <p:txBody>
          <a:bodyPr>
            <a:normAutofit/>
          </a:bodyPr>
          <a:lstStyle/>
          <a:p>
            <a:pPr algn="ctr"/>
            <a:r>
              <a:rPr lang="ru-RU" dirty="0" smtClean="0">
                <a:solidFill>
                  <a:schemeClr val="bg2"/>
                </a:solidFill>
              </a:rPr>
              <a:t>Миникартина </a:t>
            </a:r>
            <a:br>
              <a:rPr lang="ru-RU" dirty="0" smtClean="0">
                <a:solidFill>
                  <a:schemeClr val="bg2"/>
                </a:solidFill>
              </a:rPr>
            </a:br>
            <a:r>
              <a:rPr lang="ru-RU" dirty="0" smtClean="0">
                <a:solidFill>
                  <a:schemeClr val="bg2"/>
                </a:solidFill>
              </a:rPr>
              <a:t>«Ватный пудель»</a:t>
            </a:r>
            <a:br>
              <a:rPr lang="ru-RU" dirty="0" smtClean="0">
                <a:solidFill>
                  <a:schemeClr val="bg2"/>
                </a:solidFill>
              </a:rPr>
            </a:br>
            <a:r>
              <a:rPr lang="ru-RU" dirty="0" smtClean="0">
                <a:solidFill>
                  <a:schemeClr val="bg2"/>
                </a:solidFill>
              </a:rPr>
              <a:t>Аппликация из ватных шариков</a:t>
            </a:r>
            <a:br>
              <a:rPr lang="ru-RU" dirty="0" smtClean="0">
                <a:solidFill>
                  <a:schemeClr val="bg2"/>
                </a:solidFill>
              </a:rPr>
            </a:br>
            <a:r>
              <a:rPr lang="ru-RU" dirty="0" smtClean="0">
                <a:solidFill>
                  <a:schemeClr val="bg2"/>
                </a:solidFill>
              </a:rPr>
              <a:t>(старшая группа)</a:t>
            </a:r>
            <a:endParaRPr lang="ru-RU" dirty="0">
              <a:solidFill>
                <a:schemeClr val="bg2"/>
              </a:solidFill>
            </a:endParaRP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3212976"/>
            <a:ext cx="2425700" cy="307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1481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476672"/>
            <a:ext cx="8229600" cy="1728192"/>
          </a:xfrm>
        </p:spPr>
        <p:txBody>
          <a:bodyPr>
            <a:normAutofit fontScale="90000"/>
          </a:bodyPr>
          <a:lstStyle/>
          <a:p>
            <a:pPr algn="ctr"/>
            <a:r>
              <a:rPr lang="ru-RU" b="1" i="1" dirty="0" smtClean="0">
                <a:solidFill>
                  <a:srgbClr val="002060"/>
                </a:solidFill>
              </a:rPr>
              <a:t>4. Намазать участки картонной заготовке клеем и приклеить ватные шарики</a:t>
            </a:r>
            <a:endParaRPr lang="ru-RU" b="1" i="1" dirty="0">
              <a:solidFill>
                <a:srgbClr val="002060"/>
              </a:solidFill>
            </a:endParaRPr>
          </a:p>
        </p:txBody>
      </p:sp>
      <p:pic>
        <p:nvPicPr>
          <p:cNvPr id="10242" name="Picture 2" descr="D:\НАТАША\платная услуга\IMG726.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571272" y="2148662"/>
            <a:ext cx="5700041" cy="4275031"/>
          </a:xfrm>
          <a:prstGeom prst="rect">
            <a:avLst/>
          </a:prstGeom>
          <a:noFill/>
          <a:extLst>
            <a:ext uri="{909E8E84-426E-40DD-AFC4-6F175D3DCCD1}">
              <a14:hiddenFill xmlns:a14="http://schemas.microsoft.com/office/drawing/2010/main">
                <a:solidFill>
                  <a:srgbClr val="FFFFFF"/>
                </a:solidFill>
              </a14:hiddenFill>
            </a:ext>
          </a:extLst>
        </p:spPr>
      </p:pic>
      <p:sp>
        <p:nvSpPr>
          <p:cNvPr id="4" name="Стрелка вправо 3"/>
          <p:cNvSpPr/>
          <p:nvPr/>
        </p:nvSpPr>
        <p:spPr>
          <a:xfrm rot="19726686">
            <a:off x="1588687" y="4041534"/>
            <a:ext cx="1129606" cy="371562"/>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rot="14813085">
            <a:off x="2525742" y="5560131"/>
            <a:ext cx="1017704" cy="36004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4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486348">
            <a:off x="3048015" y="5267101"/>
            <a:ext cx="1008112" cy="1090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Стрелка вправо 5"/>
          <p:cNvSpPr/>
          <p:nvPr/>
        </p:nvSpPr>
        <p:spPr>
          <a:xfrm rot="4729807">
            <a:off x="3116318" y="3323746"/>
            <a:ext cx="1030342" cy="365285"/>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право 6"/>
          <p:cNvSpPr/>
          <p:nvPr/>
        </p:nvSpPr>
        <p:spPr>
          <a:xfrm rot="3184001">
            <a:off x="3474607" y="3304612"/>
            <a:ext cx="949561" cy="360041"/>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45702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buNone/>
            </a:pPr>
            <a:r>
              <a:rPr lang="ru-RU" dirty="0" smtClean="0"/>
              <a:t> </a:t>
            </a:r>
            <a:endParaRPr lang="ru-RU" dirty="0"/>
          </a:p>
        </p:txBody>
      </p:sp>
      <p:sp>
        <p:nvSpPr>
          <p:cNvPr id="3" name="Заголовок 2"/>
          <p:cNvSpPr>
            <a:spLocks noGrp="1"/>
          </p:cNvSpPr>
          <p:nvPr>
            <p:ph type="title"/>
          </p:nvPr>
        </p:nvSpPr>
        <p:spPr>
          <a:xfrm>
            <a:off x="539552" y="116632"/>
            <a:ext cx="8229600" cy="2592288"/>
          </a:xfrm>
        </p:spPr>
        <p:txBody>
          <a:bodyPr>
            <a:normAutofit fontScale="90000"/>
          </a:bodyPr>
          <a:lstStyle/>
          <a:p>
            <a:pPr algn="ctr"/>
            <a:r>
              <a:rPr lang="ru-RU" b="1" i="1" dirty="0" smtClean="0">
                <a:solidFill>
                  <a:srgbClr val="002060"/>
                </a:solidFill>
              </a:rPr>
              <a:t>5. Ухо, покрытое шариками, приклеить отдельно, смазав только его верхнюю внутреннюю </a:t>
            </a:r>
            <a:r>
              <a:rPr lang="ru-RU" b="1" i="1" dirty="0" smtClean="0">
                <a:solidFill>
                  <a:srgbClr val="002060"/>
                </a:solidFill>
              </a:rPr>
              <a:t>  часть</a:t>
            </a:r>
            <a:endParaRPr lang="ru-RU" b="1" i="1" dirty="0">
              <a:solidFill>
                <a:srgbClr val="002060"/>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41986" y="2132856"/>
            <a:ext cx="4411909" cy="4253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2411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60648"/>
            <a:ext cx="8229600" cy="1368152"/>
          </a:xfrm>
        </p:spPr>
        <p:txBody>
          <a:bodyPr>
            <a:normAutofit fontScale="90000"/>
          </a:bodyPr>
          <a:lstStyle/>
          <a:p>
            <a:pPr algn="ctr"/>
            <a:r>
              <a:rPr lang="ru-RU" b="1" i="1" dirty="0" smtClean="0">
                <a:solidFill>
                  <a:srgbClr val="002060"/>
                </a:solidFill>
              </a:rPr>
              <a:t>6. Соединить готового ватного пуделя с фоном</a:t>
            </a:r>
            <a:endParaRPr lang="ru-RU" b="1" i="1" dirty="0">
              <a:solidFill>
                <a:srgbClr val="002060"/>
              </a:solidFill>
            </a:endParaRPr>
          </a:p>
        </p:txBody>
      </p:sp>
      <p:pic>
        <p:nvPicPr>
          <p:cNvPr id="12290" name="Picture 2" descr="D:\НАТАША\платная услуга\345686_44.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392831" y="1628800"/>
            <a:ext cx="4517522" cy="432048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D:\НАТАША\платная услуга\IMG726.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67544" y="1628800"/>
            <a:ext cx="3861862" cy="4320480"/>
          </a:xfrm>
          <a:prstGeom prst="rect">
            <a:avLst/>
          </a:prstGeom>
          <a:noFill/>
          <a:extLst>
            <a:ext uri="{909E8E84-426E-40DD-AFC4-6F175D3DCCD1}">
              <a14:hiddenFill xmlns:a14="http://schemas.microsoft.com/office/drawing/2010/main">
                <a:solidFill>
                  <a:srgbClr val="FFFFFF"/>
                </a:solidFill>
              </a14:hiddenFill>
            </a:ext>
          </a:extLst>
        </p:spPr>
      </p:pic>
      <p:sp>
        <p:nvSpPr>
          <p:cNvPr id="4" name="Стрелка вправо 3"/>
          <p:cNvSpPr/>
          <p:nvPr/>
        </p:nvSpPr>
        <p:spPr>
          <a:xfrm>
            <a:off x="3851920" y="3349397"/>
            <a:ext cx="1296144" cy="936104"/>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09472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32656"/>
            <a:ext cx="8229600" cy="1296144"/>
          </a:xfrm>
        </p:spPr>
        <p:txBody>
          <a:bodyPr>
            <a:normAutofit fontScale="90000"/>
          </a:bodyPr>
          <a:lstStyle/>
          <a:p>
            <a:pPr algn="ctr"/>
            <a:r>
              <a:rPr lang="ru-RU" b="1" i="1" dirty="0" smtClean="0">
                <a:solidFill>
                  <a:srgbClr val="002060"/>
                </a:solidFill>
              </a:rPr>
              <a:t>7. Готовая миникартина </a:t>
            </a:r>
            <a:br>
              <a:rPr lang="ru-RU" b="1" i="1" dirty="0" smtClean="0">
                <a:solidFill>
                  <a:srgbClr val="002060"/>
                </a:solidFill>
              </a:rPr>
            </a:br>
            <a:r>
              <a:rPr lang="ru-RU" b="1" i="1" dirty="0" smtClean="0">
                <a:solidFill>
                  <a:srgbClr val="002060"/>
                </a:solidFill>
              </a:rPr>
              <a:t>«Ватный пудель»</a:t>
            </a:r>
            <a:endParaRPr lang="ru-RU" b="1" i="1" dirty="0">
              <a:solidFill>
                <a:srgbClr val="002060"/>
              </a:solidFill>
            </a:endParaRP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043608" y="1628800"/>
            <a:ext cx="6825513" cy="4946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9635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 </a:t>
            </a:r>
            <a:endParaRPr lang="ru-RU" dirty="0"/>
          </a:p>
        </p:txBody>
      </p:sp>
      <p:sp>
        <p:nvSpPr>
          <p:cNvPr id="3" name="Заголовок 2"/>
          <p:cNvSpPr>
            <a:spLocks noGrp="1"/>
          </p:cNvSpPr>
          <p:nvPr>
            <p:ph type="title"/>
          </p:nvPr>
        </p:nvSpPr>
        <p:spPr/>
        <p:txBody>
          <a:bodyPr/>
          <a:lstStyle/>
          <a:p>
            <a:pPr algn="ctr"/>
            <a:r>
              <a:rPr lang="ru-RU" b="1" i="1" dirty="0" smtClean="0">
                <a:solidFill>
                  <a:srgbClr val="002060"/>
                </a:solidFill>
              </a:rPr>
              <a:t>Успехов в работе</a:t>
            </a:r>
            <a:endParaRPr lang="ru-RU" b="1" i="1" dirty="0">
              <a:solidFill>
                <a:srgbClr val="002060"/>
              </a:solidFill>
            </a:endParaRP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6991" y="1628800"/>
            <a:ext cx="60960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8416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827584" y="692696"/>
            <a:ext cx="7510207" cy="5400600"/>
          </a:xfrm>
          <a:prstGeom prst="rect">
            <a:avLst/>
          </a:prstGeom>
          <a:noFill/>
          <a:ln>
            <a:noFill/>
          </a:ln>
        </p:spPr>
      </p:pic>
      <p:sp>
        <p:nvSpPr>
          <p:cNvPr id="3" name="Заголовок 2"/>
          <p:cNvSpPr>
            <a:spLocks noGrp="1"/>
          </p:cNvSpPr>
          <p:nvPr>
            <p:ph type="title"/>
          </p:nvPr>
        </p:nvSpPr>
        <p:spPr/>
        <p:txBody>
          <a:bodyPr/>
          <a:lstStyle/>
          <a:p>
            <a:r>
              <a:rPr lang="ru-RU" dirty="0" smtClean="0"/>
              <a:t> </a:t>
            </a:r>
            <a:endParaRPr lang="ru-RU" dirty="0"/>
          </a:p>
        </p:txBody>
      </p:sp>
    </p:spTree>
    <p:extLst>
      <p:ext uri="{BB962C8B-B14F-4D97-AF65-F5344CB8AC3E}">
        <p14:creationId xmlns:p14="http://schemas.microsoft.com/office/powerpoint/2010/main" val="1366356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2636912"/>
            <a:ext cx="8229600" cy="3459088"/>
          </a:xfrm>
        </p:spPr>
        <p:txBody>
          <a:bodyPr>
            <a:noAutofit/>
          </a:bodyPr>
          <a:lstStyle/>
          <a:p>
            <a:pPr marL="0" indent="0">
              <a:buNone/>
            </a:pPr>
            <a:r>
              <a:rPr lang="ru-RU" sz="2400" dirty="0" smtClean="0">
                <a:solidFill>
                  <a:srgbClr val="002060"/>
                </a:solidFill>
                <a:latin typeface="+mj-lt"/>
                <a:cs typeface="Aharoni" panose="02010803020104030203" pitchFamily="2" charset="-79"/>
              </a:rPr>
              <a:t>	Среди </a:t>
            </a:r>
            <a:r>
              <a:rPr lang="ru-RU" sz="2400" dirty="0">
                <a:solidFill>
                  <a:srgbClr val="002060"/>
                </a:solidFill>
                <a:latin typeface="+mj-lt"/>
                <a:cs typeface="Aharoni" panose="02010803020104030203" pitchFamily="2" charset="-79"/>
              </a:rPr>
              <a:t>предков пуделя были косматая пастушья собака и охотничья собака — специалист по водоплавающей дичи. Само название породы говорит о любви собак к воде — «пудель» на древненемецком языке означает «лужа».</a:t>
            </a:r>
          </a:p>
          <a:p>
            <a:pPr marL="0" indent="0">
              <a:buNone/>
            </a:pPr>
            <a:r>
              <a:rPr lang="ru-RU" sz="2400" dirty="0" smtClean="0">
                <a:solidFill>
                  <a:srgbClr val="002060"/>
                </a:solidFill>
                <a:latin typeface="+mj-lt"/>
                <a:cs typeface="Aharoni" panose="02010803020104030203" pitchFamily="2" charset="-79"/>
              </a:rPr>
              <a:t>	Пудели </a:t>
            </a:r>
            <a:r>
              <a:rPr lang="ru-RU" sz="2400" dirty="0">
                <a:solidFill>
                  <a:srgbClr val="002060"/>
                </a:solidFill>
                <a:latin typeface="+mj-lt"/>
                <a:cs typeface="Aharoni" panose="02010803020104030203" pitchFamily="2" charset="-79"/>
              </a:rPr>
              <a:t>в прошлом отлично помогали охотникам, принося дичь из болота. Но благодаря своей красоте, уму, артистичности, сумели проявить себя в самых разных областях. </a:t>
            </a:r>
          </a:p>
        </p:txBody>
      </p:sp>
      <p:sp>
        <p:nvSpPr>
          <p:cNvPr id="3" name="Заголовок 2"/>
          <p:cNvSpPr>
            <a:spLocks noGrp="1"/>
          </p:cNvSpPr>
          <p:nvPr>
            <p:ph type="title"/>
          </p:nvPr>
        </p:nvSpPr>
        <p:spPr>
          <a:xfrm>
            <a:off x="457200" y="152400"/>
            <a:ext cx="8229600" cy="1692424"/>
          </a:xfrm>
        </p:spPr>
        <p:txBody>
          <a:bodyPr>
            <a:normAutofit/>
          </a:bodyPr>
          <a:lstStyle/>
          <a:p>
            <a:pPr algn="ctr"/>
            <a:r>
              <a:rPr lang="ru-RU" dirty="0" smtClean="0">
                <a:solidFill>
                  <a:schemeClr val="bg2"/>
                </a:solidFill>
              </a:rPr>
              <a:t>                     </a:t>
            </a:r>
            <a:r>
              <a:rPr lang="ru-RU" sz="7300" dirty="0" smtClean="0">
                <a:solidFill>
                  <a:schemeClr val="bg2"/>
                </a:solidFill>
              </a:rPr>
              <a:t>Пудель</a:t>
            </a:r>
            <a:endParaRPr lang="ru-RU" sz="7300" dirty="0">
              <a:solidFill>
                <a:schemeClr val="bg2"/>
              </a:solidFill>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2" y="332656"/>
            <a:ext cx="3079183" cy="230425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86370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404664"/>
            <a:ext cx="7590985" cy="6048672"/>
          </a:xfrm>
        </p:spPr>
        <p:txBody>
          <a:bodyPr anchor="ctr">
            <a:normAutofit/>
          </a:bodyPr>
          <a:lstStyle/>
          <a:p>
            <a:pPr marL="0" lvl="0" indent="0">
              <a:buClr>
                <a:srgbClr val="4584D3"/>
              </a:buClr>
              <a:buNone/>
            </a:pPr>
            <a:r>
              <a:rPr lang="ru-RU" sz="2000" dirty="0" smtClean="0">
                <a:solidFill>
                  <a:prstClr val="white"/>
                </a:solidFill>
              </a:rPr>
              <a:t>	</a:t>
            </a:r>
            <a:r>
              <a:rPr lang="ru-RU" sz="2400" dirty="0" smtClean="0">
                <a:solidFill>
                  <a:srgbClr val="002060"/>
                </a:solidFill>
              </a:rPr>
              <a:t>В </a:t>
            </a:r>
            <a:r>
              <a:rPr lang="ru-RU" sz="2400" dirty="0">
                <a:solidFill>
                  <a:srgbClr val="002060"/>
                </a:solidFill>
              </a:rPr>
              <a:t>Средневековой Европе </a:t>
            </a:r>
            <a:endParaRPr lang="ru-RU" sz="2400" dirty="0" smtClean="0">
              <a:solidFill>
                <a:srgbClr val="002060"/>
              </a:solidFill>
            </a:endParaRPr>
          </a:p>
          <a:p>
            <a:pPr marL="0" lvl="0" indent="0">
              <a:buClr>
                <a:srgbClr val="4584D3"/>
              </a:buClr>
              <a:buNone/>
            </a:pPr>
            <a:r>
              <a:rPr lang="ru-RU" sz="2400" dirty="0" smtClean="0">
                <a:solidFill>
                  <a:srgbClr val="002060"/>
                </a:solidFill>
              </a:rPr>
              <a:t>понятливость </a:t>
            </a:r>
            <a:r>
              <a:rPr lang="ru-RU" sz="2400" dirty="0">
                <a:solidFill>
                  <a:srgbClr val="002060"/>
                </a:solidFill>
              </a:rPr>
              <a:t>пуделей была </a:t>
            </a:r>
            <a:endParaRPr lang="ru-RU" sz="2400" dirty="0" smtClean="0">
              <a:solidFill>
                <a:srgbClr val="002060"/>
              </a:solidFill>
            </a:endParaRPr>
          </a:p>
          <a:p>
            <a:pPr marL="0" lvl="0" indent="0">
              <a:buClr>
                <a:srgbClr val="4584D3"/>
              </a:buClr>
              <a:buNone/>
            </a:pPr>
            <a:r>
              <a:rPr lang="ru-RU" sz="2400" dirty="0" smtClean="0">
                <a:solidFill>
                  <a:srgbClr val="002060"/>
                </a:solidFill>
              </a:rPr>
              <a:t>символом </a:t>
            </a:r>
            <a:r>
              <a:rPr lang="ru-RU" sz="2400" dirty="0">
                <a:solidFill>
                  <a:srgbClr val="002060"/>
                </a:solidFill>
              </a:rPr>
              <a:t>способности к наукам, </a:t>
            </a:r>
            <a:endParaRPr lang="ru-RU" sz="2400" dirty="0" smtClean="0">
              <a:solidFill>
                <a:srgbClr val="002060"/>
              </a:solidFill>
            </a:endParaRPr>
          </a:p>
          <a:p>
            <a:pPr marL="0" lvl="0" indent="0">
              <a:buClr>
                <a:srgbClr val="4584D3"/>
              </a:buClr>
              <a:buNone/>
            </a:pPr>
            <a:r>
              <a:rPr lang="ru-RU" sz="2400" dirty="0" smtClean="0">
                <a:solidFill>
                  <a:srgbClr val="002060"/>
                </a:solidFill>
              </a:rPr>
              <a:t>и </a:t>
            </a:r>
            <a:r>
              <a:rPr lang="ru-RU" sz="2400" dirty="0">
                <a:solidFill>
                  <a:srgbClr val="002060"/>
                </a:solidFill>
              </a:rPr>
              <a:t>в каждой студенческой </a:t>
            </a:r>
            <a:endParaRPr lang="ru-RU" sz="2400" dirty="0" smtClean="0">
              <a:solidFill>
                <a:srgbClr val="002060"/>
              </a:solidFill>
            </a:endParaRPr>
          </a:p>
          <a:p>
            <a:pPr marL="0" lvl="0" indent="0">
              <a:buClr>
                <a:srgbClr val="4584D3"/>
              </a:buClr>
              <a:buNone/>
            </a:pPr>
            <a:r>
              <a:rPr lang="ru-RU" sz="2400" dirty="0" smtClean="0">
                <a:solidFill>
                  <a:srgbClr val="002060"/>
                </a:solidFill>
              </a:rPr>
              <a:t>организации </a:t>
            </a:r>
            <a:r>
              <a:rPr lang="ru-RU" sz="2400" dirty="0">
                <a:solidFill>
                  <a:srgbClr val="002060"/>
                </a:solidFill>
              </a:rPr>
              <a:t>непременно </a:t>
            </a:r>
            <a:endParaRPr lang="ru-RU" sz="2400" dirty="0" smtClean="0">
              <a:solidFill>
                <a:srgbClr val="002060"/>
              </a:solidFill>
            </a:endParaRPr>
          </a:p>
          <a:p>
            <a:pPr marL="0" lvl="0" indent="0">
              <a:buClr>
                <a:srgbClr val="4584D3"/>
              </a:buClr>
              <a:buNone/>
            </a:pPr>
            <a:r>
              <a:rPr lang="ru-RU" sz="2400" dirty="0" smtClean="0">
                <a:solidFill>
                  <a:srgbClr val="002060"/>
                </a:solidFill>
              </a:rPr>
              <a:t>был </a:t>
            </a:r>
            <a:r>
              <a:rPr lang="ru-RU" sz="2400" dirty="0">
                <a:solidFill>
                  <a:srgbClr val="002060"/>
                </a:solidFill>
              </a:rPr>
              <a:t>свой любимец-пудель. </a:t>
            </a:r>
          </a:p>
          <a:p>
            <a:pPr marL="0" lvl="0" indent="0">
              <a:buClr>
                <a:srgbClr val="4584D3"/>
              </a:buClr>
              <a:buNone/>
            </a:pPr>
            <a:r>
              <a:rPr lang="ru-RU" sz="2400" dirty="0" smtClean="0">
                <a:solidFill>
                  <a:srgbClr val="002060"/>
                </a:solidFill>
              </a:rPr>
              <a:t>	Художники </a:t>
            </a:r>
            <a:r>
              <a:rPr lang="ru-RU" sz="2400" dirty="0">
                <a:solidFill>
                  <a:srgbClr val="002060"/>
                </a:solidFill>
              </a:rPr>
              <a:t>эпохи Возрождения прозвали пуделя «подмастерье». Они знали, что развлечь скучающую модель во время сеанса почти так же трудно, как писать портрет. Но если обученный пудель начинает выделывать всевозможные фокусы, во время этого собачьего представления модель расслабляется и выглядит естественно. К помощи «подмастерьев» прибегали Рафаэль и Леонардо да Винчи. </a:t>
            </a:r>
          </a:p>
        </p:txBody>
      </p:sp>
      <p:sp>
        <p:nvSpPr>
          <p:cNvPr id="3" name="Заголовок 2"/>
          <p:cNvSpPr>
            <a:spLocks noGrp="1"/>
          </p:cNvSpPr>
          <p:nvPr>
            <p:ph type="title"/>
          </p:nvPr>
        </p:nvSpPr>
        <p:spPr>
          <a:xfrm flipH="1" flipV="1">
            <a:off x="10260632" y="116631"/>
            <a:ext cx="1368152" cy="936104"/>
          </a:xfrm>
        </p:spPr>
        <p:txBody>
          <a:bodyPr>
            <a:normAutofit/>
          </a:bodyPr>
          <a:lstStyle/>
          <a:p>
            <a:r>
              <a:rPr lang="ru-RU" dirty="0" smtClean="0"/>
              <a:t> </a:t>
            </a:r>
            <a:endParaRPr lang="ru-RU"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104" y="279444"/>
            <a:ext cx="2694441" cy="274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9632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524000"/>
            <a:ext cx="8229600" cy="5073352"/>
          </a:xfrm>
        </p:spPr>
        <p:txBody>
          <a:bodyPr>
            <a:normAutofit fontScale="85000" lnSpcReduction="10000"/>
          </a:bodyPr>
          <a:lstStyle/>
          <a:p>
            <a:pPr marL="0" lvl="0" indent="0">
              <a:buClr>
                <a:srgbClr val="4584D3"/>
              </a:buClr>
              <a:buNone/>
            </a:pPr>
            <a:r>
              <a:rPr lang="ru-RU" sz="2800" dirty="0" smtClean="0">
                <a:solidFill>
                  <a:prstClr val="white"/>
                </a:solidFill>
              </a:rPr>
              <a:t>	</a:t>
            </a:r>
            <a:r>
              <a:rPr lang="ru-RU" sz="2800" dirty="0" smtClean="0">
                <a:solidFill>
                  <a:srgbClr val="002060"/>
                </a:solidFill>
              </a:rPr>
              <a:t>Композитор </a:t>
            </a:r>
            <a:r>
              <a:rPr lang="ru-RU" sz="2800" dirty="0">
                <a:solidFill>
                  <a:srgbClr val="002060"/>
                </a:solidFill>
              </a:rPr>
              <a:t>Рихард Вагнер брал на репетиции оркестра своего пуделя. Если в звучании инструментов возникала дисгармония, пёс начинал громко лаять. </a:t>
            </a:r>
          </a:p>
          <a:p>
            <a:pPr marL="0" lvl="0" indent="0">
              <a:buClr>
                <a:srgbClr val="4584D3"/>
              </a:buClr>
              <a:buNone/>
            </a:pPr>
            <a:r>
              <a:rPr lang="ru-RU" sz="2800" dirty="0" smtClean="0">
                <a:solidFill>
                  <a:srgbClr val="002060"/>
                </a:solidFill>
              </a:rPr>
              <a:t>	«</a:t>
            </a:r>
            <a:r>
              <a:rPr lang="ru-RU" sz="2800" dirty="0">
                <a:solidFill>
                  <a:srgbClr val="002060"/>
                </a:solidFill>
              </a:rPr>
              <a:t>Собакой Революции» называли пуделя во французской армии времён Наполеона. По его приказу пудель стал частью офицерского снаряжения. Офицеры брали маленьких собак на поле боя, сажая в ранец. Раненый офицер мог выпустить пуделя, который своим громким лаем привлекал внимание полковых врачей.</a:t>
            </a:r>
          </a:p>
          <a:p>
            <a:pPr marL="0" lvl="0" indent="0">
              <a:buClr>
                <a:srgbClr val="4584D3"/>
              </a:buClr>
              <a:buNone/>
            </a:pPr>
            <a:r>
              <a:rPr lang="ru-RU" sz="2800" dirty="0" smtClean="0">
                <a:solidFill>
                  <a:srgbClr val="002060"/>
                </a:solidFill>
              </a:rPr>
              <a:t>	Пуделей </a:t>
            </a:r>
            <a:r>
              <a:rPr lang="ru-RU" sz="2800" dirty="0">
                <a:solidFill>
                  <a:srgbClr val="002060"/>
                </a:solidFill>
              </a:rPr>
              <a:t>стали стричь ещё в Средние века. Самой популярной была стрижка «подо льва» — как на нашей поделке. Уже совсем недавно пуделей стали стричь и по-другому: «под овечку» — как на рисунке выше. Ты можешь выполнить поделку с любой стрижкой. </a:t>
            </a:r>
          </a:p>
          <a:p>
            <a:endParaRPr lang="ru-RU" dirty="0">
              <a:solidFill>
                <a:srgbClr val="002060"/>
              </a:solidFill>
            </a:endParaRPr>
          </a:p>
        </p:txBody>
      </p:sp>
      <p:sp>
        <p:nvSpPr>
          <p:cNvPr id="3" name="Заголовок 2"/>
          <p:cNvSpPr>
            <a:spLocks noGrp="1"/>
          </p:cNvSpPr>
          <p:nvPr>
            <p:ph type="title"/>
          </p:nvPr>
        </p:nvSpPr>
        <p:spPr/>
        <p:txBody>
          <a:bodyPr/>
          <a:lstStyle/>
          <a:p>
            <a:endParaRPr lang="ru-RU"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150387"/>
            <a:ext cx="1608692"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55776" y="163078"/>
            <a:ext cx="1052372" cy="1289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95936" y="171665"/>
            <a:ext cx="1625166" cy="1300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84168" y="163078"/>
            <a:ext cx="1447822" cy="130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12360" y="118132"/>
            <a:ext cx="899436" cy="1353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0136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260376"/>
          </a:xfrm>
        </p:spPr>
        <p:txBody>
          <a:bodyPr>
            <a:noAutofit/>
          </a:bodyPr>
          <a:lstStyle/>
          <a:p>
            <a:pPr algn="ctr"/>
            <a:r>
              <a:rPr lang="ru-RU" sz="4000" b="1" i="1" dirty="0" smtClean="0">
                <a:solidFill>
                  <a:srgbClr val="002060"/>
                </a:solidFill>
              </a:rPr>
              <a:t>Инструменты и приспособления</a:t>
            </a:r>
            <a:endParaRPr lang="ru-RU" sz="4000" b="1" i="1" dirty="0">
              <a:solidFill>
                <a:srgbClr val="002060"/>
              </a:solidFill>
            </a:endParaRPr>
          </a:p>
        </p:txBody>
      </p:sp>
      <p:pic>
        <p:nvPicPr>
          <p:cNvPr id="6147" name="Picture 3" descr="D:\НАТАША\платная услуга\IMG722.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47624" y="1484784"/>
            <a:ext cx="2310579" cy="173293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D:\НАТАША\платная услуга\IMG72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7544" y="3998531"/>
            <a:ext cx="2304256"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D:\НАТАША\платная услуга\IMG72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28184" y="4000670"/>
            <a:ext cx="2304256"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D:\НАТАША\платная услуга\IMG73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52186" y="1554590"/>
            <a:ext cx="2256251" cy="1692188"/>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D:\НАТАША\платная услуга\IMG73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47864" y="4000670"/>
            <a:ext cx="2304256"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D:\НАТАША\платная услуга\IMG732.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3339039" y="1484784"/>
            <a:ext cx="2304256" cy="176199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67544" y="3246778"/>
            <a:ext cx="2304256" cy="523220"/>
          </a:xfrm>
          <a:prstGeom prst="rect">
            <a:avLst/>
          </a:prstGeom>
          <a:noFill/>
        </p:spPr>
        <p:txBody>
          <a:bodyPr wrap="square" rtlCol="0">
            <a:spAutoFit/>
          </a:bodyPr>
          <a:lstStyle/>
          <a:p>
            <a:pPr algn="ctr"/>
            <a:r>
              <a:rPr lang="ru-RU" sz="2800" b="1" i="1" dirty="0" smtClean="0">
                <a:solidFill>
                  <a:srgbClr val="002060"/>
                </a:solidFill>
              </a:rPr>
              <a:t>Вата</a:t>
            </a:r>
            <a:endParaRPr lang="ru-RU" sz="2800" b="1" i="1" dirty="0">
              <a:solidFill>
                <a:srgbClr val="002060"/>
              </a:solidFill>
            </a:endParaRPr>
          </a:p>
        </p:txBody>
      </p:sp>
      <p:sp>
        <p:nvSpPr>
          <p:cNvPr id="7" name="TextBox 6"/>
          <p:cNvSpPr txBox="1"/>
          <p:nvPr/>
        </p:nvSpPr>
        <p:spPr>
          <a:xfrm>
            <a:off x="3339039" y="3246778"/>
            <a:ext cx="2313081" cy="523220"/>
          </a:xfrm>
          <a:prstGeom prst="rect">
            <a:avLst/>
          </a:prstGeom>
          <a:noFill/>
        </p:spPr>
        <p:txBody>
          <a:bodyPr wrap="square" rtlCol="0">
            <a:spAutoFit/>
          </a:bodyPr>
          <a:lstStyle/>
          <a:p>
            <a:pPr algn="ctr"/>
            <a:r>
              <a:rPr lang="ru-RU" sz="2800" b="1" i="1" dirty="0" smtClean="0">
                <a:solidFill>
                  <a:srgbClr val="002060"/>
                </a:solidFill>
              </a:rPr>
              <a:t>Салфетка</a:t>
            </a:r>
            <a:endParaRPr lang="ru-RU" sz="2800" b="1" i="1" dirty="0">
              <a:solidFill>
                <a:srgbClr val="002060"/>
              </a:solidFill>
            </a:endParaRPr>
          </a:p>
        </p:txBody>
      </p:sp>
      <p:sp>
        <p:nvSpPr>
          <p:cNvPr id="8" name="TextBox 7"/>
          <p:cNvSpPr txBox="1"/>
          <p:nvPr/>
        </p:nvSpPr>
        <p:spPr>
          <a:xfrm>
            <a:off x="6284495" y="3246778"/>
            <a:ext cx="2280254" cy="523220"/>
          </a:xfrm>
          <a:prstGeom prst="rect">
            <a:avLst/>
          </a:prstGeom>
          <a:noFill/>
        </p:spPr>
        <p:txBody>
          <a:bodyPr wrap="square" rtlCol="0">
            <a:spAutoFit/>
          </a:bodyPr>
          <a:lstStyle/>
          <a:p>
            <a:pPr algn="ctr"/>
            <a:r>
              <a:rPr lang="ru-RU" sz="2800" b="1" i="1" dirty="0" smtClean="0">
                <a:solidFill>
                  <a:srgbClr val="002060"/>
                </a:solidFill>
              </a:rPr>
              <a:t>Клей</a:t>
            </a:r>
            <a:endParaRPr lang="ru-RU" sz="2800" b="1" i="1" dirty="0">
              <a:solidFill>
                <a:srgbClr val="002060"/>
              </a:solidFill>
            </a:endParaRPr>
          </a:p>
        </p:txBody>
      </p:sp>
      <p:sp>
        <p:nvSpPr>
          <p:cNvPr id="9" name="TextBox 8"/>
          <p:cNvSpPr txBox="1"/>
          <p:nvPr/>
        </p:nvSpPr>
        <p:spPr>
          <a:xfrm>
            <a:off x="3347864" y="5726723"/>
            <a:ext cx="2304256" cy="523220"/>
          </a:xfrm>
          <a:prstGeom prst="rect">
            <a:avLst/>
          </a:prstGeom>
          <a:noFill/>
        </p:spPr>
        <p:txBody>
          <a:bodyPr wrap="square" rtlCol="0">
            <a:spAutoFit/>
          </a:bodyPr>
          <a:lstStyle/>
          <a:p>
            <a:pPr algn="ctr"/>
            <a:r>
              <a:rPr lang="ru-RU" sz="2800" b="1" i="1" dirty="0" smtClean="0">
                <a:solidFill>
                  <a:srgbClr val="002060"/>
                </a:solidFill>
              </a:rPr>
              <a:t>Клеёнка</a:t>
            </a:r>
            <a:endParaRPr lang="ru-RU" sz="2800" b="1" i="1" dirty="0">
              <a:solidFill>
                <a:srgbClr val="002060"/>
              </a:solidFill>
            </a:endParaRPr>
          </a:p>
        </p:txBody>
      </p:sp>
      <p:sp>
        <p:nvSpPr>
          <p:cNvPr id="10" name="TextBox 9"/>
          <p:cNvSpPr txBox="1"/>
          <p:nvPr/>
        </p:nvSpPr>
        <p:spPr>
          <a:xfrm>
            <a:off x="6252186" y="5726723"/>
            <a:ext cx="2312563" cy="523220"/>
          </a:xfrm>
          <a:prstGeom prst="rect">
            <a:avLst/>
          </a:prstGeom>
          <a:noFill/>
        </p:spPr>
        <p:txBody>
          <a:bodyPr wrap="square" rtlCol="0">
            <a:spAutoFit/>
          </a:bodyPr>
          <a:lstStyle/>
          <a:p>
            <a:pPr algn="ctr"/>
            <a:r>
              <a:rPr lang="ru-RU" sz="2800" b="1" i="1" dirty="0" smtClean="0">
                <a:solidFill>
                  <a:srgbClr val="002060"/>
                </a:solidFill>
              </a:rPr>
              <a:t>Тарелка</a:t>
            </a:r>
            <a:endParaRPr lang="ru-RU" sz="2800" b="1" i="1" dirty="0">
              <a:solidFill>
                <a:srgbClr val="002060"/>
              </a:solidFill>
            </a:endParaRPr>
          </a:p>
        </p:txBody>
      </p:sp>
      <p:sp>
        <p:nvSpPr>
          <p:cNvPr id="11" name="TextBox 10"/>
          <p:cNvSpPr txBox="1"/>
          <p:nvPr/>
        </p:nvSpPr>
        <p:spPr>
          <a:xfrm>
            <a:off x="467544" y="5726723"/>
            <a:ext cx="2304256" cy="954107"/>
          </a:xfrm>
          <a:prstGeom prst="rect">
            <a:avLst/>
          </a:prstGeom>
          <a:noFill/>
        </p:spPr>
        <p:txBody>
          <a:bodyPr wrap="square" rtlCol="0">
            <a:spAutoFit/>
          </a:bodyPr>
          <a:lstStyle/>
          <a:p>
            <a:pPr algn="ctr"/>
            <a:r>
              <a:rPr lang="ru-RU" sz="2800" b="1" i="1" dirty="0" smtClean="0">
                <a:solidFill>
                  <a:srgbClr val="002060"/>
                </a:solidFill>
              </a:rPr>
              <a:t>Картонные  заготовки</a:t>
            </a:r>
            <a:endParaRPr lang="ru-RU" sz="2800" b="1" i="1" dirty="0">
              <a:solidFill>
                <a:srgbClr val="002060"/>
              </a:solidFill>
            </a:endParaRPr>
          </a:p>
        </p:txBody>
      </p:sp>
      <p:pic>
        <p:nvPicPr>
          <p:cNvPr id="6157" name="Picture 1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3007" y="332656"/>
            <a:ext cx="1008112"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2834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484784"/>
            <a:ext cx="8229600" cy="4611216"/>
          </a:xfrm>
        </p:spPr>
        <p:txBody>
          <a:bodyPr/>
          <a:lstStyle/>
          <a:p>
            <a:pPr marL="0" indent="0" algn="ctr">
              <a:buNone/>
            </a:pPr>
            <a:r>
              <a:rPr lang="ru-RU" b="1" i="1" dirty="0" smtClean="0">
                <a:solidFill>
                  <a:srgbClr val="002060"/>
                </a:solidFill>
              </a:rPr>
              <a:t>1. </a:t>
            </a:r>
            <a:r>
              <a:rPr lang="ru-RU" sz="3600" b="1" i="1" dirty="0" smtClean="0">
                <a:solidFill>
                  <a:srgbClr val="002060"/>
                </a:solidFill>
              </a:rPr>
              <a:t>Перевести детали выкройки на картон</a:t>
            </a:r>
            <a:endParaRPr lang="ru-RU" sz="3600" b="1" i="1" dirty="0">
              <a:solidFill>
                <a:srgbClr val="002060"/>
              </a:solidFill>
            </a:endParaRPr>
          </a:p>
        </p:txBody>
      </p:sp>
      <p:sp>
        <p:nvSpPr>
          <p:cNvPr id="3" name="Заголовок 2"/>
          <p:cNvSpPr>
            <a:spLocks noGrp="1"/>
          </p:cNvSpPr>
          <p:nvPr>
            <p:ph type="title"/>
          </p:nvPr>
        </p:nvSpPr>
        <p:spPr>
          <a:xfrm>
            <a:off x="457200" y="152400"/>
            <a:ext cx="8229600" cy="756320"/>
          </a:xfrm>
        </p:spPr>
        <p:txBody>
          <a:bodyPr/>
          <a:lstStyle/>
          <a:p>
            <a:pPr algn="ctr"/>
            <a:r>
              <a:rPr lang="ru-RU" b="1" i="1" dirty="0" smtClean="0">
                <a:solidFill>
                  <a:srgbClr val="002060"/>
                </a:solidFill>
              </a:rPr>
              <a:t>Порядок работы</a:t>
            </a:r>
            <a:endParaRPr lang="ru-RU" b="1" i="1" dirty="0">
              <a:solidFill>
                <a:srgbClr val="002060"/>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3688" y="2636912"/>
            <a:ext cx="5612386" cy="3816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3258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332384"/>
          </a:xfrm>
        </p:spPr>
        <p:txBody>
          <a:bodyPr>
            <a:normAutofit fontScale="90000"/>
          </a:bodyPr>
          <a:lstStyle/>
          <a:p>
            <a:pPr algn="ctr"/>
            <a:r>
              <a:rPr lang="ru-RU" b="1" i="1" dirty="0" smtClean="0">
                <a:solidFill>
                  <a:srgbClr val="002060"/>
                </a:solidFill>
              </a:rPr>
              <a:t>2. Скатать из ваты плотные шарики размером с горошину</a:t>
            </a:r>
            <a:endParaRPr lang="ru-RU" b="1" i="1" dirty="0">
              <a:solidFill>
                <a:srgbClr val="002060"/>
              </a:solidFill>
            </a:endParaRPr>
          </a:p>
        </p:txBody>
      </p:sp>
      <p:sp>
        <p:nvSpPr>
          <p:cNvPr id="4" name="Объект 3"/>
          <p:cNvSpPr>
            <a:spLocks noGrp="1"/>
          </p:cNvSpPr>
          <p:nvPr>
            <p:ph idx="1"/>
          </p:nvPr>
        </p:nvSpPr>
        <p:spPr/>
        <p:txBody>
          <a:bodyPr/>
          <a:lstStyle/>
          <a:p>
            <a:pPr marL="0" indent="0" algn="ctr">
              <a:buNone/>
            </a:pPr>
            <a:endParaRPr lang="ru-RU"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2765" y="1561717"/>
            <a:ext cx="5629217" cy="1351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descr="D:\НАТАША\платная услуга\IMG72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220" y="3320050"/>
            <a:ext cx="3938939" cy="2954204"/>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D:\НАТАША\платная услуга\IMG72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77374" y="3320050"/>
            <a:ext cx="3868891" cy="2901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089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60648"/>
            <a:ext cx="8229600" cy="1296144"/>
          </a:xfrm>
        </p:spPr>
        <p:txBody>
          <a:bodyPr>
            <a:normAutofit fontScale="90000"/>
          </a:bodyPr>
          <a:lstStyle/>
          <a:p>
            <a:pPr algn="ctr"/>
            <a:r>
              <a:rPr lang="ru-RU" b="1" i="1" dirty="0" smtClean="0">
                <a:solidFill>
                  <a:srgbClr val="002060"/>
                </a:solidFill>
              </a:rPr>
              <a:t>3. </a:t>
            </a:r>
            <a:r>
              <a:rPr lang="ru-RU" b="1" i="1" dirty="0">
                <a:solidFill>
                  <a:srgbClr val="002060"/>
                </a:solidFill>
              </a:rPr>
              <a:t>Н</a:t>
            </a:r>
            <a:r>
              <a:rPr lang="ru-RU" b="1" i="1" dirty="0" smtClean="0">
                <a:solidFill>
                  <a:srgbClr val="002060"/>
                </a:solidFill>
              </a:rPr>
              <a:t>амазать участок уха клеем и приклеить шарики</a:t>
            </a:r>
            <a:endParaRPr lang="ru-RU" b="1" i="1" dirty="0">
              <a:solidFill>
                <a:srgbClr val="002060"/>
              </a:solidFill>
            </a:endParaRPr>
          </a:p>
        </p:txBody>
      </p:sp>
      <p:pic>
        <p:nvPicPr>
          <p:cNvPr id="9218" name="Picture 2" descr="D:\НАТАША\платная услуга\IMG724.jp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475656" y="1484784"/>
            <a:ext cx="6096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5024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180</TotalTime>
  <Words>105</Words>
  <Application>Microsoft Office PowerPoint</Application>
  <PresentationFormat>Экран (4:3)</PresentationFormat>
  <Paragraphs>38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Миникартина  «Ватный пудель» Аппликация из ватных шариков (старшая группа)</vt:lpstr>
      <vt:lpstr> </vt:lpstr>
      <vt:lpstr>                     Пудель</vt:lpstr>
      <vt:lpstr> </vt:lpstr>
      <vt:lpstr>Презентация PowerPoint</vt:lpstr>
      <vt:lpstr>Инструменты и приспособления</vt:lpstr>
      <vt:lpstr>Порядок работы</vt:lpstr>
      <vt:lpstr>2. Скатать из ваты плотные шарики размером с горошину</vt:lpstr>
      <vt:lpstr>3. Намазать участок уха клеем и приклеить шарики</vt:lpstr>
      <vt:lpstr>4. Намазать участки картонной заготовке клеем и приклеить ватные шарики</vt:lpstr>
      <vt:lpstr>5. Ухо, покрытое шариками, приклеить отдельно, смазав только его верхнюю внутреннюю   часть</vt:lpstr>
      <vt:lpstr>6. Соединить готового ватного пуделя с фоном</vt:lpstr>
      <vt:lpstr>7. Готовая миникартина  «Ватный пудель»</vt:lpstr>
      <vt:lpstr>Успехов в работе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XxX</dc:creator>
  <cp:lastModifiedBy>XxX</cp:lastModifiedBy>
  <cp:revision>18</cp:revision>
  <dcterms:created xsi:type="dcterms:W3CDTF">2013-10-01T13:41:46Z</dcterms:created>
  <dcterms:modified xsi:type="dcterms:W3CDTF">2013-10-06T15:27:23Z</dcterms:modified>
</cp:coreProperties>
</file>