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8" r:id="rId3"/>
    <p:sldId id="284" r:id="rId4"/>
    <p:sldId id="263" r:id="rId5"/>
    <p:sldId id="264" r:id="rId6"/>
    <p:sldId id="265" r:id="rId7"/>
    <p:sldId id="266" r:id="rId8"/>
    <p:sldId id="267" r:id="rId9"/>
    <p:sldId id="268" r:id="rId10"/>
    <p:sldId id="276" r:id="rId11"/>
    <p:sldId id="278" r:id="rId12"/>
    <p:sldId id="279" r:id="rId13"/>
    <p:sldId id="283" r:id="rId14"/>
    <p:sldId id="280" r:id="rId15"/>
    <p:sldId id="281" r:id="rId16"/>
    <p:sldId id="282" r:id="rId17"/>
    <p:sldId id="259" r:id="rId18"/>
    <p:sldId id="269" r:id="rId19"/>
    <p:sldId id="260" r:id="rId20"/>
    <p:sldId id="270" r:id="rId21"/>
    <p:sldId id="261" r:id="rId22"/>
    <p:sldId id="271" r:id="rId23"/>
    <p:sldId id="273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D6313-8809-4A58-BC08-CB6B08D77DEE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0760A-63DF-43C7-9BD7-2668449208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5883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diamond/>
      </p:transition>
    </mc:Choice>
    <mc:Fallback xmlns="">
      <p:transition spd="slow">
        <p:diamond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D6313-8809-4A58-BC08-CB6B08D77DEE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0760A-63DF-43C7-9BD7-2668449208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7455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diamond/>
      </p:transition>
    </mc:Choice>
    <mc:Fallback xmlns="">
      <p:transition spd="slow">
        <p:diamond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D6313-8809-4A58-BC08-CB6B08D77DEE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0760A-63DF-43C7-9BD7-2668449208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2160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diamond/>
      </p:transition>
    </mc:Choice>
    <mc:Fallback xmlns="">
      <p:transition spd="slow">
        <p:diamond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D6313-8809-4A58-BC08-CB6B08D77DEE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0760A-63DF-43C7-9BD7-2668449208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0865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diamond/>
      </p:transition>
    </mc:Choice>
    <mc:Fallback xmlns="">
      <p:transition spd="slow">
        <p:diamond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D6313-8809-4A58-BC08-CB6B08D77DEE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0760A-63DF-43C7-9BD7-2668449208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5533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diamond/>
      </p:transition>
    </mc:Choice>
    <mc:Fallback xmlns="">
      <p:transition spd="slow">
        <p:diamond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D6313-8809-4A58-BC08-CB6B08D77DEE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0760A-63DF-43C7-9BD7-2668449208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3039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diamond/>
      </p:transition>
    </mc:Choice>
    <mc:Fallback xmlns="">
      <p:transition spd="slow">
        <p:diamond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D6313-8809-4A58-BC08-CB6B08D77DEE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0760A-63DF-43C7-9BD7-2668449208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0149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diamond/>
      </p:transition>
    </mc:Choice>
    <mc:Fallback xmlns="">
      <p:transition spd="slow">
        <p:diamond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D6313-8809-4A58-BC08-CB6B08D77DEE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0760A-63DF-43C7-9BD7-2668449208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6000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diamond/>
      </p:transition>
    </mc:Choice>
    <mc:Fallback xmlns="">
      <p:transition spd="slow">
        <p:diamond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D6313-8809-4A58-BC08-CB6B08D77DEE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0760A-63DF-43C7-9BD7-2668449208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7616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diamond/>
      </p:transition>
    </mc:Choice>
    <mc:Fallback xmlns="">
      <p:transition spd="slow">
        <p:diamond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D6313-8809-4A58-BC08-CB6B08D77DEE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0760A-63DF-43C7-9BD7-2668449208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4509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diamond/>
      </p:transition>
    </mc:Choice>
    <mc:Fallback xmlns="">
      <p:transition spd="slow">
        <p:diamond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D6313-8809-4A58-BC08-CB6B08D77DEE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0760A-63DF-43C7-9BD7-2668449208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7886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diamond/>
      </p:transition>
    </mc:Choice>
    <mc:Fallback xmlns="">
      <p:transition spd="slow">
        <p:diamond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6D6313-8809-4A58-BC08-CB6B08D77DEE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F0760A-63DF-43C7-9BD7-2668449208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9796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250">
        <p:diamond/>
      </p:transition>
    </mc:Choice>
    <mc:Fallback xmlns="">
      <p:transition spd="slow">
        <p:diamond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9.jpeg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7.jpeg"/><Relationship Id="rId7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9.jpeg"/><Relationship Id="rId4" Type="http://schemas.openxmlformats.org/officeDocument/2006/relationships/image" Target="../media/image6.jpeg"/><Relationship Id="rId9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23.jpeg"/><Relationship Id="rId4" Type="http://schemas.openxmlformats.org/officeDocument/2006/relationships/image" Target="../media/image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19.jpeg"/><Relationship Id="rId4" Type="http://schemas.microsoft.com/office/2007/relationships/hdphoto" Target="../media/hdphoto2.wdp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26.jpeg"/><Relationship Id="rId7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7.jpeg"/><Relationship Id="rId4" Type="http://schemas.openxmlformats.org/officeDocument/2006/relationships/image" Target="../media/image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14.jpeg"/><Relationship Id="rId4" Type="http://schemas.openxmlformats.org/officeDocument/2006/relationships/image" Target="../media/image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11.jpeg"/><Relationship Id="rId4" Type="http://schemas.openxmlformats.org/officeDocument/2006/relationships/image" Target="../media/image1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3.wdp"/><Relationship Id="rId5" Type="http://schemas.openxmlformats.org/officeDocument/2006/relationships/image" Target="../media/image30.png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microsoft.com/office/2007/relationships/hdphoto" Target="../media/hdphoto4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7.jpeg"/><Relationship Id="rId4" Type="http://schemas.openxmlformats.org/officeDocument/2006/relationships/image" Target="../media/image1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10.jpeg"/><Relationship Id="rId4" Type="http://schemas.microsoft.com/office/2007/relationships/hdphoto" Target="../media/hdphoto4.wdp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2.jpeg"/><Relationship Id="rId7" Type="http://schemas.openxmlformats.org/officeDocument/2006/relationships/image" Target="../media/image3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microsoft.com/office/2007/relationships/hdphoto" Target="../media/hdphoto5.wdp"/><Relationship Id="rId10" Type="http://schemas.openxmlformats.org/officeDocument/2006/relationships/image" Target="../media/image38.jpeg"/><Relationship Id="rId4" Type="http://schemas.openxmlformats.org/officeDocument/2006/relationships/image" Target="../media/image33.png"/><Relationship Id="rId9" Type="http://schemas.openxmlformats.org/officeDocument/2006/relationships/image" Target="../media/image37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радуга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35140" y="0"/>
            <a:ext cx="9229534" cy="6922150"/>
          </a:xfrm>
        </p:spPr>
      </p:pic>
      <p:sp>
        <p:nvSpPr>
          <p:cNvPr id="5" name="Прямоугольник 4"/>
          <p:cNvSpPr/>
          <p:nvPr/>
        </p:nvSpPr>
        <p:spPr>
          <a:xfrm>
            <a:off x="107937" y="355642"/>
            <a:ext cx="903606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Образовательная область «Коммуникация»</a:t>
            </a:r>
            <a:endParaRPr lang="ru-RU" sz="36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228210" y="1268760"/>
            <a:ext cx="679551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Т</a:t>
            </a:r>
            <a:r>
              <a:rPr lang="ru-RU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ема: ДИКИЕ ЖИВОТНЫЕ»</a:t>
            </a:r>
            <a:endParaRPr lang="ru-RU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26711" y="3460938"/>
            <a:ext cx="52078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</a:rPr>
              <a:t>Подготовила ст. воспитатель Васильева М. Н.</a:t>
            </a:r>
            <a:endParaRPr lang="ru-RU" sz="2000" b="1" dirty="0">
              <a:solidFill>
                <a:srgbClr val="7030A0"/>
              </a:solidFill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836021"/>
            <a:ext cx="2619375" cy="17430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4293096"/>
            <a:ext cx="2000250" cy="228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4597896"/>
            <a:ext cx="2305050" cy="1981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94877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diamond/>
      </p:transition>
    </mc:Choice>
    <mc:Fallback xmlns="">
      <p:transition spd="slow">
        <p:diamond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радуга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80528" y="-119122"/>
            <a:ext cx="10404648" cy="7803486"/>
          </a:xfrm>
        </p:spPr>
      </p:pic>
      <p:sp>
        <p:nvSpPr>
          <p:cNvPr id="3" name="Прямоугольник 2"/>
          <p:cNvSpPr/>
          <p:nvPr/>
        </p:nvSpPr>
        <p:spPr>
          <a:xfrm>
            <a:off x="3131840" y="727"/>
            <a:ext cx="263097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У кого кто?</a:t>
            </a:r>
            <a:endParaRPr lang="ru-RU" sz="4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831832"/>
            <a:ext cx="3333808" cy="249713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847892"/>
            <a:ext cx="3312367" cy="248107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600" y="3645024"/>
            <a:ext cx="3351287" cy="251346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4344" y="3645024"/>
            <a:ext cx="3682988" cy="2607058"/>
          </a:xfrm>
          <a:prstGeom prst="rect">
            <a:avLst/>
          </a:prstGeom>
        </p:spPr>
      </p:pic>
      <p:sp>
        <p:nvSpPr>
          <p:cNvPr id="11" name="Стрелка вправо 10"/>
          <p:cNvSpPr/>
          <p:nvPr/>
        </p:nvSpPr>
        <p:spPr>
          <a:xfrm>
            <a:off x="3995936" y="191683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>
            <a:off x="3851920" y="464968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54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diamond/>
      </p:transition>
    </mc:Choice>
    <mc:Fallback xmlns="">
      <p:transition spd="slow">
        <p:diamond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радуга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80528" y="-119122"/>
            <a:ext cx="10404648" cy="7803486"/>
          </a:xfrm>
        </p:spPr>
      </p:pic>
      <p:sp>
        <p:nvSpPr>
          <p:cNvPr id="3" name="Прямоугольник 2"/>
          <p:cNvSpPr/>
          <p:nvPr/>
        </p:nvSpPr>
        <p:spPr>
          <a:xfrm>
            <a:off x="3131840" y="727"/>
            <a:ext cx="263097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У кого кто?</a:t>
            </a:r>
            <a:endParaRPr lang="ru-RU" sz="4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1" name="Стрелка вправо 10"/>
          <p:cNvSpPr/>
          <p:nvPr/>
        </p:nvSpPr>
        <p:spPr>
          <a:xfrm>
            <a:off x="3995936" y="191683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>
            <a:off x="3851920" y="464968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831832"/>
            <a:ext cx="2952328" cy="249717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825604"/>
            <a:ext cx="2520279" cy="2809863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905" y="3645024"/>
            <a:ext cx="3544370" cy="2654856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0478" y="3811303"/>
            <a:ext cx="3844064" cy="252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191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diamond/>
      </p:transition>
    </mc:Choice>
    <mc:Fallback xmlns="">
      <p:transition spd="slow">
        <p:diamond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радуга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80528" y="-119122"/>
            <a:ext cx="10404648" cy="7803486"/>
          </a:xfrm>
        </p:spPr>
      </p:pic>
      <p:sp>
        <p:nvSpPr>
          <p:cNvPr id="3" name="Прямоугольник 2"/>
          <p:cNvSpPr/>
          <p:nvPr/>
        </p:nvSpPr>
        <p:spPr>
          <a:xfrm>
            <a:off x="3131840" y="727"/>
            <a:ext cx="263097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У кого кто?</a:t>
            </a:r>
            <a:endParaRPr lang="ru-RU" sz="4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1" name="Стрелка вправо 10"/>
          <p:cNvSpPr/>
          <p:nvPr/>
        </p:nvSpPr>
        <p:spPr>
          <a:xfrm>
            <a:off x="3650838" y="191683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>
            <a:off x="3851920" y="464968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905" y="825604"/>
            <a:ext cx="3327975" cy="250561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768755"/>
            <a:ext cx="3831276" cy="255117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905" y="3789040"/>
            <a:ext cx="3327975" cy="2665032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0329" y="3501760"/>
            <a:ext cx="4494200" cy="3050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4443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diamond/>
      </p:transition>
    </mc:Choice>
    <mc:Fallback xmlns="">
      <p:transition spd="slow">
        <p:diamond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радуга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80528" y="-119122"/>
            <a:ext cx="10404648" cy="7803486"/>
          </a:xfrm>
        </p:spPr>
      </p:pic>
      <p:sp>
        <p:nvSpPr>
          <p:cNvPr id="3" name="Прямоугольник 2"/>
          <p:cNvSpPr/>
          <p:nvPr/>
        </p:nvSpPr>
        <p:spPr>
          <a:xfrm>
            <a:off x="2542703" y="727"/>
            <a:ext cx="380924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Кто зимой спит?</a:t>
            </a:r>
            <a:endParaRPr lang="ru-RU" sz="4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107" y="124048"/>
            <a:ext cx="2466975" cy="185737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2789" y="2348880"/>
            <a:ext cx="2286000" cy="193357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3838" y="780554"/>
            <a:ext cx="2466975" cy="184785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2789" y="124048"/>
            <a:ext cx="2550451" cy="1912838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2703" y="2852936"/>
            <a:ext cx="2466975" cy="1847850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8201" y="4437112"/>
            <a:ext cx="2567501" cy="1911672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7645" y="3645024"/>
            <a:ext cx="2428875" cy="1885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397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diamond/>
      </p:transition>
    </mc:Choice>
    <mc:Fallback xmlns="">
      <p:transition spd="slow">
        <p:diamond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радуга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80528" y="-192080"/>
            <a:ext cx="10404648" cy="7836478"/>
          </a:xfrm>
        </p:spPr>
      </p:pic>
      <p:sp>
        <p:nvSpPr>
          <p:cNvPr id="3" name="Прямоугольник 2"/>
          <p:cNvSpPr/>
          <p:nvPr/>
        </p:nvSpPr>
        <p:spPr>
          <a:xfrm>
            <a:off x="2874492" y="122729"/>
            <a:ext cx="403745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Кому что дадим?</a:t>
            </a:r>
            <a:endParaRPr lang="ru-RU" sz="4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015425"/>
            <a:ext cx="3240360" cy="242714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1013265"/>
            <a:ext cx="2870781" cy="242820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933056"/>
            <a:ext cx="3260612" cy="187220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9712" y="3726159"/>
            <a:ext cx="2435516" cy="2783447"/>
          </a:xfrm>
          <a:prstGeom prst="rect">
            <a:avLst/>
          </a:prstGeom>
        </p:spPr>
      </p:pic>
      <p:sp>
        <p:nvSpPr>
          <p:cNvPr id="9" name="Стрелка вправо 8"/>
          <p:cNvSpPr/>
          <p:nvPr/>
        </p:nvSpPr>
        <p:spPr>
          <a:xfrm>
            <a:off x="3923484" y="206084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>
            <a:off x="4075884" y="458793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9326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diamond/>
      </p:transition>
    </mc:Choice>
    <mc:Fallback xmlns="">
      <p:transition spd="slow">
        <p:diamond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радуга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80528" y="-192080"/>
            <a:ext cx="10404648" cy="7836478"/>
          </a:xfrm>
        </p:spPr>
      </p:pic>
      <p:sp>
        <p:nvSpPr>
          <p:cNvPr id="3" name="Прямоугольник 2"/>
          <p:cNvSpPr/>
          <p:nvPr/>
        </p:nvSpPr>
        <p:spPr>
          <a:xfrm>
            <a:off x="2874492" y="122729"/>
            <a:ext cx="403745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Кому что дадим?</a:t>
            </a:r>
            <a:endParaRPr lang="ru-RU" sz="4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9" name="Стрелка вправо 8"/>
          <p:cNvSpPr/>
          <p:nvPr/>
        </p:nvSpPr>
        <p:spPr>
          <a:xfrm>
            <a:off x="3923484" y="206084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>
            <a:off x="3606662" y="458793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490" y="1151210"/>
            <a:ext cx="3178390" cy="2299517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4292" y="864003"/>
            <a:ext cx="3190116" cy="255463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367" y="3925371"/>
            <a:ext cx="2925489" cy="209752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4292" y="3732205"/>
            <a:ext cx="3574285" cy="2680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3525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diamond/>
      </p:transition>
    </mc:Choice>
    <mc:Fallback xmlns="">
      <p:transition spd="slow">
        <p:diamond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радуга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80528" y="-192080"/>
            <a:ext cx="10404648" cy="7836478"/>
          </a:xfrm>
        </p:spPr>
      </p:pic>
      <p:sp>
        <p:nvSpPr>
          <p:cNvPr id="3" name="Прямоугольник 2"/>
          <p:cNvSpPr/>
          <p:nvPr/>
        </p:nvSpPr>
        <p:spPr>
          <a:xfrm>
            <a:off x="2874492" y="122729"/>
            <a:ext cx="403745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Кому что дадим?</a:t>
            </a:r>
            <a:endParaRPr lang="ru-RU" sz="4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9" name="Стрелка вправо 8"/>
          <p:cNvSpPr/>
          <p:nvPr/>
        </p:nvSpPr>
        <p:spPr>
          <a:xfrm>
            <a:off x="3434280" y="1795355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>
            <a:off x="3141295" y="4606603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64003"/>
            <a:ext cx="3360062" cy="227696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1518" y="894671"/>
            <a:ext cx="2000250" cy="2286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1108983"/>
            <a:ext cx="2466975" cy="185737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03852"/>
            <a:ext cx="3059832" cy="2286649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7449" y="4115298"/>
            <a:ext cx="2390775" cy="1914525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1392" y="4140681"/>
            <a:ext cx="2503150" cy="1863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9083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diamond/>
      </p:transition>
    </mc:Choice>
    <mc:Fallback xmlns="">
      <p:transition spd="slow">
        <p:diamond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радуга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404648" cy="7803486"/>
          </a:xfrm>
        </p:spPr>
      </p:pic>
      <p:sp>
        <p:nvSpPr>
          <p:cNvPr id="5" name="Прямоугольник 4"/>
          <p:cNvSpPr/>
          <p:nvPr/>
        </p:nvSpPr>
        <p:spPr>
          <a:xfrm>
            <a:off x="2281286" y="122729"/>
            <a:ext cx="448424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Четвертый лишний</a:t>
            </a:r>
            <a:endParaRPr lang="ru-RU" sz="4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1" y="1392987"/>
            <a:ext cx="3024336" cy="255808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4329252"/>
            <a:ext cx="3240360" cy="242714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4398967"/>
            <a:ext cx="3050282" cy="228771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3407" y="1412776"/>
            <a:ext cx="2748893" cy="247052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576241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diamond/>
      </p:transition>
    </mc:Choice>
    <mc:Fallback xmlns="">
      <p:transition spd="slow">
        <p:diamond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радуга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404648" cy="7803486"/>
          </a:xfrm>
        </p:spPr>
      </p:pic>
      <p:sp>
        <p:nvSpPr>
          <p:cNvPr id="5" name="Прямоугольник 4"/>
          <p:cNvSpPr/>
          <p:nvPr/>
        </p:nvSpPr>
        <p:spPr>
          <a:xfrm>
            <a:off x="2627784" y="145196"/>
            <a:ext cx="448424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Четвертый лишний</a:t>
            </a:r>
            <a:endParaRPr lang="ru-RU" sz="4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830615"/>
            <a:ext cx="3744416" cy="281915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3">
                <a:lumMod val="60000"/>
                <a:lumOff val="40000"/>
              </a:schemeClr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1190175"/>
            <a:ext cx="3456384" cy="276786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3">
                <a:lumMod val="60000"/>
                <a:lumOff val="40000"/>
              </a:schemeClr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4251597"/>
            <a:ext cx="3528393" cy="262711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3">
                <a:lumMod val="60000"/>
                <a:lumOff val="40000"/>
              </a:schemeClr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757" y="4161175"/>
            <a:ext cx="3600400" cy="269682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3">
                <a:lumMod val="60000"/>
                <a:lumOff val="40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08342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diamond/>
      </p:transition>
    </mc:Choice>
    <mc:Fallback xmlns="">
      <p:transition spd="slow">
        <p:diamond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радуга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404648" cy="7803486"/>
          </a:xfrm>
        </p:spPr>
      </p:pic>
      <p:sp>
        <p:nvSpPr>
          <p:cNvPr id="5" name="Прямоугольник 4"/>
          <p:cNvSpPr/>
          <p:nvPr/>
        </p:nvSpPr>
        <p:spPr>
          <a:xfrm>
            <a:off x="2687318" y="332656"/>
            <a:ext cx="384483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Чего не хватает?</a:t>
            </a:r>
            <a:endParaRPr lang="ru-RU" sz="4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2597" y="2924944"/>
            <a:ext cx="1961931" cy="146955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678" y="2924944"/>
            <a:ext cx="1737403" cy="146955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1497" y="2924944"/>
            <a:ext cx="1749405" cy="147970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2415" y="2938390"/>
            <a:ext cx="1728178" cy="146175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926" b="98889" l="556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5927" y="2924944"/>
            <a:ext cx="1570370" cy="157037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0902" y="2933920"/>
            <a:ext cx="1951513" cy="146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3932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diamond/>
      </p:transition>
    </mc:Choice>
    <mc:Fallback xmlns="">
      <p:transition spd="slow">
        <p:diamond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Рисунок 2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6507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8482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diamond/>
      </p:transition>
    </mc:Choice>
    <mc:Fallback xmlns="">
      <p:transition spd="slow">
        <p:diamond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00000000000000000</a:t>
            </a:r>
            <a:endParaRPr lang="ru-RU" dirty="0"/>
          </a:p>
        </p:txBody>
      </p:sp>
      <p:pic>
        <p:nvPicPr>
          <p:cNvPr id="4" name="Содержимое 3" descr="радуга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7005" y="0"/>
            <a:ext cx="10404648" cy="7992126"/>
          </a:xfrm>
        </p:spPr>
      </p:pic>
      <p:sp>
        <p:nvSpPr>
          <p:cNvPr id="5" name="Прямоугольник 4"/>
          <p:cNvSpPr/>
          <p:nvPr/>
        </p:nvSpPr>
        <p:spPr>
          <a:xfrm>
            <a:off x="2759357" y="260648"/>
            <a:ext cx="384483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Чего не хватает?</a:t>
            </a:r>
            <a:endParaRPr lang="ru-RU" sz="4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1978" y="2673536"/>
            <a:ext cx="1618025" cy="121195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6047" y="2673536"/>
            <a:ext cx="1627736" cy="121195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1245" y="2686983"/>
            <a:ext cx="1609725" cy="121195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98889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5108" y="2659218"/>
            <a:ext cx="1311361" cy="131136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1775" y="2686983"/>
            <a:ext cx="1618025" cy="121195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6469" y="2686983"/>
            <a:ext cx="1627736" cy="121195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4205" y="2708922"/>
            <a:ext cx="1609725" cy="1211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0446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diamond/>
      </p:transition>
    </mc:Choice>
    <mc:Fallback xmlns="">
      <p:transition spd="slow">
        <p:diamond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радуга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1669" y="-56473"/>
            <a:ext cx="10404648" cy="780348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8889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6366" y="2787908"/>
            <a:ext cx="1311361" cy="131136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5549" y="2837601"/>
            <a:ext cx="1618025" cy="1211957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954582" y="188640"/>
            <a:ext cx="384483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Чего не хватает?</a:t>
            </a:r>
            <a:endParaRPr lang="ru-RU" sz="4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528" y="2837601"/>
            <a:ext cx="1618026" cy="121195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7498" y="2837601"/>
            <a:ext cx="1618051" cy="121197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3574" y="2833680"/>
            <a:ext cx="1618051" cy="121197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1625" y="2837601"/>
            <a:ext cx="1618051" cy="121197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524" y="2833699"/>
            <a:ext cx="1618025" cy="1211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2643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diamond/>
      </p:transition>
    </mc:Choice>
    <mc:Fallback xmlns="">
      <p:transition spd="slow">
        <p:diamond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радуга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252536" y="-142501"/>
            <a:ext cx="10404648" cy="7803486"/>
          </a:xfrm>
        </p:spPr>
      </p:pic>
      <p:sp>
        <p:nvSpPr>
          <p:cNvPr id="6" name="Прямоугольник 5"/>
          <p:cNvSpPr/>
          <p:nvPr/>
        </p:nvSpPr>
        <p:spPr>
          <a:xfrm>
            <a:off x="3005426" y="53500"/>
            <a:ext cx="289855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Чей    хвост?</a:t>
            </a:r>
            <a:endParaRPr lang="ru-RU" sz="4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215470"/>
            <a:ext cx="1143000" cy="22098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>
                        <a14:foregroundMark x1="45596" y1="88506" x2="45596" y2="8850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649072"/>
            <a:ext cx="1296144" cy="175281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1" y="1215470"/>
            <a:ext cx="3246677" cy="235754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>
                        <a14:foregroundMark x1="45596" y1="88506" x2="45596" y2="8850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0076" y="1557486"/>
            <a:ext cx="1296144" cy="175281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9476" y="1215470"/>
            <a:ext cx="889000" cy="212090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0805" y="1196752"/>
            <a:ext cx="3183597" cy="222851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9625" y="3870264"/>
            <a:ext cx="1669086" cy="266151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>
                        <a14:foregroundMark x1="45596" y1="88506" x2="45596" y2="8850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9142" y="4653136"/>
            <a:ext cx="1296144" cy="1752816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3844695"/>
            <a:ext cx="4270455" cy="2661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7320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diamond/>
      </p:transition>
    </mc:Choice>
    <mc:Fallback xmlns="">
      <p:transition spd="slow">
        <p:diamond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радуга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404648" cy="7803486"/>
          </a:xfrm>
        </p:spPr>
      </p:pic>
      <p:sp>
        <p:nvSpPr>
          <p:cNvPr id="6" name="WordArt 4"/>
          <p:cNvSpPr>
            <a:spLocks noChangeArrowheads="1" noChangeShapeType="1" noTextEdit="1"/>
          </p:cNvSpPr>
          <p:nvPr/>
        </p:nvSpPr>
        <p:spPr bwMode="auto">
          <a:xfrm>
            <a:off x="755576" y="1556792"/>
            <a:ext cx="7740650" cy="3673475"/>
          </a:xfrm>
          <a:prstGeom prst="rect">
            <a:avLst/>
          </a:prstGeom>
        </p:spPr>
        <p:txBody>
          <a:bodyPr spcFirstLastPara="1" wrap="none" fromWordArt="1">
            <a:prstTxWarp prst="textButton">
              <a:avLst>
                <a:gd name="adj" fmla="val 10800004"/>
              </a:avLst>
            </a:prstTxWarp>
          </a:bodyPr>
          <a:lstStyle/>
          <a:p>
            <a:pPr algn="ctr"/>
            <a:r>
              <a:rPr lang="ru-RU" sz="7200" b="1" kern="1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Молодцы!</a:t>
            </a:r>
            <a:endParaRPr lang="ru-RU" sz="7200" b="1" kern="10" dirty="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79999"/>
                  </a:srgbClr>
                </a:outerShdw>
              </a:effectLst>
              <a:latin typeface="Impact"/>
            </a:endParaRPr>
          </a:p>
          <a:p>
            <a:pPr algn="ctr"/>
            <a:r>
              <a:rPr lang="ru-RU" sz="7200" b="1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У вас всё получилось!</a:t>
            </a:r>
          </a:p>
        </p:txBody>
      </p:sp>
    </p:spTree>
    <p:extLst>
      <p:ext uri="{BB962C8B-B14F-4D97-AF65-F5344CB8AC3E}">
        <p14:creationId xmlns:p14="http://schemas.microsoft.com/office/powerpoint/2010/main" val="2415304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diamond/>
      </p:transition>
    </mc:Choice>
    <mc:Fallback xmlns="">
      <p:transition spd="slow">
        <p:diamond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радуга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404648" cy="7803486"/>
          </a:xfrm>
        </p:spPr>
      </p:pic>
      <p:sp>
        <p:nvSpPr>
          <p:cNvPr id="3" name="Прямоугольник 2"/>
          <p:cNvSpPr/>
          <p:nvPr/>
        </p:nvSpPr>
        <p:spPr>
          <a:xfrm>
            <a:off x="2882589" y="332656"/>
            <a:ext cx="381578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Отгадай загадку</a:t>
            </a:r>
            <a:endParaRPr lang="ru-RU" sz="4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7657" y="1412776"/>
            <a:ext cx="648072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B050"/>
                </a:solidFill>
              </a:rPr>
              <a:t>По завалам, по оврагам</a:t>
            </a:r>
          </a:p>
          <a:p>
            <a:r>
              <a:rPr lang="ru-RU" sz="3200" b="1" dirty="0" smtClean="0">
                <a:solidFill>
                  <a:srgbClr val="00B050"/>
                </a:solidFill>
              </a:rPr>
              <a:t>Ходит зверь хозяйским шагом</a:t>
            </a:r>
          </a:p>
          <a:p>
            <a:r>
              <a:rPr lang="ru-RU" sz="3200" b="1" dirty="0" smtClean="0">
                <a:solidFill>
                  <a:srgbClr val="00B050"/>
                </a:solidFill>
              </a:rPr>
              <a:t>Любит он душистый мед</a:t>
            </a:r>
          </a:p>
          <a:p>
            <a:r>
              <a:rPr lang="ru-RU" sz="3200" b="1" dirty="0" smtClean="0">
                <a:solidFill>
                  <a:srgbClr val="00B050"/>
                </a:solidFill>
              </a:rPr>
              <a:t>Да малину  с веток рвет.</a:t>
            </a:r>
            <a:endParaRPr lang="ru-RU" sz="3200" b="1" dirty="0">
              <a:solidFill>
                <a:srgbClr val="00B05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7352" y="3356992"/>
            <a:ext cx="3922484" cy="3317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0425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diamond/>
      </p:transition>
    </mc:Choice>
    <mc:Fallback xmlns="">
      <p:transition spd="slow">
        <p:diamond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радуга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404648" cy="7803486"/>
          </a:xfrm>
        </p:spPr>
      </p:pic>
      <p:sp>
        <p:nvSpPr>
          <p:cNvPr id="3" name="Прямоугольник 2"/>
          <p:cNvSpPr/>
          <p:nvPr/>
        </p:nvSpPr>
        <p:spPr>
          <a:xfrm>
            <a:off x="3096154" y="188640"/>
            <a:ext cx="381578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Отгадай загадку</a:t>
            </a:r>
            <a:endParaRPr lang="ru-RU" sz="4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7657" y="1412776"/>
            <a:ext cx="648072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00B050"/>
                </a:solidFill>
              </a:rPr>
              <a:t>В</a:t>
            </a:r>
            <a:r>
              <a:rPr lang="ru-RU" sz="3200" b="1" dirty="0" smtClean="0">
                <a:solidFill>
                  <a:srgbClr val="00B050"/>
                </a:solidFill>
              </a:rPr>
              <a:t> густом лесу под елкой,</a:t>
            </a:r>
          </a:p>
          <a:p>
            <a:r>
              <a:rPr lang="ru-RU" sz="3200" b="1" dirty="0" smtClean="0">
                <a:solidFill>
                  <a:srgbClr val="00B050"/>
                </a:solidFill>
              </a:rPr>
              <a:t>Осыпанный листвой</a:t>
            </a:r>
          </a:p>
          <a:p>
            <a:r>
              <a:rPr lang="ru-RU" sz="3200" b="1" dirty="0" smtClean="0">
                <a:solidFill>
                  <a:srgbClr val="00B050"/>
                </a:solidFill>
              </a:rPr>
              <a:t>Лежит клубок с иголками</a:t>
            </a:r>
          </a:p>
          <a:p>
            <a:r>
              <a:rPr lang="ru-RU" sz="3200" b="1" dirty="0" smtClean="0">
                <a:solidFill>
                  <a:srgbClr val="00B050"/>
                </a:solidFill>
              </a:rPr>
              <a:t>Колючий и живой</a:t>
            </a:r>
            <a:endParaRPr lang="ru-RU" sz="3200" b="1" dirty="0">
              <a:solidFill>
                <a:srgbClr val="00B05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3012243"/>
            <a:ext cx="4474836" cy="3369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4172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diamond/>
      </p:transition>
    </mc:Choice>
    <mc:Fallback xmlns="">
      <p:transition spd="slow">
        <p:diamond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радуга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404648" cy="7803486"/>
          </a:xfrm>
        </p:spPr>
      </p:pic>
      <p:sp>
        <p:nvSpPr>
          <p:cNvPr id="3" name="Прямоугольник 2"/>
          <p:cNvSpPr/>
          <p:nvPr/>
        </p:nvSpPr>
        <p:spPr>
          <a:xfrm>
            <a:off x="2882589" y="260648"/>
            <a:ext cx="381578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Отгадай загадку</a:t>
            </a:r>
            <a:endParaRPr lang="ru-RU" sz="4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7657" y="1412776"/>
            <a:ext cx="648072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B050"/>
                </a:solidFill>
              </a:rPr>
              <a:t>День и ночь по лесу рыщет,</a:t>
            </a:r>
          </a:p>
          <a:p>
            <a:r>
              <a:rPr lang="ru-RU" sz="3200" b="1" dirty="0" smtClean="0">
                <a:solidFill>
                  <a:srgbClr val="00B050"/>
                </a:solidFill>
              </a:rPr>
              <a:t>День и ночь добычу ищет.</a:t>
            </a:r>
          </a:p>
          <a:p>
            <a:r>
              <a:rPr lang="ru-RU" sz="3200" b="1" dirty="0" smtClean="0">
                <a:solidFill>
                  <a:srgbClr val="00B050"/>
                </a:solidFill>
              </a:rPr>
              <a:t>Ходит-бродит он молчком</a:t>
            </a:r>
          </a:p>
          <a:p>
            <a:r>
              <a:rPr lang="ru-RU" sz="3200" b="1" dirty="0" smtClean="0">
                <a:solidFill>
                  <a:srgbClr val="00B050"/>
                </a:solidFill>
              </a:rPr>
              <a:t>Уши серые торчком.</a:t>
            </a:r>
            <a:endParaRPr lang="ru-RU" sz="3200" b="1" dirty="0">
              <a:solidFill>
                <a:srgbClr val="00B05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4978" y="3284984"/>
            <a:ext cx="4660162" cy="3384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8353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diamond/>
      </p:transition>
    </mc:Choice>
    <mc:Fallback xmlns="">
      <p:transition spd="slow">
        <p:diamond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радуга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404648" cy="7803486"/>
          </a:xfrm>
        </p:spPr>
      </p:pic>
      <p:sp>
        <p:nvSpPr>
          <p:cNvPr id="3" name="Прямоугольник 2"/>
          <p:cNvSpPr/>
          <p:nvPr/>
        </p:nvSpPr>
        <p:spPr>
          <a:xfrm>
            <a:off x="2888337" y="332656"/>
            <a:ext cx="381578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Отгадай загадку</a:t>
            </a:r>
            <a:endParaRPr lang="ru-RU" sz="4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7657" y="1412776"/>
            <a:ext cx="648072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B050"/>
                </a:solidFill>
              </a:rPr>
              <a:t>Кто под елкой ловко скачет</a:t>
            </a:r>
          </a:p>
          <a:p>
            <a:r>
              <a:rPr lang="ru-RU" sz="3200" b="1" dirty="0" smtClean="0">
                <a:solidFill>
                  <a:srgbClr val="00B050"/>
                </a:solidFill>
              </a:rPr>
              <a:t>И взлетает на дубы</a:t>
            </a:r>
          </a:p>
          <a:p>
            <a:r>
              <a:rPr lang="ru-RU" sz="3200" b="1" dirty="0" smtClean="0">
                <a:solidFill>
                  <a:srgbClr val="00B050"/>
                </a:solidFill>
              </a:rPr>
              <a:t>Кто в дупле орехи прячет,</a:t>
            </a:r>
          </a:p>
          <a:p>
            <a:r>
              <a:rPr lang="ru-RU" sz="3200" b="1" dirty="0" smtClean="0">
                <a:solidFill>
                  <a:srgbClr val="00B050"/>
                </a:solidFill>
              </a:rPr>
              <a:t>Сушит на зиму грибы?</a:t>
            </a:r>
            <a:endParaRPr lang="ru-RU" sz="3200" b="1" dirty="0">
              <a:solidFill>
                <a:srgbClr val="00B05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4967" y="3284984"/>
            <a:ext cx="4518316" cy="3384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934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diamond/>
      </p:transition>
    </mc:Choice>
    <mc:Fallback xmlns="">
      <p:transition spd="slow">
        <p:diamond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радуга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404648" cy="7803486"/>
          </a:xfrm>
        </p:spPr>
      </p:pic>
      <p:sp>
        <p:nvSpPr>
          <p:cNvPr id="3" name="Прямоугольник 2"/>
          <p:cNvSpPr/>
          <p:nvPr/>
        </p:nvSpPr>
        <p:spPr>
          <a:xfrm>
            <a:off x="2727338" y="260648"/>
            <a:ext cx="381578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Отгадай загадку</a:t>
            </a:r>
            <a:endParaRPr lang="ru-RU" sz="4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4211" y="1700808"/>
            <a:ext cx="648072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B050"/>
                </a:solidFill>
              </a:rPr>
              <a:t>Всех зверей она хитрей</a:t>
            </a:r>
          </a:p>
          <a:p>
            <a:r>
              <a:rPr lang="ru-RU" sz="3200" b="1" dirty="0" smtClean="0">
                <a:solidFill>
                  <a:srgbClr val="00B050"/>
                </a:solidFill>
              </a:rPr>
              <a:t>Шубка рыжая на ней</a:t>
            </a:r>
            <a:endParaRPr lang="ru-RU" sz="3200" b="1" dirty="0">
              <a:solidFill>
                <a:srgbClr val="00B05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2996952"/>
            <a:ext cx="4518316" cy="3384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3986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diamond/>
      </p:transition>
    </mc:Choice>
    <mc:Fallback xmlns="">
      <p:transition spd="slow">
        <p:diamond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радуга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404648" cy="7803486"/>
          </a:xfrm>
        </p:spPr>
      </p:pic>
      <p:sp>
        <p:nvSpPr>
          <p:cNvPr id="3" name="Прямоугольник 2"/>
          <p:cNvSpPr/>
          <p:nvPr/>
        </p:nvSpPr>
        <p:spPr>
          <a:xfrm>
            <a:off x="3070167" y="332656"/>
            <a:ext cx="381578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Отгадай загадку</a:t>
            </a:r>
            <a:endParaRPr lang="ru-RU" sz="4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7657" y="1412776"/>
            <a:ext cx="648072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B050"/>
                </a:solidFill>
              </a:rPr>
              <a:t>Сладкий мох искал весь день</a:t>
            </a:r>
          </a:p>
          <a:p>
            <a:r>
              <a:rPr lang="ru-RU" sz="3200" b="1" dirty="0" smtClean="0">
                <a:solidFill>
                  <a:srgbClr val="00B050"/>
                </a:solidFill>
              </a:rPr>
              <a:t>И жевал его …</a:t>
            </a:r>
            <a:endParaRPr lang="ru-RU" sz="3200" b="1" dirty="0">
              <a:solidFill>
                <a:srgbClr val="00B05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8548" y="2770965"/>
            <a:ext cx="4934316" cy="3673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9800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diamond/>
      </p:transition>
    </mc:Choice>
    <mc:Fallback xmlns="">
      <p:transition spd="slow">
        <p:diamond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радуга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98276" y="0"/>
            <a:ext cx="10404648" cy="7836478"/>
          </a:xfrm>
        </p:spPr>
      </p:pic>
      <p:sp>
        <p:nvSpPr>
          <p:cNvPr id="3" name="Прямоугольник 2"/>
          <p:cNvSpPr/>
          <p:nvPr/>
        </p:nvSpPr>
        <p:spPr>
          <a:xfrm>
            <a:off x="2664106" y="260648"/>
            <a:ext cx="381578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Отгадай загадку</a:t>
            </a:r>
            <a:endParaRPr lang="ru-RU" sz="4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7657" y="1412776"/>
            <a:ext cx="648072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B050"/>
                </a:solidFill>
              </a:rPr>
              <a:t>Трав копытами касаясь,</a:t>
            </a:r>
          </a:p>
          <a:p>
            <a:r>
              <a:rPr lang="ru-RU" sz="3200" b="1" dirty="0" smtClean="0">
                <a:solidFill>
                  <a:srgbClr val="00B050"/>
                </a:solidFill>
              </a:rPr>
              <a:t>Ходит по лесу красавец.</a:t>
            </a:r>
          </a:p>
          <a:p>
            <a:r>
              <a:rPr lang="ru-RU" sz="3200" b="1" dirty="0" smtClean="0">
                <a:solidFill>
                  <a:srgbClr val="00B050"/>
                </a:solidFill>
              </a:rPr>
              <a:t>Ходит смело и легко</a:t>
            </a:r>
          </a:p>
          <a:p>
            <a:r>
              <a:rPr lang="ru-RU" sz="3200" b="1" dirty="0" smtClean="0">
                <a:solidFill>
                  <a:srgbClr val="00B050"/>
                </a:solidFill>
              </a:rPr>
              <a:t>Рога раскинув широко</a:t>
            </a:r>
            <a:endParaRPr lang="ru-RU" sz="3200" b="1" dirty="0">
              <a:solidFill>
                <a:srgbClr val="00B05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295854"/>
            <a:ext cx="4587613" cy="3562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9800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diamond/>
      </p:transition>
    </mc:Choice>
    <mc:Fallback xmlns="">
      <p:transition spd="slow">
        <p:diamond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328</TotalTime>
  <Words>195</Words>
  <Application>Microsoft Office PowerPoint</Application>
  <PresentationFormat>Экран (4:3)</PresentationFormat>
  <Paragraphs>50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00000000000000000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Asus</dc:creator>
  <cp:lastModifiedBy>ПК</cp:lastModifiedBy>
  <cp:revision>27</cp:revision>
  <dcterms:created xsi:type="dcterms:W3CDTF">2011-10-23T05:13:00Z</dcterms:created>
  <dcterms:modified xsi:type="dcterms:W3CDTF">2013-10-06T12:38:52Z</dcterms:modified>
</cp:coreProperties>
</file>