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0"/>
            <a:ext cx="7467600" cy="1371600"/>
          </a:xfrm>
        </p:spPr>
        <p:txBody>
          <a:bodyPr/>
          <a:lstStyle>
            <a:lvl1pPr algn="r">
              <a:lnSpc>
                <a:spcPct val="80000"/>
              </a:lnSpc>
              <a:defRPr sz="5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038600"/>
            <a:ext cx="5410200" cy="10668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1722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695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695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7543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90800" y="6096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C8AC60D5-22B2-4D8B-9B4F-DC5923D2E14B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096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D77C9D4-8DF6-4F61-ABE8-A5E47E01E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500990" cy="252028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  <a:t>Иерархическая </a:t>
            </a:r>
            <a: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  <a:t/>
            </a:r>
            <a:b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  <a:t>и сетевая </a:t>
            </a:r>
            <a:b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  <a:t>модели </a:t>
            </a:r>
            <a:r>
              <a:rPr lang="ru-RU" sz="6000" b="1" dirty="0" smtClean="0">
                <a:solidFill>
                  <a:srgbClr val="FFFF00"/>
                </a:solidFill>
                <a:latin typeface="Century" pitchFamily="18" charset="0"/>
              </a:rPr>
              <a:t>данных</a:t>
            </a:r>
            <a:endParaRPr lang="ru-RU" sz="6000" b="1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628" y="5214950"/>
            <a:ext cx="3714776" cy="101566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Беляева Зоя Викторовна, учитель информатики </a:t>
            </a:r>
            <a:br>
              <a:rPr lang="ru-RU" sz="2000" b="1" dirty="0" smtClean="0">
                <a:latin typeface="Century" pitchFamily="18" charset="0"/>
              </a:rPr>
            </a:br>
            <a:r>
              <a:rPr lang="ru-RU" sz="2000" b="1" dirty="0" smtClean="0">
                <a:latin typeface="Century" pitchFamily="18" charset="0"/>
              </a:rPr>
              <a:t>МОУ «Новоуральская СОШ»</a:t>
            </a:r>
            <a:endParaRPr lang="ru-RU" sz="20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24936" cy="255454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FF00"/>
                </a:solidFill>
                <a:latin typeface="Century" pitchFamily="18" charset="0"/>
              </a:rPr>
              <a:t>Иерархическая модель </a:t>
            </a:r>
            <a:r>
              <a:rPr lang="ru-RU" sz="3200" dirty="0">
                <a:latin typeface="Century" pitchFamily="18" charset="0"/>
              </a:rPr>
              <a:t>базы данных представляет собой совокупность элементов, расположенных в порядке их подчинения от общего к частному и образующих перевернутое дерево (граф). 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1691680" y="3717032"/>
            <a:ext cx="5328592" cy="2160240"/>
            <a:chOff x="1475656" y="3068960"/>
            <a:chExt cx="5328592" cy="2160240"/>
          </a:xfrm>
        </p:grpSpPr>
        <p:sp>
          <p:nvSpPr>
            <p:cNvPr id="5" name="Овал 4"/>
            <p:cNvSpPr/>
            <p:nvPr/>
          </p:nvSpPr>
          <p:spPr>
            <a:xfrm>
              <a:off x="4427984" y="30689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915816" y="378904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868144" y="378904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475656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920449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211960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508104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6444208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 стрелкой 13"/>
            <p:cNvCxnSpPr>
              <a:stCxn id="5" idx="3"/>
              <a:endCxn id="6" idx="7"/>
            </p:cNvCxnSpPr>
            <p:nvPr/>
          </p:nvCxnSpPr>
          <p:spPr>
            <a:xfrm flipH="1">
              <a:off x="3223129" y="3376273"/>
              <a:ext cx="1257582" cy="46549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5" idx="5"/>
              <a:endCxn id="7" idx="1"/>
            </p:cNvCxnSpPr>
            <p:nvPr/>
          </p:nvCxnSpPr>
          <p:spPr>
            <a:xfrm>
              <a:off x="4735297" y="3376273"/>
              <a:ext cx="1185574" cy="46549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6" idx="3"/>
              <a:endCxn id="8" idx="7"/>
            </p:cNvCxnSpPr>
            <p:nvPr/>
          </p:nvCxnSpPr>
          <p:spPr>
            <a:xfrm flipH="1">
              <a:off x="1782969" y="4096353"/>
              <a:ext cx="1185574" cy="82553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6" idx="4"/>
              <a:endCxn id="9" idx="0"/>
            </p:cNvCxnSpPr>
            <p:nvPr/>
          </p:nvCxnSpPr>
          <p:spPr>
            <a:xfrm>
              <a:off x="3095836" y="4149080"/>
              <a:ext cx="4633" cy="720080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6" idx="5"/>
              <a:endCxn id="10" idx="1"/>
            </p:cNvCxnSpPr>
            <p:nvPr/>
          </p:nvCxnSpPr>
          <p:spPr>
            <a:xfrm>
              <a:off x="3223129" y="4096353"/>
              <a:ext cx="1041558" cy="82553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7" idx="3"/>
              <a:endCxn id="11" idx="0"/>
            </p:cNvCxnSpPr>
            <p:nvPr/>
          </p:nvCxnSpPr>
          <p:spPr>
            <a:xfrm flipH="1">
              <a:off x="5688124" y="4096353"/>
              <a:ext cx="232747" cy="7728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stCxn id="7" idx="5"/>
              <a:endCxn id="12" idx="0"/>
            </p:cNvCxnSpPr>
            <p:nvPr/>
          </p:nvCxnSpPr>
          <p:spPr>
            <a:xfrm>
              <a:off x="6175457" y="4096353"/>
              <a:ext cx="448771" cy="7728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60648"/>
            <a:ext cx="8604448" cy="15696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Данная модель характеризуется такими параметрами, как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уровни, узлы, связи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. Принцип работы модели таков, что несколько узлов более низкого уровня соединяется при помощи связи с одним узлом более высокого уровня.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27784" y="2852936"/>
            <a:ext cx="5328592" cy="2160240"/>
            <a:chOff x="1475656" y="3068960"/>
            <a:chExt cx="5328592" cy="2160240"/>
          </a:xfrm>
        </p:grpSpPr>
        <p:sp>
          <p:nvSpPr>
            <p:cNvPr id="7" name="Овал 6"/>
            <p:cNvSpPr/>
            <p:nvPr/>
          </p:nvSpPr>
          <p:spPr>
            <a:xfrm>
              <a:off x="4427984" y="30689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2915816" y="378904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5868144" y="378904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475656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920449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211960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508104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6444208" y="4869160"/>
              <a:ext cx="360040" cy="36004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 стрелкой 14"/>
            <p:cNvCxnSpPr>
              <a:stCxn id="7" idx="3"/>
              <a:endCxn id="8" idx="7"/>
            </p:cNvCxnSpPr>
            <p:nvPr/>
          </p:nvCxnSpPr>
          <p:spPr>
            <a:xfrm flipH="1">
              <a:off x="3223129" y="3376273"/>
              <a:ext cx="1257582" cy="46549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7" idx="5"/>
              <a:endCxn id="9" idx="1"/>
            </p:cNvCxnSpPr>
            <p:nvPr/>
          </p:nvCxnSpPr>
          <p:spPr>
            <a:xfrm>
              <a:off x="4735297" y="3376273"/>
              <a:ext cx="1185574" cy="46549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8" idx="3"/>
              <a:endCxn id="10" idx="7"/>
            </p:cNvCxnSpPr>
            <p:nvPr/>
          </p:nvCxnSpPr>
          <p:spPr>
            <a:xfrm flipH="1">
              <a:off x="1782969" y="4096353"/>
              <a:ext cx="1185574" cy="82553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8" idx="4"/>
              <a:endCxn id="11" idx="0"/>
            </p:cNvCxnSpPr>
            <p:nvPr/>
          </p:nvCxnSpPr>
          <p:spPr>
            <a:xfrm>
              <a:off x="3095836" y="4149080"/>
              <a:ext cx="4633" cy="720080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8" idx="5"/>
              <a:endCxn id="12" idx="1"/>
            </p:cNvCxnSpPr>
            <p:nvPr/>
          </p:nvCxnSpPr>
          <p:spPr>
            <a:xfrm>
              <a:off x="3223129" y="4096353"/>
              <a:ext cx="1041558" cy="825534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9" idx="3"/>
              <a:endCxn id="13" idx="0"/>
            </p:cNvCxnSpPr>
            <p:nvPr/>
          </p:nvCxnSpPr>
          <p:spPr>
            <a:xfrm flipH="1">
              <a:off x="5688124" y="4096353"/>
              <a:ext cx="232747" cy="7728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9" idx="5"/>
              <a:endCxn id="14" idx="0"/>
            </p:cNvCxnSpPr>
            <p:nvPr/>
          </p:nvCxnSpPr>
          <p:spPr>
            <a:xfrm>
              <a:off x="6175457" y="4096353"/>
              <a:ext cx="448771" cy="772807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67544" y="2780928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1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3501008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2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4653136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3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1979712" y="2924944"/>
            <a:ext cx="1080120" cy="1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979712" y="3645024"/>
            <a:ext cx="1080120" cy="1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979712" y="4797152"/>
            <a:ext cx="576064" cy="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51520" y="5733256"/>
            <a:ext cx="8640960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Century" pitchFamily="18" charset="0"/>
              </a:rPr>
              <a:t>Верхний уровень (корень) – </a:t>
            </a:r>
            <a:r>
              <a:rPr lang="ru-RU" sz="2400" dirty="0" smtClean="0">
                <a:solidFill>
                  <a:schemeClr val="tx1"/>
                </a:solidFill>
                <a:latin typeface="Century" pitchFamily="18" charset="0"/>
              </a:rPr>
              <a:t>занимает один объект. Второй – объекты второго уровня и т.д.</a:t>
            </a:r>
            <a:endParaRPr lang="ru-RU" sz="24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22" grpId="0" animBg="1"/>
      <p:bldP spid="23" grpId="0" animBg="1"/>
      <p:bldP spid="24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284984"/>
            <a:ext cx="8640960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latin typeface="Century" pitchFamily="18" charset="0"/>
              </a:rPr>
              <a:t>Узел </a:t>
            </a:r>
            <a:r>
              <a:rPr lang="ru-RU" sz="2400" dirty="0">
                <a:latin typeface="Century" pitchFamily="18" charset="0"/>
              </a:rPr>
              <a:t>— информационная модель элемента, находящегося на данном уровне иерархии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221088"/>
            <a:ext cx="8640960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entury" pitchFamily="18" charset="0"/>
              </a:rPr>
              <a:t>Между узлами существуют </a:t>
            </a:r>
            <a:r>
              <a:rPr lang="ru-RU" sz="2400" b="1" i="1" dirty="0" smtClean="0">
                <a:solidFill>
                  <a:srgbClr val="FFFF00"/>
                </a:solidFill>
                <a:latin typeface="Century" pitchFamily="18" charset="0"/>
              </a:rPr>
              <a:t>связи: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FF00"/>
                </a:solidFill>
                <a:latin typeface="Century" pitchFamily="18" charset="0"/>
              </a:rPr>
              <a:t>Отношение предка </a:t>
            </a:r>
            <a:r>
              <a:rPr lang="ru-RU" sz="2400" dirty="0" smtClean="0">
                <a:latin typeface="Century" pitchFamily="18" charset="0"/>
              </a:rPr>
              <a:t>– если узел связан с узлом более близким к корню;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FF00"/>
                </a:solidFill>
                <a:latin typeface="Century" pitchFamily="18" charset="0"/>
              </a:rPr>
              <a:t>Отношение потомка </a:t>
            </a:r>
            <a:r>
              <a:rPr lang="ru-RU" sz="2400" dirty="0" smtClean="0">
                <a:latin typeface="Century" pitchFamily="18" charset="0"/>
              </a:rPr>
              <a:t>– если узел связан с узлом более низкого уровня;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FF00"/>
                </a:solidFill>
                <a:latin typeface="Century" pitchFamily="18" charset="0"/>
              </a:rPr>
              <a:t>Отношение близнецы </a:t>
            </a:r>
            <a:r>
              <a:rPr lang="ru-RU" sz="2400" dirty="0" smtClean="0">
                <a:latin typeface="Century" pitchFamily="18" charset="0"/>
              </a:rPr>
              <a:t>– узлы имеют общего предка</a:t>
            </a:r>
            <a:endParaRPr lang="ru-RU" sz="2400" dirty="0">
              <a:latin typeface="Century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84168" y="6926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572000" y="141277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24328" y="141277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131840" y="24928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576633" y="24928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868144" y="24928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164288" y="24928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100392" y="2492896"/>
            <a:ext cx="360040" cy="36004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>
            <a:stCxn id="14" idx="3"/>
            <a:endCxn id="15" idx="7"/>
          </p:cNvCxnSpPr>
          <p:nvPr/>
        </p:nvCxnSpPr>
        <p:spPr>
          <a:xfrm flipH="1">
            <a:off x="4879313" y="1000009"/>
            <a:ext cx="1257582" cy="46549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4" idx="5"/>
            <a:endCxn id="16" idx="1"/>
          </p:cNvCxnSpPr>
          <p:nvPr/>
        </p:nvCxnSpPr>
        <p:spPr>
          <a:xfrm>
            <a:off x="6391481" y="1000009"/>
            <a:ext cx="1185574" cy="46549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3"/>
            <a:endCxn id="17" idx="7"/>
          </p:cNvCxnSpPr>
          <p:nvPr/>
        </p:nvCxnSpPr>
        <p:spPr>
          <a:xfrm flipH="1">
            <a:off x="3439153" y="1720089"/>
            <a:ext cx="1185574" cy="82553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5" idx="4"/>
            <a:endCxn id="18" idx="0"/>
          </p:cNvCxnSpPr>
          <p:nvPr/>
        </p:nvCxnSpPr>
        <p:spPr>
          <a:xfrm>
            <a:off x="4752020" y="1772816"/>
            <a:ext cx="4633" cy="72008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5" idx="5"/>
            <a:endCxn id="19" idx="1"/>
          </p:cNvCxnSpPr>
          <p:nvPr/>
        </p:nvCxnSpPr>
        <p:spPr>
          <a:xfrm>
            <a:off x="4879313" y="1720089"/>
            <a:ext cx="1041558" cy="82553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6" idx="3"/>
            <a:endCxn id="20" idx="0"/>
          </p:cNvCxnSpPr>
          <p:nvPr/>
        </p:nvCxnSpPr>
        <p:spPr>
          <a:xfrm flipH="1">
            <a:off x="7344308" y="1720089"/>
            <a:ext cx="232747" cy="772807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6" idx="5"/>
            <a:endCxn id="21" idx="0"/>
          </p:cNvCxnSpPr>
          <p:nvPr/>
        </p:nvCxnSpPr>
        <p:spPr>
          <a:xfrm>
            <a:off x="7831641" y="1720089"/>
            <a:ext cx="448771" cy="772807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71600" y="620688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1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1340768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2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2492896"/>
            <a:ext cx="15121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3 уровень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483768" y="764704"/>
            <a:ext cx="1080120" cy="1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483768" y="1484784"/>
            <a:ext cx="1080120" cy="1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83768" y="2636912"/>
            <a:ext cx="576064" cy="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52320" y="260648"/>
            <a:ext cx="129614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entury" pitchFamily="18" charset="0"/>
              </a:rPr>
              <a:t>узел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cxnSp>
        <p:nvCxnSpPr>
          <p:cNvPr id="31" name="Прямая со стрелкой 30"/>
          <p:cNvCxnSpPr>
            <a:endCxn id="14" idx="6"/>
          </p:cNvCxnSpPr>
          <p:nvPr/>
        </p:nvCxnSpPr>
        <p:spPr>
          <a:xfrm flipH="1">
            <a:off x="6444208" y="620688"/>
            <a:ext cx="1656184" cy="2520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9" idx="2"/>
            <a:endCxn id="16" idx="7"/>
          </p:cNvCxnSpPr>
          <p:nvPr/>
        </p:nvCxnSpPr>
        <p:spPr>
          <a:xfrm flipH="1">
            <a:off x="7831641" y="629980"/>
            <a:ext cx="268751" cy="8355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9" idx="2"/>
            <a:endCxn id="19" idx="7"/>
          </p:cNvCxnSpPr>
          <p:nvPr/>
        </p:nvCxnSpPr>
        <p:spPr>
          <a:xfrm flipH="1">
            <a:off x="6175457" y="629980"/>
            <a:ext cx="1924935" cy="191564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332656"/>
            <a:ext cx="8568952" cy="60016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Свойства иерархической модели базы данных: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Несколько узлов низшего уровня связано только с одним узлом высшего уровня;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Иерархическое  дерево имеет только одну вершину (корень), неподчиненный никакой другой вершине;</a:t>
            </a:r>
            <a:endParaRPr lang="ru-RU" sz="3200" dirty="0">
              <a:solidFill>
                <a:schemeClr val="tx1"/>
              </a:solidFill>
              <a:latin typeface="Century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Каждый  узел имеет свое имя (идентификатор)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193899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Century" pitchFamily="18" charset="0"/>
              </a:rPr>
              <a:t>Сетевая модель базы данных похожа на иерархическую. Она имеет те же основные составляющие (узел, уровень, связь), однако характер их отношений принципиально иной. В сетевой модели принята </a:t>
            </a:r>
            <a:r>
              <a:rPr lang="ru-RU" sz="2400" b="1" dirty="0">
                <a:solidFill>
                  <a:srgbClr val="FFFF00"/>
                </a:solidFill>
                <a:latin typeface="Century" pitchFamily="18" charset="0"/>
              </a:rPr>
              <a:t>свободная связь </a:t>
            </a:r>
            <a:r>
              <a:rPr lang="ru-RU" sz="2400" dirty="0">
                <a:latin typeface="Century" pitchFamily="18" charset="0"/>
              </a:rPr>
              <a:t>между элементами разных уровней. </a:t>
            </a:r>
          </a:p>
        </p:txBody>
      </p:sp>
      <p:sp>
        <p:nvSpPr>
          <p:cNvPr id="3" name="Овал 2"/>
          <p:cNvSpPr/>
          <p:nvPr/>
        </p:nvSpPr>
        <p:spPr>
          <a:xfrm>
            <a:off x="539552" y="3140968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Иванов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3140968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Петров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16016" y="3140968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Сидоров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04248" y="3140968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Еремин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19672" y="4869160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футбол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851920" y="4869160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волейбол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40152" y="4869160"/>
            <a:ext cx="1872208" cy="576064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entury" pitchFamily="18" charset="0"/>
              </a:rPr>
              <a:t>хоккей</a:t>
            </a:r>
            <a:endParaRPr lang="ru-RU" dirty="0">
              <a:latin typeface="Century" pitchFamily="18" charset="0"/>
            </a:endParaRPr>
          </a:p>
        </p:txBody>
      </p:sp>
      <p:cxnSp>
        <p:nvCxnSpPr>
          <p:cNvPr id="12" name="Прямая со стрелкой 11"/>
          <p:cNvCxnSpPr>
            <a:stCxn id="5" idx="4"/>
            <a:endCxn id="8" idx="0"/>
          </p:cNvCxnSpPr>
          <p:nvPr/>
        </p:nvCxnSpPr>
        <p:spPr>
          <a:xfrm flipH="1">
            <a:off x="2555776" y="3717032"/>
            <a:ext cx="1008112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4"/>
            <a:endCxn id="9" idx="0"/>
          </p:cNvCxnSpPr>
          <p:nvPr/>
        </p:nvCxnSpPr>
        <p:spPr>
          <a:xfrm>
            <a:off x="1475656" y="3717032"/>
            <a:ext cx="3312368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4"/>
            <a:endCxn id="10" idx="0"/>
          </p:cNvCxnSpPr>
          <p:nvPr/>
        </p:nvCxnSpPr>
        <p:spPr>
          <a:xfrm>
            <a:off x="1475656" y="3717032"/>
            <a:ext cx="5400600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4"/>
            <a:endCxn id="9" idx="0"/>
          </p:cNvCxnSpPr>
          <p:nvPr/>
        </p:nvCxnSpPr>
        <p:spPr>
          <a:xfrm flipH="1">
            <a:off x="4788024" y="3717032"/>
            <a:ext cx="864096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4"/>
            <a:endCxn id="8" idx="0"/>
          </p:cNvCxnSpPr>
          <p:nvPr/>
        </p:nvCxnSpPr>
        <p:spPr>
          <a:xfrm flipH="1">
            <a:off x="2555776" y="3717032"/>
            <a:ext cx="3096344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4"/>
            <a:endCxn id="10" idx="0"/>
          </p:cNvCxnSpPr>
          <p:nvPr/>
        </p:nvCxnSpPr>
        <p:spPr>
          <a:xfrm flipH="1">
            <a:off x="6876256" y="3717032"/>
            <a:ext cx="864096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4"/>
            <a:endCxn id="9" idx="0"/>
          </p:cNvCxnSpPr>
          <p:nvPr/>
        </p:nvCxnSpPr>
        <p:spPr>
          <a:xfrm flipH="1">
            <a:off x="4788024" y="3717032"/>
            <a:ext cx="2952328" cy="1152128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шаблон_13">
  <a:themeElements>
    <a:clrScheme name="Оформление по умолчанию 11">
      <a:dk1>
        <a:srgbClr val="005A58"/>
      </a:dk1>
      <a:lt1>
        <a:srgbClr val="FFFFFF"/>
      </a:lt1>
      <a:dk2>
        <a:srgbClr val="33CCCC"/>
      </a:dk2>
      <a:lt2>
        <a:srgbClr val="FFFF99"/>
      </a:lt2>
      <a:accent1>
        <a:srgbClr val="006462"/>
      </a:accent1>
      <a:accent2>
        <a:srgbClr val="6D6FC7"/>
      </a:accent2>
      <a:accent3>
        <a:srgbClr val="ADE2E2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DCEBE6"/>
        </a:dk1>
        <a:lt1>
          <a:srgbClr val="FFFFFF"/>
        </a:lt1>
        <a:dk2>
          <a:srgbClr val="000000"/>
        </a:dk2>
        <a:lt2>
          <a:srgbClr val="333333"/>
        </a:lt2>
        <a:accent1>
          <a:srgbClr val="3374A1"/>
        </a:accent1>
        <a:accent2>
          <a:srgbClr val="3B2E8A"/>
        </a:accent2>
        <a:accent3>
          <a:srgbClr val="FFFFFF"/>
        </a:accent3>
        <a:accent4>
          <a:srgbClr val="BCC9C4"/>
        </a:accent4>
        <a:accent5>
          <a:srgbClr val="ADBCCD"/>
        </a:accent5>
        <a:accent6>
          <a:srgbClr val="35297D"/>
        </a:accent6>
        <a:hlink>
          <a:srgbClr val="00FF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3E3E5C"/>
        </a:dk1>
        <a:lt1>
          <a:srgbClr val="FFFFFF"/>
        </a:lt1>
        <a:dk2>
          <a:srgbClr val="B9B9D7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D9D9E8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CCCC99"/>
        </a:dk1>
        <a:lt1>
          <a:srgbClr val="FFFFCC"/>
        </a:lt1>
        <a:dk2>
          <a:srgbClr val="DFD293"/>
        </a:dk2>
        <a:lt2>
          <a:srgbClr val="5C1F00"/>
        </a:lt2>
        <a:accent1>
          <a:srgbClr val="78783C"/>
        </a:accent1>
        <a:accent2>
          <a:srgbClr val="FFFFCC"/>
        </a:accent2>
        <a:accent3>
          <a:srgbClr val="FFFFE2"/>
        </a:accent3>
        <a:accent4>
          <a:srgbClr val="AEAE82"/>
        </a:accent4>
        <a:accent5>
          <a:srgbClr val="BEBEAF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2D2015"/>
        </a:dk1>
        <a:lt1>
          <a:srgbClr val="D2D2D2"/>
        </a:lt1>
        <a:dk2>
          <a:srgbClr val="CCCCA5"/>
        </a:dk2>
        <a:lt2>
          <a:srgbClr val="DFC08D"/>
        </a:lt2>
        <a:accent1>
          <a:srgbClr val="666666"/>
        </a:accent1>
        <a:accent2>
          <a:srgbClr val="0066FF"/>
        </a:accent2>
        <a:accent3>
          <a:srgbClr val="E2E2CF"/>
        </a:accent3>
        <a:accent4>
          <a:srgbClr val="B3B3B3"/>
        </a:accent4>
        <a:accent5>
          <a:srgbClr val="B8B8B8"/>
        </a:accent5>
        <a:accent6>
          <a:srgbClr val="005CE7"/>
        </a:accent6>
        <a:hlink>
          <a:srgbClr val="66CCFF"/>
        </a:hlink>
        <a:folHlink>
          <a:srgbClr val="FAF0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2D2015"/>
        </a:dk1>
        <a:lt1>
          <a:srgbClr val="D2D2D2"/>
        </a:lt1>
        <a:dk2>
          <a:srgbClr val="73CDFF"/>
        </a:dk2>
        <a:lt2>
          <a:srgbClr val="DFC08D"/>
        </a:lt2>
        <a:accent1>
          <a:srgbClr val="666666"/>
        </a:accent1>
        <a:accent2>
          <a:srgbClr val="0066FF"/>
        </a:accent2>
        <a:accent3>
          <a:srgbClr val="BCE3FF"/>
        </a:accent3>
        <a:accent4>
          <a:srgbClr val="B3B3B3"/>
        </a:accent4>
        <a:accent5>
          <a:srgbClr val="B8B8B8"/>
        </a:accent5>
        <a:accent6>
          <a:srgbClr val="005CE7"/>
        </a:accent6>
        <a:hlink>
          <a:srgbClr val="66CCFF"/>
        </a:hlink>
        <a:folHlink>
          <a:srgbClr val="FAF0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005A58"/>
        </a:dk1>
        <a:lt1>
          <a:srgbClr val="FFFFFF"/>
        </a:lt1>
        <a:dk2>
          <a:srgbClr val="33CCCC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DE2E2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003366"/>
        </a:dk1>
        <a:lt1>
          <a:srgbClr val="FFFFFF"/>
        </a:lt1>
        <a:dk2>
          <a:srgbClr val="000066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B8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шаблон_13</Template>
  <TotalTime>48</TotalTime>
  <Words>214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шаблон_13</vt:lpstr>
      <vt:lpstr>Иерархическая  и сетевая  модели данных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Иерархическая модель данных</dc:title>
  <dc:creator>admin</dc:creator>
  <cp:lastModifiedBy>Пользователь</cp:lastModifiedBy>
  <cp:revision>2</cp:revision>
  <dcterms:created xsi:type="dcterms:W3CDTF">2013-02-24T12:53:34Z</dcterms:created>
  <dcterms:modified xsi:type="dcterms:W3CDTF">2013-10-06T13:44:34Z</dcterms:modified>
</cp:coreProperties>
</file>