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5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7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45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446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8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2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9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93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3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28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74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91E45-D385-4E86-A348-A6545D5C5EE8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60660-0D8F-42BE-AA06-C6D5DB802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3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Критерии оценивания ГИА по русскому языку</a:t>
            </a:r>
            <a:br>
              <a:rPr lang="ru-RU" dirty="0" smtClean="0"/>
            </a:br>
            <a:r>
              <a:rPr lang="ru-RU" dirty="0" smtClean="0"/>
              <a:t>2013 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Гуркова</a:t>
            </a:r>
            <a:r>
              <a:rPr lang="ru-RU" b="1" dirty="0" smtClean="0">
                <a:solidFill>
                  <a:srgbClr val="FF0000"/>
                </a:solidFill>
              </a:rPr>
              <a:t> Виктория Алексеевна, учитель русского языка и литературы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087652"/>
              </p:ext>
            </p:extLst>
          </p:nvPr>
        </p:nvGraphicFramePr>
        <p:xfrm>
          <a:off x="0" y="0"/>
          <a:ext cx="9144000" cy="69113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1608"/>
                <a:gridCol w="7200800"/>
                <a:gridCol w="891592"/>
              </a:tblGrid>
              <a:tr h="85725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ГК3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Соблюдение грамматических норм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Грамматических ошибок нет, </a:t>
                      </a:r>
                      <a:r>
                        <a:rPr lang="ru-RU" sz="2600" b="1" dirty="0" smtClean="0"/>
                        <a:t>или</a:t>
                      </a:r>
                      <a:r>
                        <a:rPr lang="ru-RU" sz="2600" dirty="0" smtClean="0"/>
                        <a:t> допущена 1 ошибка 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Допущено 2 ошибки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Допущено 3 и более ошибок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ru-RU" sz="2600" b="1" dirty="0" smtClean="0"/>
                        <a:t>ГК4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/>
                        <a:t>Соблюдение речевых норм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Речевых ошибок нет, </a:t>
                      </a:r>
                      <a:r>
                        <a:rPr lang="ru-RU" sz="2600" b="1" dirty="0" smtClean="0"/>
                        <a:t>или</a:t>
                      </a:r>
                      <a:r>
                        <a:rPr lang="ru-RU" sz="2600" dirty="0" smtClean="0"/>
                        <a:t> допущено не более 2 ошибок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Допущено 3-4 ошибки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Допущено 5 и более ошибок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91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6020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1600"/>
                <a:gridCol w="7128792"/>
                <a:gridCol w="1043608"/>
              </a:tblGrid>
              <a:tr h="137160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ФК1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Фактическая точность</a:t>
                      </a:r>
                      <a:r>
                        <a:rPr lang="ru-RU" sz="2800" baseline="0" dirty="0" smtClean="0"/>
                        <a:t> письменной речи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Фактических ошибок в изложении материала,</a:t>
                      </a:r>
                      <a:r>
                        <a:rPr lang="ru-RU" sz="2600" baseline="0" dirty="0" smtClean="0"/>
                        <a:t> а также в понимании и употреблении терминов нет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Допущена 1 ошибка в изложении материала или употреблении терминов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Допущено 2 и более ошибок</a:t>
                      </a:r>
                      <a:r>
                        <a:rPr lang="ru-RU" sz="2600" baseline="0" dirty="0" smtClean="0"/>
                        <a:t> в изложении материала или в употреблении терминов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b="1" dirty="0" smtClean="0"/>
                        <a:t>Максимальное количество баллов за сочинение и изложение по критериям ФК1,</a:t>
                      </a:r>
                      <a:r>
                        <a:rPr lang="ru-RU" sz="2600" b="1" baseline="0" dirty="0" smtClean="0"/>
                        <a:t> ГК1 – ГК4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143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При оценке (ГК1 – ГК4) грамотности учитывается объем изложения и сочинения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073427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Указанные в таблице 4 нормативы применяются для проверки и оценки </a:t>
            </a:r>
            <a:r>
              <a:rPr lang="ru-RU" sz="2400" b="1" dirty="0" smtClean="0"/>
              <a:t>изложения и сочинен</a:t>
            </a:r>
            <a:r>
              <a:rPr lang="ru-RU" sz="2400" dirty="0" smtClean="0"/>
              <a:t>ия, суммарный объем которых составляет </a:t>
            </a:r>
            <a:r>
              <a:rPr lang="ru-RU" sz="2400" b="1" dirty="0" smtClean="0"/>
              <a:t>140 и более слов.</a:t>
            </a:r>
          </a:p>
          <a:p>
            <a:r>
              <a:rPr lang="ru-RU" sz="2400" dirty="0" smtClean="0"/>
              <a:t>Если суммарный объем </a:t>
            </a:r>
            <a:r>
              <a:rPr lang="ru-RU" sz="2400" b="1" dirty="0" smtClean="0"/>
              <a:t>изложения и сочинения </a:t>
            </a:r>
            <a:r>
              <a:rPr lang="ru-RU" sz="2400" dirty="0" smtClean="0"/>
              <a:t>составляет  </a:t>
            </a:r>
            <a:r>
              <a:rPr lang="ru-RU" sz="2400" b="1" dirty="0" smtClean="0"/>
              <a:t>70-139 слов,</a:t>
            </a:r>
            <a:r>
              <a:rPr lang="ru-RU" sz="2400" dirty="0" smtClean="0"/>
              <a:t> то по критериям ГК1-ГК4 не ставится больше одного балла.</a:t>
            </a:r>
          </a:p>
          <a:p>
            <a:r>
              <a:rPr lang="ru-RU" sz="2400" dirty="0" smtClean="0"/>
              <a:t>Если в изложении и сочинении в целом насчитывается </a:t>
            </a:r>
            <a:r>
              <a:rPr lang="ru-RU" sz="2400" b="1" dirty="0" smtClean="0"/>
              <a:t>менее 70 сло</a:t>
            </a:r>
            <a:r>
              <a:rPr lang="ru-RU" sz="2400" dirty="0" smtClean="0"/>
              <a:t>в, то такая работа по критериям ГК1-ГК4 оценивается нулем баллов.</a:t>
            </a:r>
          </a:p>
          <a:p>
            <a:r>
              <a:rPr lang="ru-RU" sz="2400" dirty="0" smtClean="0"/>
              <a:t>Если ученик выполнил только один вид творческой работы (изложение или сочинение), то оценивание по критериям ГК1 – ГК4 осуществляется в соответствии с объёмом работы.</a:t>
            </a:r>
          </a:p>
          <a:p>
            <a:r>
              <a:rPr lang="ru-RU" sz="2400" b="1" dirty="0" smtClean="0"/>
              <a:t>Максимальное количество балло</a:t>
            </a:r>
            <a:r>
              <a:rPr lang="ru-RU" sz="2400" dirty="0" smtClean="0"/>
              <a:t>в, которое экзаменуемый может получить за выполнение  всей экзаменационной работы, - </a:t>
            </a:r>
            <a:r>
              <a:rPr lang="ru-RU" sz="2400" b="1" dirty="0" smtClean="0"/>
              <a:t>42 балла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6769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Перевод баллов в оценку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0 – 17 баллов </a:t>
            </a:r>
            <a:r>
              <a:rPr lang="ru-RU" sz="3600" b="1" dirty="0" smtClean="0"/>
              <a:t>– отметка </a:t>
            </a:r>
            <a:r>
              <a:rPr lang="ru-RU" sz="3600" b="1" dirty="0" smtClean="0">
                <a:solidFill>
                  <a:srgbClr val="C00000"/>
                </a:solidFill>
              </a:rPr>
              <a:t>«2»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18 – 27 баллов</a:t>
            </a:r>
            <a:r>
              <a:rPr lang="ru-RU" sz="3600" b="1" dirty="0" smtClean="0"/>
              <a:t> – отметка </a:t>
            </a:r>
            <a:r>
              <a:rPr lang="ru-RU" sz="3600" b="1" dirty="0" smtClean="0">
                <a:solidFill>
                  <a:srgbClr val="C00000"/>
                </a:solidFill>
              </a:rPr>
              <a:t>«3»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28 – 36 баллов </a:t>
            </a:r>
            <a:r>
              <a:rPr lang="ru-RU" sz="2800" b="1" dirty="0" smtClean="0"/>
              <a:t>( из них не менее 4 баллов по критериям ГК1-ГК4) – </a:t>
            </a:r>
            <a:r>
              <a:rPr lang="ru-RU" sz="3600" b="1" dirty="0" smtClean="0">
                <a:solidFill>
                  <a:srgbClr val="C00000"/>
                </a:solidFill>
              </a:rPr>
              <a:t>отметка «4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37 – 40 баллов</a:t>
            </a:r>
            <a:r>
              <a:rPr lang="ru-RU" sz="3600" b="1" dirty="0" smtClean="0"/>
              <a:t> </a:t>
            </a:r>
            <a:r>
              <a:rPr lang="ru-RU" sz="2800" b="1" dirty="0" smtClean="0"/>
              <a:t>( из них не менее 4 баллов по критериям ГК1-ГК4) </a:t>
            </a:r>
            <a:r>
              <a:rPr lang="ru-RU" sz="2800" b="1" dirty="0" smtClean="0"/>
              <a:t>– </a:t>
            </a:r>
            <a:r>
              <a:rPr lang="ru-RU" sz="3600" b="1" dirty="0" smtClean="0">
                <a:solidFill>
                  <a:srgbClr val="C00000"/>
                </a:solidFill>
              </a:rPr>
              <a:t>отметка «5»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4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53244"/>
              </p:ext>
            </p:extLst>
          </p:nvPr>
        </p:nvGraphicFramePr>
        <p:xfrm>
          <a:off x="0" y="1"/>
          <a:ext cx="9144000" cy="6833831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49960"/>
                <a:gridCol w="7494448"/>
                <a:gridCol w="899592"/>
              </a:tblGrid>
              <a:tr h="803244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effectLst/>
                        </a:rPr>
                        <a:t>№</a:t>
                      </a:r>
                      <a:endParaRPr lang="ru-RU" sz="2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effectLst/>
                        </a:rPr>
                        <a:t>Критерии оценивания сжатого изложения</a:t>
                      </a:r>
                      <a:endParaRPr lang="ru-RU" sz="2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effectLst/>
                        </a:rPr>
                        <a:t>Баллы</a:t>
                      </a:r>
                      <a:endParaRPr lang="ru-RU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</a:tr>
              <a:tr h="897563">
                <a:tc>
                  <a:txBody>
                    <a:bodyPr/>
                    <a:lstStyle/>
                    <a:p>
                      <a:pPr algn="l"/>
                      <a:r>
                        <a:rPr lang="ru-RU" sz="2400" b="1">
                          <a:effectLst/>
                        </a:rPr>
                        <a:t>ИК1</a:t>
                      </a:r>
                      <a:endParaRPr lang="ru-RU" sz="24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effectLst/>
                        </a:rPr>
                        <a:t>Содержание изложения</a:t>
                      </a:r>
                      <a:endParaRPr lang="ru-RU" sz="2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effectLst/>
                        </a:rPr>
                        <a:t/>
                      </a:r>
                      <a:br>
                        <a:rPr lang="ru-RU" sz="2400" dirty="0">
                          <a:effectLst/>
                        </a:rPr>
                      </a:br>
                      <a:endParaRPr lang="ru-RU" sz="2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</a:tr>
              <a:tr h="1814461">
                <a:tc>
                  <a:txBody>
                    <a:bodyPr/>
                    <a:lstStyle/>
                    <a:p>
                      <a:pPr algn="l"/>
                      <a:endParaRPr lang="ru-RU" sz="2800" dirty="0">
                        <a:effectLst/>
                      </a:endParaRPr>
                    </a:p>
                    <a:p>
                      <a:r>
                        <a:rPr lang="ru-RU" sz="2800" dirty="0">
                          <a:effectLst/>
                        </a:rPr>
                        <a:t/>
                      </a:r>
                      <a:br>
                        <a:rPr lang="ru-RU" sz="2800" dirty="0">
                          <a:effectLst/>
                        </a:rPr>
                      </a:br>
                      <a:endParaRPr lang="ru-RU" sz="2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Экзаменуемый точно передал основное содержание прослушанного текста, отразив все важные для его восприятия </a:t>
                      </a:r>
                      <a:r>
                        <a:rPr lang="ru-RU" sz="2600" dirty="0" err="1">
                          <a:effectLst/>
                        </a:rPr>
                        <a:t>микротемы</a:t>
                      </a:r>
                      <a:r>
                        <a:rPr lang="ru-RU" sz="2600" dirty="0">
                          <a:effectLst/>
                        </a:rPr>
                        <a:t>, перечисленные в таблице 1.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</a:tr>
              <a:tr h="1531136">
                <a:tc>
                  <a:txBody>
                    <a:bodyPr/>
                    <a:lstStyle/>
                    <a:p>
                      <a:pPr algn="l"/>
                      <a:endParaRPr lang="ru-RU" sz="2800" dirty="0">
                        <a:effectLst/>
                      </a:endParaRPr>
                    </a:p>
                    <a:p>
                      <a:r>
                        <a:rPr lang="ru-RU" sz="2800" dirty="0">
                          <a:effectLst/>
                        </a:rPr>
                        <a:t/>
                      </a:r>
                      <a:br>
                        <a:rPr lang="ru-RU" sz="2800" dirty="0">
                          <a:effectLst/>
                        </a:rPr>
                      </a:br>
                      <a:endParaRPr lang="ru-RU" sz="2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Экзаменуемый передал основное содержание прослушанного текста, но упустил или добавил 1 </a:t>
                      </a:r>
                      <a:r>
                        <a:rPr lang="ru-RU" sz="2600" dirty="0" err="1">
                          <a:effectLst/>
                        </a:rPr>
                        <a:t>микротему</a:t>
                      </a:r>
                      <a:r>
                        <a:rPr lang="ru-RU" sz="2600" dirty="0">
                          <a:effectLst/>
                        </a:rPr>
                        <a:t>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effectLst/>
                        </a:rPr>
                        <a:t>1</a:t>
                      </a:r>
                      <a:endParaRPr lang="ru-RU" sz="2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</a:tr>
              <a:tr h="1531136">
                <a:tc>
                  <a:txBody>
                    <a:bodyPr/>
                    <a:lstStyle/>
                    <a:p>
                      <a:pPr algn="l"/>
                      <a:endParaRPr lang="ru-RU" sz="2800">
                        <a:effectLst/>
                      </a:endParaRPr>
                    </a:p>
                    <a:p>
                      <a:r>
                        <a:rPr lang="ru-RU" sz="2800">
                          <a:effectLst/>
                        </a:rPr>
                        <a:t/>
                      </a:r>
                      <a:br>
                        <a:rPr lang="ru-RU" sz="2800">
                          <a:effectLst/>
                        </a:rPr>
                      </a:br>
                      <a:endParaRPr lang="ru-RU" sz="2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Экзаменуемый передал основное содержание прослушанного текста, но упустил или добавил более 1 </a:t>
                      </a:r>
                      <a:r>
                        <a:rPr lang="ru-RU" sz="2600" dirty="0" err="1">
                          <a:effectLst/>
                        </a:rPr>
                        <a:t>микротемы</a:t>
                      </a:r>
                      <a:r>
                        <a:rPr lang="ru-RU" sz="2600" dirty="0">
                          <a:effectLst/>
                        </a:rPr>
                        <a:t>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effectLst/>
                        </a:rPr>
                        <a:t>0</a:t>
                      </a:r>
                      <a:endParaRPr lang="ru-RU" sz="2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575" marR="56575" marT="28287" marB="2828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25650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1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509885"/>
              </p:ext>
            </p:extLst>
          </p:nvPr>
        </p:nvGraphicFramePr>
        <p:xfrm>
          <a:off x="1" y="0"/>
          <a:ext cx="9144000" cy="68580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46374"/>
                <a:gridCol w="7398033"/>
                <a:gridCol w="899593"/>
              </a:tblGrid>
              <a:tr h="1252191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>
                          <a:effectLst/>
                        </a:rPr>
                        <a:t>ИК2</a:t>
                      </a:r>
                      <a:endParaRPr lang="ru-RU" sz="2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>
                          <a:effectLst/>
                        </a:rPr>
                        <a:t>Сжатие исходного текста</a:t>
                      </a:r>
                      <a:endParaRPr lang="ru-RU" sz="2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endParaRPr lang="ru-RU" sz="2400">
                        <a:effectLst/>
                      </a:endParaRPr>
                    </a:p>
                    <a:p>
                      <a:r>
                        <a:rPr lang="ru-RU" sz="2400">
                          <a:effectLst/>
                        </a:rPr>
                        <a:t/>
                      </a:r>
                      <a:br>
                        <a:rPr lang="ru-RU" sz="2400">
                          <a:effectLst/>
                        </a:rPr>
                      </a:br>
                      <a:endParaRPr lang="ru-RU" sz="2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</a:tr>
              <a:tr h="1252191">
                <a:tc>
                  <a:txBody>
                    <a:bodyPr/>
                    <a:lstStyle/>
                    <a:p>
                      <a:pPr algn="l"/>
                      <a:endParaRPr lang="ru-RU" sz="2400">
                        <a:effectLst/>
                      </a:endParaRPr>
                    </a:p>
                    <a:p>
                      <a:r>
                        <a:rPr lang="ru-RU" sz="2400">
                          <a:effectLst/>
                        </a:rPr>
                        <a:t/>
                      </a:r>
                      <a:br>
                        <a:rPr lang="ru-RU" sz="2400">
                          <a:effectLst/>
                        </a:rPr>
                      </a:br>
                      <a:endParaRPr lang="ru-RU" sz="2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Экзаменуемый применил 1 или несколько приёмов сжатия текста, использовав их на протяжении всего текста.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>
                          <a:effectLst/>
                        </a:rPr>
                        <a:t>3</a:t>
                      </a:r>
                      <a:endParaRPr lang="ru-RU" sz="2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</a:tr>
              <a:tr h="1252191">
                <a:tc>
                  <a:txBody>
                    <a:bodyPr/>
                    <a:lstStyle/>
                    <a:p>
                      <a:pPr algn="l"/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effectLst/>
                        </a:rPr>
                        <a:t/>
                      </a:r>
                      <a:br>
                        <a:rPr lang="ru-RU" sz="2400" dirty="0">
                          <a:effectLst/>
                        </a:rPr>
                      </a:br>
                      <a:endParaRPr lang="ru-RU" sz="2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Экзаменуемый применил 1 или несколько приёмов сжатия текста, использовав их для сжатия </a:t>
                      </a:r>
                      <a:r>
                        <a:rPr lang="ru-RU" sz="2600" dirty="0" smtClean="0">
                          <a:effectLst/>
                        </a:rPr>
                        <a:t>2 </a:t>
                      </a:r>
                      <a:r>
                        <a:rPr lang="ru-RU" sz="2600" dirty="0" err="1">
                          <a:effectLst/>
                        </a:rPr>
                        <a:t>микротем</a:t>
                      </a:r>
                      <a:r>
                        <a:rPr lang="ru-RU" sz="2600" dirty="0">
                          <a:effectLst/>
                        </a:rPr>
                        <a:t> текста.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2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</a:tr>
              <a:tr h="1527548">
                <a:tc>
                  <a:txBody>
                    <a:bodyPr/>
                    <a:lstStyle/>
                    <a:p>
                      <a:pPr algn="l"/>
                      <a:endParaRPr lang="ru-RU" sz="2400">
                        <a:effectLst/>
                      </a:endParaRPr>
                    </a:p>
                    <a:p>
                      <a:r>
                        <a:rPr lang="ru-RU" sz="2400">
                          <a:effectLst/>
                        </a:rPr>
                        <a:t/>
                      </a:r>
                      <a:br>
                        <a:rPr lang="ru-RU" sz="2400">
                          <a:effectLst/>
                        </a:rPr>
                      </a:br>
                      <a:endParaRPr lang="ru-RU" sz="2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Экзаменуемый применил 1 или несколько приёмов сжатия текста, использовав их для сжатия </a:t>
                      </a:r>
                      <a:r>
                        <a:rPr lang="ru-RU" sz="2600" dirty="0" smtClean="0">
                          <a:effectLst/>
                        </a:rPr>
                        <a:t>1 </a:t>
                      </a:r>
                      <a:r>
                        <a:rPr lang="ru-RU" sz="2600" dirty="0" err="1" smtClean="0">
                          <a:effectLst/>
                        </a:rPr>
                        <a:t>микротемы</a:t>
                      </a:r>
                      <a:r>
                        <a:rPr lang="ru-RU" sz="2600" dirty="0" smtClean="0">
                          <a:effectLst/>
                        </a:rPr>
                        <a:t> </a:t>
                      </a:r>
                      <a:r>
                        <a:rPr lang="ru-RU" sz="2600" dirty="0">
                          <a:effectLst/>
                        </a:rPr>
                        <a:t>текста.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1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</a:tr>
              <a:tr h="1573879">
                <a:tc>
                  <a:txBody>
                    <a:bodyPr/>
                    <a:lstStyle/>
                    <a:p>
                      <a:pPr algn="l"/>
                      <a:endParaRPr lang="ru-RU" sz="2400">
                        <a:effectLst/>
                      </a:endParaRPr>
                    </a:p>
                    <a:p>
                      <a:r>
                        <a:rPr lang="ru-RU" sz="2400">
                          <a:effectLst/>
                        </a:rPr>
                        <a:t/>
                      </a:r>
                      <a:br>
                        <a:rPr lang="ru-RU" sz="2400">
                          <a:effectLst/>
                        </a:rPr>
                      </a:br>
                      <a:endParaRPr lang="ru-RU" sz="2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 smtClean="0">
                          <a:effectLst/>
                        </a:rPr>
                        <a:t>Экзаменуемый </a:t>
                      </a:r>
                      <a:r>
                        <a:rPr lang="ru-RU" sz="2600" dirty="0">
                          <a:effectLst/>
                        </a:rPr>
                        <a:t>не использовал приёмы сжатия текста.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600" dirty="0">
                          <a:effectLst/>
                        </a:rPr>
                        <a:t>0</a:t>
                      </a:r>
                      <a:endParaRPr lang="ru-RU" sz="2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854" marR="50854" marT="25427" marB="2542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82825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3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8817025"/>
              </p:ext>
            </p:extLst>
          </p:nvPr>
        </p:nvGraphicFramePr>
        <p:xfrm>
          <a:off x="1" y="-119615"/>
          <a:ext cx="9108503" cy="707700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78515"/>
                <a:gridCol w="7887633"/>
                <a:gridCol w="442355"/>
              </a:tblGrid>
              <a:tr h="936104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effectLst/>
                        </a:rPr>
                        <a:t>ИК3</a:t>
                      </a:r>
                      <a:endParaRPr lang="ru-RU" sz="2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effectLst/>
                        </a:rPr>
                        <a:t>Смысловая цельность, речевая связность и последовательность изложения</a:t>
                      </a:r>
                      <a:endParaRPr lang="ru-RU" sz="2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endParaRPr lang="ru-RU" sz="2400">
                        <a:effectLst/>
                      </a:endParaRPr>
                    </a:p>
                    <a:p>
                      <a:r>
                        <a:rPr lang="ru-RU" sz="2400">
                          <a:effectLst/>
                        </a:rPr>
                        <a:t/>
                      </a:r>
                      <a:br>
                        <a:rPr lang="ru-RU" sz="2400">
                          <a:effectLst/>
                        </a:rPr>
                      </a:br>
                      <a:endParaRPr lang="ru-RU" sz="2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</a:tr>
              <a:tr h="1818840">
                <a:tc>
                  <a:txBody>
                    <a:bodyPr/>
                    <a:lstStyle/>
                    <a:p>
                      <a:pPr algn="l"/>
                      <a:endParaRPr lang="ru-RU" sz="2200">
                        <a:effectLst/>
                      </a:endParaRPr>
                    </a:p>
                    <a:p>
                      <a:r>
                        <a:rPr lang="ru-RU" sz="2200">
                          <a:effectLst/>
                        </a:rPr>
                        <a:t/>
                      </a:r>
                      <a:br>
                        <a:rPr lang="ru-RU" sz="2200">
                          <a:effectLst/>
                        </a:rPr>
                      </a:br>
                      <a:endParaRPr lang="ru-RU" sz="2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dirty="0">
                          <a:effectLst/>
                        </a:rPr>
                        <a:t>Работа экзаменуемого характеризуется смысловой цельностью, речевой связностью и последовательностью изложения: - логические ошибки отсутствуют, последовательность изложения не нарушена; - в работе нет нарушений абзацного членения текста.</a:t>
                      </a:r>
                      <a:endParaRPr lang="ru-RU" sz="23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dirty="0">
                          <a:effectLst/>
                        </a:rPr>
                        <a:t>2</a:t>
                      </a:r>
                      <a:endParaRPr lang="ru-RU" sz="23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</a:tr>
              <a:tr h="1584176">
                <a:tc>
                  <a:txBody>
                    <a:bodyPr/>
                    <a:lstStyle/>
                    <a:p>
                      <a:pPr algn="l"/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effectLst/>
                        </a:rPr>
                        <a:t/>
                      </a:r>
                      <a:br>
                        <a:rPr lang="ru-RU" sz="2200" dirty="0">
                          <a:effectLst/>
                        </a:rPr>
                      </a:br>
                      <a:endParaRPr lang="ru-RU" sz="2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dirty="0">
                          <a:effectLst/>
                        </a:rPr>
                        <a:t>Работа экзаменуемого характеризуется смысловой цельностью, связностью и последовательностью изложения</a:t>
                      </a:r>
                      <a:r>
                        <a:rPr lang="ru-RU" sz="2300" dirty="0" smtClean="0">
                          <a:effectLst/>
                        </a:rPr>
                        <a:t>, но</a:t>
                      </a:r>
                      <a:r>
                        <a:rPr lang="ru-RU" sz="2300" dirty="0">
                          <a:effectLst/>
                        </a:rPr>
                        <a:t> допущена 1 логическая ошибка, и/или в работе имеется 1 нарушение абзацного членения текста.</a:t>
                      </a:r>
                      <a:endParaRPr lang="ru-RU" sz="23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dirty="0">
                          <a:effectLst/>
                        </a:rPr>
                        <a:t>1</a:t>
                      </a:r>
                      <a:endParaRPr lang="ru-RU" sz="23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</a:tr>
              <a:tr h="1224136">
                <a:tc>
                  <a:txBody>
                    <a:bodyPr/>
                    <a:lstStyle/>
                    <a:p>
                      <a:pPr algn="l"/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effectLst/>
                        </a:rPr>
                        <a:t/>
                      </a:r>
                      <a:br>
                        <a:rPr lang="ru-RU" sz="2200" dirty="0">
                          <a:effectLst/>
                        </a:rPr>
                      </a:br>
                      <a:endParaRPr lang="ru-RU" sz="2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dirty="0">
                          <a:effectLst/>
                        </a:rPr>
                        <a:t>В работе экзаменуемого просматривается коммуникативный замысел, но допущено более 1 логической ошибки, </a:t>
                      </a:r>
                      <a:r>
                        <a:rPr lang="ru-RU" sz="2300" dirty="0" smtClean="0">
                          <a:effectLst/>
                        </a:rPr>
                        <a:t>и/или имеются </a:t>
                      </a:r>
                      <a:r>
                        <a:rPr lang="ru-RU" sz="2300" dirty="0">
                          <a:effectLst/>
                        </a:rPr>
                        <a:t>2 случая нарушения абзацного членения текста.</a:t>
                      </a:r>
                      <a:endParaRPr lang="ru-RU" sz="23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dirty="0">
                          <a:effectLst/>
                        </a:rPr>
                        <a:t>0</a:t>
                      </a:r>
                      <a:endParaRPr lang="ru-RU" sz="23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</a:tr>
              <a:tr h="1205828">
                <a:tc>
                  <a:txBody>
                    <a:bodyPr/>
                    <a:lstStyle/>
                    <a:p>
                      <a:pPr algn="l"/>
                      <a:endParaRPr lang="ru-RU" sz="2800">
                        <a:effectLst/>
                      </a:endParaRPr>
                    </a:p>
                    <a:p>
                      <a:r>
                        <a:rPr lang="ru-RU" sz="2800">
                          <a:effectLst/>
                        </a:rPr>
                        <a:t/>
                      </a:r>
                      <a:br>
                        <a:rPr lang="ru-RU" sz="2800">
                          <a:effectLst/>
                        </a:rPr>
                      </a:br>
                      <a:endParaRPr lang="ru-RU" sz="2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300" b="1" dirty="0">
                          <a:effectLst/>
                        </a:rPr>
                        <a:t>Максимальное количество баллов за сжатое изложение по критериям ИК1–ИК3</a:t>
                      </a:r>
                      <a:endParaRPr lang="ru-RU" sz="23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  <a:tc>
                  <a:txBody>
                    <a:bodyPr/>
                    <a:lstStyle/>
                    <a:p>
                      <a:r>
                        <a:rPr lang="ru-RU" sz="2300" b="1" dirty="0">
                          <a:effectLst/>
                        </a:rPr>
                        <a:t>7</a:t>
                      </a:r>
                      <a:endParaRPr lang="ru-RU" sz="23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208" marR="36208" marT="18104" marB="18104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43225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67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552912"/>
              </p:ext>
            </p:extLst>
          </p:nvPr>
        </p:nvGraphicFramePr>
        <p:xfrm>
          <a:off x="35496" y="0"/>
          <a:ext cx="91085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557"/>
                <a:gridCol w="7615414"/>
                <a:gridCol w="758533"/>
              </a:tblGrid>
              <a:tr h="9348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№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Критерии оценивания сочинения-рассуждения на лингвистическую тему (С2)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Баллы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94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С1</a:t>
                      </a:r>
                    </a:p>
                    <a:p>
                      <a:r>
                        <a:rPr lang="ru-RU" sz="2400" dirty="0" smtClean="0"/>
                        <a:t>К1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Наличие обоснованного ответа на поставленный вопрос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75456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Экзаменуемый привел рассуждение на теоретическом уровне. Фактических ошибок, связанных с пониманием тезиса, нет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1275456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Экзаменуемый привел рассуждение на теоретическом уровне. Допущена 1 фактическая</a:t>
                      </a:r>
                      <a:r>
                        <a:rPr lang="ru-RU" sz="2400" baseline="0" dirty="0" smtClean="0"/>
                        <a:t> ошибка, связанная с пониманием тезиса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2452800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Экзаменуемый привел рассуждение на теоретическом уровне. Допущено</a:t>
                      </a:r>
                      <a:r>
                        <a:rPr lang="ru-RU" sz="2400" baseline="0" dirty="0" smtClean="0"/>
                        <a:t> 2 и более фактических ошибок, связанных с пониманием тезиса.</a:t>
                      </a:r>
                    </a:p>
                    <a:p>
                      <a:r>
                        <a:rPr lang="ru-RU" sz="2400" baseline="0" dirty="0" smtClean="0"/>
                        <a:t>или тезис не доказан,</a:t>
                      </a:r>
                    </a:p>
                    <a:p>
                      <a:r>
                        <a:rPr lang="ru-RU" sz="2400" baseline="0" dirty="0" smtClean="0"/>
                        <a:t>или дано рассуждение вне контекста задания,</a:t>
                      </a:r>
                    </a:p>
                    <a:p>
                      <a:r>
                        <a:rPr lang="ru-RU" sz="2400" baseline="0" dirty="0" smtClean="0"/>
                        <a:t>или тезис доказан на бытовом уровне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88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6255213"/>
              </p:ext>
            </p:extLst>
          </p:nvPr>
        </p:nvGraphicFramePr>
        <p:xfrm>
          <a:off x="0" y="-223950"/>
          <a:ext cx="9144000" cy="728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560"/>
                <a:gridCol w="7992888"/>
                <a:gridCol w="539552"/>
              </a:tblGrid>
              <a:tr h="80530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С1К2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Наличие примеров-аргументов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5756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Экзаменуемый привел 2 примера-аргумента</a:t>
                      </a:r>
                      <a:r>
                        <a:rPr lang="ru-RU" sz="2500" baseline="0" dirty="0" smtClean="0"/>
                        <a:t> из </a:t>
                      </a:r>
                      <a:r>
                        <a:rPr lang="ru-RU" sz="2500" u="sng" baseline="0" dirty="0" smtClean="0"/>
                        <a:t>текста,</a:t>
                      </a:r>
                      <a:r>
                        <a:rPr lang="ru-RU" sz="2500" baseline="0" dirty="0" smtClean="0"/>
                        <a:t> верно указав их роль в тексте</a:t>
                      </a:r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3</a:t>
                      </a:r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4875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/>
                        <a:t>Экзаменуемый привел 2 примера-аргумента</a:t>
                      </a:r>
                      <a:r>
                        <a:rPr lang="ru-RU" sz="2500" baseline="0" dirty="0" smtClean="0"/>
                        <a:t> из </a:t>
                      </a:r>
                      <a:r>
                        <a:rPr lang="ru-RU" sz="2500" u="sng" baseline="0" dirty="0" smtClean="0"/>
                        <a:t>текста,</a:t>
                      </a:r>
                      <a:r>
                        <a:rPr lang="ru-RU" sz="2500" baseline="0" dirty="0" smtClean="0"/>
                        <a:t>  но  не указал их роль в тексте,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baseline="0" dirty="0" smtClean="0"/>
                        <a:t>или</a:t>
                      </a:r>
                      <a:r>
                        <a:rPr lang="ru-RU" sz="2500" baseline="0" dirty="0" smtClean="0"/>
                        <a:t> привел 2 примера-аргумента из текста, указав роль </a:t>
                      </a:r>
                      <a:r>
                        <a:rPr lang="ru-RU" sz="2500" u="sng" baseline="0" dirty="0" smtClean="0"/>
                        <a:t>в тексте </a:t>
                      </a:r>
                      <a:r>
                        <a:rPr lang="ru-RU" sz="2500" baseline="0" dirty="0" smtClean="0"/>
                        <a:t>одного из них,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baseline="0" dirty="0" smtClean="0"/>
                        <a:t>или</a:t>
                      </a:r>
                      <a:r>
                        <a:rPr lang="ru-RU" sz="2500" baseline="0" dirty="0" smtClean="0"/>
                        <a:t> привел 1 пример-аргумент из текста, указав его роль </a:t>
                      </a:r>
                      <a:r>
                        <a:rPr lang="ru-RU" sz="2500" u="sng" baseline="0" dirty="0" smtClean="0"/>
                        <a:t>в тексте</a:t>
                      </a:r>
                      <a:endParaRPr lang="ru-RU" sz="2500" u="sng" dirty="0" smtClean="0"/>
                    </a:p>
                    <a:p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</a:t>
                      </a:r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06167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/>
                        <a:t>Экзаменуемый привел 1 пример-аргумент </a:t>
                      </a:r>
                      <a:r>
                        <a:rPr lang="ru-RU" sz="2500" baseline="0" dirty="0" smtClean="0"/>
                        <a:t>из </a:t>
                      </a:r>
                      <a:r>
                        <a:rPr lang="ru-RU" sz="2500" u="sng" baseline="0" dirty="0" smtClean="0"/>
                        <a:t>текста,</a:t>
                      </a:r>
                      <a:r>
                        <a:rPr lang="ru-RU" sz="2500" baseline="0" dirty="0" smtClean="0"/>
                        <a:t>    не указав его роль в тексте </a:t>
                      </a:r>
                    </a:p>
                    <a:p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1</a:t>
                      </a:r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77296"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/>
                        <a:t>Экзаменуемый  не привел ни</a:t>
                      </a:r>
                      <a:r>
                        <a:rPr lang="ru-RU" sz="2500" baseline="0" dirty="0" smtClean="0"/>
                        <a:t> одного </a:t>
                      </a:r>
                      <a:r>
                        <a:rPr lang="ru-RU" sz="2500" dirty="0" smtClean="0"/>
                        <a:t>примера-аргумента</a:t>
                      </a:r>
                      <a:r>
                        <a:rPr lang="ru-RU" sz="2500" baseline="0" dirty="0" smtClean="0"/>
                        <a:t>, иллюстрирующего тезис,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aseline="0" dirty="0" smtClean="0"/>
                        <a:t>или экзаменуемый привел примеры не из прочитанного текста</a:t>
                      </a:r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0</a:t>
                      </a:r>
                      <a:endParaRPr lang="ru-RU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086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64207"/>
              </p:ext>
            </p:extLst>
          </p:nvPr>
        </p:nvGraphicFramePr>
        <p:xfrm>
          <a:off x="0" y="0"/>
          <a:ext cx="9144000" cy="8204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74"/>
                <a:gridCol w="7840870"/>
                <a:gridCol w="571556"/>
              </a:tblGrid>
              <a:tr h="98072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С1</a:t>
                      </a:r>
                    </a:p>
                    <a:p>
                      <a:pPr algn="ctr"/>
                      <a:r>
                        <a:rPr lang="ru-RU" sz="2400" dirty="0" smtClean="0"/>
                        <a:t>К3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Смысловая цельность, речевая связность и последовательность сочинения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7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Работа экзаменуемого характеризуется</a:t>
                      </a:r>
                      <a:r>
                        <a:rPr lang="ru-RU" sz="2400" baseline="0" dirty="0" smtClean="0"/>
                        <a:t> смысловой цельностью, речевой связностью и последовательностью изложения: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400" baseline="0" dirty="0" smtClean="0"/>
                        <a:t>логические ошибки отсутствуют, последовательность изложения не нарушена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2400" baseline="0" dirty="0" smtClean="0"/>
                        <a:t>в работе нет нарушения абзацного членения текста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23225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Работа экзаменуемого характеризуется</a:t>
                      </a:r>
                      <a:r>
                        <a:rPr lang="ru-RU" sz="2400" baseline="0" dirty="0" smtClean="0"/>
                        <a:t> смысловой цельностью,  связностью и последовательностью изложения,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/>
                        <a:t>но</a:t>
                      </a:r>
                      <a:r>
                        <a:rPr lang="ru-RU" sz="2400" baseline="0" dirty="0" smtClean="0"/>
                        <a:t> допущена 1 логическая ошибка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/>
                        <a:t>и/или</a:t>
                      </a:r>
                      <a:r>
                        <a:rPr lang="ru-RU" sz="2400" baseline="0" dirty="0" smtClean="0"/>
                        <a:t> в работе имеется 1 нарушение абзацного членения текста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2135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 работе экзаменуемого присматривается коммуникативный замысел,</a:t>
                      </a:r>
                    </a:p>
                    <a:p>
                      <a:r>
                        <a:rPr lang="ru-RU" sz="2400" b="1" dirty="0" smtClean="0"/>
                        <a:t>но</a:t>
                      </a:r>
                      <a:r>
                        <a:rPr lang="ru-RU" sz="2400" dirty="0" smtClean="0"/>
                        <a:t> допущено более 1 логической ошибки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/>
                        <a:t>и/или</a:t>
                      </a:r>
                      <a:r>
                        <a:rPr lang="ru-RU" sz="2400" baseline="0" dirty="0" smtClean="0"/>
                        <a:t>  имеется 2 случая  нарушения абзацного членения текста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65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62964"/>
              </p:ext>
            </p:extLst>
          </p:nvPr>
        </p:nvGraphicFramePr>
        <p:xfrm>
          <a:off x="0" y="0"/>
          <a:ext cx="9144000" cy="6741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00"/>
                <a:gridCol w="7200800"/>
                <a:gridCol w="971600"/>
              </a:tblGrid>
              <a:tr h="134827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С1К4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Композиционная стройность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8274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Работа характеризуется композиционной стройностью и завершенностью, ошибок в построении текста нет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1348274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Работа характеризуется композиционной стройностью и завершенностью, </a:t>
                      </a:r>
                    </a:p>
                    <a:p>
                      <a:r>
                        <a:rPr lang="ru-RU" sz="2600" b="1" dirty="0" smtClean="0"/>
                        <a:t>но</a:t>
                      </a:r>
                      <a:r>
                        <a:rPr lang="ru-RU" sz="2600" dirty="0" smtClean="0"/>
                        <a:t> допущена 1 ошибка</a:t>
                      </a:r>
                      <a:r>
                        <a:rPr lang="ru-RU" sz="2600" baseline="0" dirty="0" smtClean="0"/>
                        <a:t> в построении текста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1348274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В работе допущено 2 и более ошибок в построении текста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1348274">
                <a:tc>
                  <a:txBody>
                    <a:bodyPr/>
                    <a:lstStyle/>
                    <a:p>
                      <a:endParaRPr lang="ru-RU" sz="2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b="1" dirty="0" smtClean="0"/>
                        <a:t>Максимальное количество баллов за сочинение по критериям С1К1 – С1К4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90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946443"/>
              </p:ext>
            </p:extLst>
          </p:nvPr>
        </p:nvGraphicFramePr>
        <p:xfrm>
          <a:off x="0" y="1"/>
          <a:ext cx="9144000" cy="70850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1600"/>
                <a:gridCol w="7272808"/>
                <a:gridCol w="899592"/>
              </a:tblGrid>
              <a:tr h="74904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№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Критерии оценки грамотности и фактической точности речи экзаменуемого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ГК1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Соблюдение орфографических норм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Орфографических ошибок нет, </a:t>
                      </a:r>
                      <a:r>
                        <a:rPr lang="ru-RU" sz="2400" b="1" dirty="0" smtClean="0"/>
                        <a:t>или</a:t>
                      </a:r>
                      <a:r>
                        <a:rPr lang="ru-RU" sz="2400" dirty="0" smtClean="0"/>
                        <a:t> допущено не более</a:t>
                      </a:r>
                      <a:r>
                        <a:rPr lang="ru-RU" sz="2400" baseline="0" dirty="0" smtClean="0"/>
                        <a:t> 1 ошибки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Допущено 2-3 ошибки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Допущено 4 и более ошибок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ГК2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Соблюдение пунктуационных</a:t>
                      </a:r>
                      <a:r>
                        <a:rPr lang="ru-RU" sz="2400" b="1" baseline="0" dirty="0" smtClean="0"/>
                        <a:t> норм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Пунктуационных ошибок нет, </a:t>
                      </a:r>
                      <a:r>
                        <a:rPr lang="ru-RU" sz="2400" b="1" dirty="0" smtClean="0"/>
                        <a:t>или</a:t>
                      </a:r>
                      <a:r>
                        <a:rPr lang="ru-RU" sz="2400" dirty="0" smtClean="0"/>
                        <a:t> допущено</a:t>
                      </a:r>
                      <a:r>
                        <a:rPr lang="ru-RU" sz="2400" baseline="0" dirty="0" smtClean="0"/>
                        <a:t> не более 2 ошибок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Допущено 3-4</a:t>
                      </a:r>
                      <a:r>
                        <a:rPr lang="ru-RU" sz="2400" baseline="0" dirty="0" smtClean="0"/>
                        <a:t> ошибки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749041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Допущено 5 и более ошибок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2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859</Words>
  <Application>Microsoft Office PowerPoint</Application>
  <PresentationFormat>Экран (4:3)</PresentationFormat>
  <Paragraphs>170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Критерии оценивания ГИА по русскому языку 2013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оценке (ГК1 – ГК4) грамотности учитывается объем изложения и сочинения</vt:lpstr>
      <vt:lpstr>Перевод баллов в оценку</vt:lpstr>
    </vt:vector>
  </TitlesOfParts>
  <Company>Домашний компьютер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12</cp:revision>
  <dcterms:created xsi:type="dcterms:W3CDTF">2013-04-28T01:44:02Z</dcterms:created>
  <dcterms:modified xsi:type="dcterms:W3CDTF">2013-04-28T03:52:56Z</dcterms:modified>
</cp:coreProperties>
</file>