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58" r:id="rId2"/>
    <p:sldId id="260" r:id="rId3"/>
    <p:sldId id="262" r:id="rId4"/>
    <p:sldId id="264" r:id="rId5"/>
    <p:sldId id="265" r:id="rId6"/>
    <p:sldId id="267" r:id="rId7"/>
    <p:sldId id="268" r:id="rId8"/>
    <p:sldId id="266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400E4-E400-4CEE-B6F0-AD589AA8361C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81DAD-8747-4929-9886-AA6C0AD0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81DAD-8747-4929-9886-AA6C0AD094D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78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021F6C2-3D4B-4C65-91ED-AAE72C1A367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DB773-0E3A-4A99-94F8-3267A4FB16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3C837-4024-4AF6-9B02-2CF083DC30D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8D435E9-C183-4497-8B9A-A9290278156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0B0DAE1E-B74E-428F-9DDD-F3B1BF188CA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CA83-010A-4964-982A-E27F33A0331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20E93-77D6-4D6A-9157-5877AFAE4E3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4E4BE-69E3-4102-A295-C7EBA0041CE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2787D-5BB9-428C-9FFC-12FCA13A3F3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137AC-2BF8-4631-B7A2-FE10E0514F1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D8C91-132D-46E7-B7DC-DC590A2197D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85EF1-47E3-488B-8AA9-08A5628EE58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615F0-491E-45B8-8FED-35905D4F7A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68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4FAEB9-4B9F-44AA-AD68-65553BAAC0E8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687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7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47800"/>
            <a:ext cx="8385175" cy="4068763"/>
          </a:xfrm>
        </p:spPr>
        <p:txBody>
          <a:bodyPr/>
          <a:lstStyle/>
          <a:p>
            <a:pPr algn="ctr"/>
            <a:endParaRPr lang="ru-RU" sz="5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>
          <a:xfrm>
            <a:off x="685800" y="4267200"/>
            <a:ext cx="8007350" cy="20193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8-tub-ru.yandex.net/i?id=329516165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400"/>
            <a:ext cx="7239000" cy="5867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38200" y="3429000"/>
            <a:ext cx="769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Arial" charset="0"/>
              </a:rPr>
              <a:t>Зубы и уход за ними</a:t>
            </a:r>
            <a:endParaRPr lang="ru-RU" sz="6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392363"/>
          </a:xfrm>
        </p:spPr>
        <p:txBody>
          <a:bodyPr/>
          <a:lstStyle/>
          <a:p>
            <a:r>
              <a:rPr lang="ru-RU" sz="2400" dirty="0">
                <a:solidFill>
                  <a:schemeClr val="folHlink"/>
                </a:solidFill>
              </a:rPr>
              <a:t/>
            </a:r>
            <a:br>
              <a:rPr lang="ru-RU" sz="2400" dirty="0">
                <a:solidFill>
                  <a:schemeClr val="folHlink"/>
                </a:solidFill>
              </a:rPr>
            </a:br>
            <a:r>
              <a:rPr lang="ru-RU" sz="2400" dirty="0" smtClean="0">
                <a:solidFill>
                  <a:schemeClr val="folHlink"/>
                </a:solidFill>
              </a:rPr>
              <a:t/>
            </a:r>
            <a:br>
              <a:rPr lang="ru-RU" sz="2400" dirty="0" smtClean="0">
                <a:solidFill>
                  <a:schemeClr val="folHlink"/>
                </a:solidFill>
              </a:rPr>
            </a:br>
            <a:r>
              <a:rPr lang="ru-RU" sz="2400" dirty="0" smtClean="0">
                <a:solidFill>
                  <a:srgbClr val="C1B9FD"/>
                </a:solidFill>
              </a:rPr>
              <a:t>Первые </a:t>
            </a:r>
            <a:r>
              <a:rPr lang="ru-RU" sz="2400" dirty="0">
                <a:solidFill>
                  <a:srgbClr val="C1B9FD"/>
                </a:solidFill>
              </a:rPr>
              <a:t>зубы у детей - молочные - начинают прорезываться </a:t>
            </a:r>
            <a:r>
              <a:rPr lang="ru-RU" sz="2400" dirty="0" smtClean="0">
                <a:solidFill>
                  <a:srgbClr val="C1B9FD"/>
                </a:solidFill>
              </a:rPr>
              <a:t>примерно с 4 месяцев</a:t>
            </a:r>
            <a:r>
              <a:rPr lang="ru-RU" sz="2400" dirty="0">
                <a:solidFill>
                  <a:srgbClr val="C1B9FD"/>
                </a:solidFill>
              </a:rPr>
              <a:t>, и к </a:t>
            </a:r>
            <a:r>
              <a:rPr lang="ru-RU" sz="2400" dirty="0" smtClean="0">
                <a:solidFill>
                  <a:srgbClr val="C1B9FD"/>
                </a:solidFill>
              </a:rPr>
              <a:t>3 </a:t>
            </a:r>
            <a:r>
              <a:rPr lang="ru-RU" sz="2400" dirty="0">
                <a:solidFill>
                  <a:srgbClr val="C1B9FD"/>
                </a:solidFill>
              </a:rPr>
              <a:t>годам занимают свои места. В </a:t>
            </a:r>
            <a:r>
              <a:rPr lang="ru-RU" sz="2400" dirty="0" smtClean="0">
                <a:solidFill>
                  <a:srgbClr val="C1B9FD"/>
                </a:solidFill>
              </a:rPr>
              <a:t>6 </a:t>
            </a:r>
            <a:r>
              <a:rPr lang="ru-RU" sz="2400" dirty="0">
                <a:solidFill>
                  <a:srgbClr val="C1B9FD"/>
                </a:solidFill>
              </a:rPr>
              <a:t>лет молочные зубы начинают выпадать </a:t>
            </a:r>
            <a:r>
              <a:rPr lang="ru-RU" sz="2400" dirty="0" smtClean="0">
                <a:solidFill>
                  <a:srgbClr val="C1B9FD"/>
                </a:solidFill>
              </a:rPr>
              <a:t>и заменяться </a:t>
            </a:r>
            <a:r>
              <a:rPr lang="ru-RU" sz="2400" dirty="0">
                <a:solidFill>
                  <a:srgbClr val="C1B9FD"/>
                </a:solidFill>
              </a:rPr>
              <a:t>постоянными </a:t>
            </a:r>
            <a:r>
              <a:rPr lang="ru-RU" sz="2400" dirty="0" smtClean="0">
                <a:solidFill>
                  <a:srgbClr val="C1B9FD"/>
                </a:solidFill>
              </a:rPr>
              <a:t>зубами, большинство </a:t>
            </a:r>
            <a:r>
              <a:rPr lang="ru-RU" sz="2400" dirty="0">
                <a:solidFill>
                  <a:srgbClr val="C1B9FD"/>
                </a:solidFill>
              </a:rPr>
              <a:t>которых вырастает к </a:t>
            </a:r>
            <a:r>
              <a:rPr lang="ru-RU" sz="2400" dirty="0" smtClean="0">
                <a:solidFill>
                  <a:srgbClr val="C1B9FD"/>
                </a:solidFill>
              </a:rPr>
              <a:t>13 </a:t>
            </a:r>
            <a:r>
              <a:rPr lang="ru-RU" sz="2400" dirty="0">
                <a:solidFill>
                  <a:srgbClr val="C1B9FD"/>
                </a:solidFill>
              </a:rPr>
              <a:t>годам.</a:t>
            </a:r>
            <a:r>
              <a:rPr lang="ru-RU" sz="1800" dirty="0">
                <a:solidFill>
                  <a:srgbClr val="C1B9FD"/>
                </a:solidFill>
              </a:rPr>
              <a:t/>
            </a:r>
            <a:br>
              <a:rPr lang="ru-RU" sz="1800" dirty="0">
                <a:solidFill>
                  <a:srgbClr val="C1B9FD"/>
                </a:solidFill>
              </a:rPr>
            </a:br>
            <a:r>
              <a:rPr lang="ru-RU" sz="2000" dirty="0">
                <a:solidFill>
                  <a:schemeClr val="folHlink"/>
                </a:solidFill>
              </a:rPr>
              <a:t/>
            </a:r>
            <a:br>
              <a:rPr lang="ru-RU" sz="2000" dirty="0">
                <a:solidFill>
                  <a:schemeClr val="folHlink"/>
                </a:solidFill>
              </a:rPr>
            </a:br>
            <a:endParaRPr lang="ru-RU" sz="2000" dirty="0">
              <a:solidFill>
                <a:srgbClr val="FDFDB9"/>
              </a:solidFill>
            </a:endParaRPr>
          </a:p>
        </p:txBody>
      </p:sp>
      <p:pic>
        <p:nvPicPr>
          <p:cNvPr id="16388" name="Picture 4" descr="f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grayscl/>
          </a:blip>
          <a:srcRect/>
          <a:stretch>
            <a:fillRect/>
          </a:stretch>
        </p:blipFill>
        <p:spPr>
          <a:xfrm>
            <a:off x="2362200" y="2895600"/>
            <a:ext cx="5240338" cy="3657600"/>
          </a:xfrm>
          <a:solidFill>
            <a:schemeClr val="tx1"/>
          </a:solidFill>
          <a:ln/>
        </p:spPr>
      </p:pic>
      <p:pic>
        <p:nvPicPr>
          <p:cNvPr id="21508" name="Picture 4" descr="http://im4-tub-ru.yandex.net/i?id=210575631-2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895600"/>
            <a:ext cx="6172200" cy="3657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44475"/>
            <a:ext cx="8785225" cy="592138"/>
          </a:xfrm>
        </p:spPr>
        <p:txBody>
          <a:bodyPr/>
          <a:lstStyle/>
          <a:p>
            <a:pPr algn="ctr"/>
            <a:r>
              <a:rPr lang="ru-RU" sz="2800" dirty="0"/>
              <a:t>Из каких же частей состоит каждый зуб? </a:t>
            </a:r>
          </a:p>
        </p:txBody>
      </p:sp>
      <p:pic>
        <p:nvPicPr>
          <p:cNvPr id="41988" name="Picture 4" descr="f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371600"/>
            <a:ext cx="5995988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404813"/>
            <a:ext cx="8026400" cy="1008062"/>
          </a:xfrm>
          <a:solidFill>
            <a:srgbClr val="808080"/>
          </a:solidFill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r>
              <a:rPr lang="ru-RU" sz="2400" dirty="0"/>
              <a:t>Самые главные враги зубов – </a:t>
            </a:r>
            <a:br>
              <a:rPr lang="ru-RU" sz="2400" dirty="0"/>
            </a:br>
            <a:r>
              <a:rPr lang="ru-RU" sz="2400" dirty="0">
                <a:solidFill>
                  <a:srgbClr val="FF0000"/>
                </a:solidFill>
              </a:rPr>
              <a:t>это микробы и вредные бактерии!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04800" y="4676307"/>
            <a:ext cx="844391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 smtClean="0">
                <a:solidFill>
                  <a:srgbClr val="FF00FF"/>
                </a:solidFill>
              </a:rPr>
              <a:t>Они </a:t>
            </a:r>
            <a:r>
              <a:rPr lang="ru-RU" sz="2400" b="1" dirty="0">
                <a:solidFill>
                  <a:srgbClr val="FF00FF"/>
                </a:solidFill>
              </a:rPr>
              <a:t>появляются на зубах после еды и очень быстро </a:t>
            </a:r>
            <a:r>
              <a:rPr lang="ru-RU" sz="2400" b="1" dirty="0" smtClean="0">
                <a:solidFill>
                  <a:srgbClr val="FF00FF"/>
                </a:solidFill>
              </a:rPr>
              <a:t>размножаются, </a:t>
            </a:r>
            <a:r>
              <a:rPr lang="ru-RU" sz="2400" b="1" dirty="0">
                <a:solidFill>
                  <a:srgbClr val="FF00FF"/>
                </a:solidFill>
              </a:rPr>
              <a:t>огромное количество микробов и бактерий начнут разрушать их и возникнет….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381000" y="6072872"/>
            <a:ext cx="8424863" cy="646331"/>
          </a:xfrm>
          <a:prstGeom prst="rect">
            <a:avLst/>
          </a:prstGeom>
          <a:solidFill>
            <a:srgbClr val="0000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 dirty="0">
                <a:solidFill>
                  <a:srgbClr val="FF3300"/>
                </a:solidFill>
              </a:rPr>
              <a:t>кариес</a:t>
            </a:r>
          </a:p>
        </p:txBody>
      </p:sp>
      <p:pic>
        <p:nvPicPr>
          <p:cNvPr id="7" name="Рисунок 6" descr="C:\Users\дом\Desktop\sad.jpg"/>
          <p:cNvPicPr/>
          <p:nvPr/>
        </p:nvPicPr>
        <p:blipFill>
          <a:blip r:embed="rId2" cstate="print">
            <a:lum contrast="20000"/>
          </a:blip>
          <a:srcRect l="16250" t="2655" r="18500"/>
          <a:stretch>
            <a:fillRect/>
          </a:stretch>
        </p:blipFill>
        <p:spPr bwMode="auto">
          <a:xfrm>
            <a:off x="3124200" y="16764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2971800"/>
          </a:xfrm>
          <a:ln>
            <a:solidFill>
              <a:srgbClr val="C00000"/>
            </a:solidFill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3300"/>
                </a:solidFill>
                <a:effectLst/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3300"/>
                </a:solidFill>
                <a:effectLst/>
                <a:latin typeface="Comic Sans MS" pitchFamily="66" charset="0"/>
              </a:rPr>
            </a:br>
            <a:r>
              <a:rPr lang="ru-RU" dirty="0" smtClean="0">
                <a:solidFill>
                  <a:srgbClr val="FF3300"/>
                </a:solidFill>
                <a:effectLst/>
                <a:latin typeface="Comic Sans MS" pitchFamily="66" charset="0"/>
              </a:rPr>
              <a:t>Ой-ой-ой</a:t>
            </a:r>
            <a:r>
              <a:rPr lang="ru-RU" dirty="0">
                <a:solidFill>
                  <a:srgbClr val="FF3300"/>
                </a:solidFill>
                <a:effectLst/>
                <a:latin typeface="Comic Sans MS" pitchFamily="66" charset="0"/>
              </a:rPr>
              <a:t>!   Больно!!!</a:t>
            </a:r>
            <a:br>
              <a:rPr lang="ru-RU" dirty="0">
                <a:solidFill>
                  <a:srgbClr val="FF3300"/>
                </a:solidFill>
                <a:effectLst/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05000"/>
            <a:ext cx="8007350" cy="44958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/>
              <a:t>Что нужно делать, чтобы зубы не болели</a:t>
            </a:r>
            <a:r>
              <a:rPr lang="ru-RU" sz="2800" dirty="0" smtClean="0"/>
              <a:t>?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6148" name="Picture 4" descr="http://im3-tub-ru.yandex.net/i?id=118537237-2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438400"/>
            <a:ext cx="4518660" cy="376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44475"/>
            <a:ext cx="8156575" cy="1660525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200" dirty="0" smtClean="0">
                <a:solidFill>
                  <a:schemeClr val="tx1"/>
                </a:solidFill>
              </a:rPr>
              <a:t>1</a:t>
            </a:r>
            <a:r>
              <a:rPr lang="ru-RU" sz="3200" dirty="0">
                <a:solidFill>
                  <a:schemeClr val="tx1"/>
                </a:solidFill>
              </a:rPr>
              <a:t>. Обязательно чистить зубы </a:t>
            </a:r>
            <a:r>
              <a:rPr lang="ru-RU" sz="3200" dirty="0" smtClean="0">
                <a:solidFill>
                  <a:srgbClr val="FF3300"/>
                </a:solidFill>
              </a:rPr>
              <a:t>два </a:t>
            </a:r>
            <a:r>
              <a:rPr lang="ru-RU" sz="3200" dirty="0">
                <a:solidFill>
                  <a:srgbClr val="FF3300"/>
                </a:solidFill>
              </a:rPr>
              <a:t>раза </a:t>
            </a:r>
            <a:r>
              <a:rPr lang="ru-RU" sz="3200" dirty="0" smtClean="0">
                <a:solidFill>
                  <a:srgbClr val="FF3300"/>
                </a:solidFill>
              </a:rPr>
              <a:t>в день </a:t>
            </a:r>
            <a:r>
              <a:rPr lang="ru-RU" sz="3200" dirty="0">
                <a:solidFill>
                  <a:schemeClr val="tx1"/>
                </a:solidFill>
              </a:rPr>
              <a:t>утром и вечером! И не меньше</a:t>
            </a:r>
            <a:r>
              <a:rPr lang="ru-RU" sz="3200" dirty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3 </a:t>
            </a:r>
            <a:r>
              <a:rPr lang="ru-RU" sz="3200" dirty="0">
                <a:solidFill>
                  <a:schemeClr val="tx1"/>
                </a:solidFill>
              </a:rPr>
              <a:t>минут!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05000"/>
            <a:ext cx="8007350" cy="457200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 важно это делать </a:t>
            </a:r>
            <a:r>
              <a:rPr lang="ru-RU" sz="3600" dirty="0" smtClean="0">
                <a:solidFill>
                  <a:srgbClr val="FF0000"/>
                </a:solidFill>
              </a:rPr>
              <a:t>правильно!!!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im0-tub-ru.yandex.net/i?id=66832750-2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667000"/>
            <a:ext cx="6425564" cy="3721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203325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2. Полоскать рот после еды!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312150" cy="1143000"/>
          </a:xfrm>
          <a:solidFill>
            <a:schemeClr val="accent2">
              <a:lumMod val="50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 3. Пользоваться зубными нитями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    и зубочистками </a:t>
            </a:r>
            <a:endParaRPr lang="ru-RU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429000"/>
            <a:ext cx="8305800" cy="1668149"/>
          </a:xfrm>
          <a:prstGeom prst="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4. И обязательно посещать стоматолога не реже  двух раз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в год! 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39938" name="Picture 2" descr="http://im7-tub-ru.yandex.net/i?id=257266952-5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572000"/>
            <a:ext cx="3124200" cy="2057400"/>
          </a:xfrm>
          <a:prstGeom prst="rect">
            <a:avLst/>
          </a:prstGeom>
          <a:noFill/>
        </p:spPr>
      </p:pic>
      <p:pic>
        <p:nvPicPr>
          <p:cNvPr id="39940" name="Picture 4" descr="http://im5-tub-ru.yandex.net/i?id=451494800-4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572000"/>
            <a:ext cx="2286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5175" cy="1431925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Правильное питание –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залог здоровья зубов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600200"/>
            <a:ext cx="8007350" cy="1828800"/>
          </a:xfrm>
          <a:solidFill>
            <a:schemeClr val="accent2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Лучше друзья зубов – фтор и кальций. Кальцием богаты рыба, грецкие орехи и миндаль, фасоль и соя, изюм, курага и другие сухофрукты, зеленые овощи (капуста, салат, огородные травы, особенно петрушка)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7890" name="Picture 2" descr="http://im4-tub-ru.yandex.net/i?id=296929821-6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733800"/>
            <a:ext cx="3038301" cy="2819400"/>
          </a:xfrm>
          <a:prstGeom prst="rect">
            <a:avLst/>
          </a:prstGeom>
          <a:noFill/>
        </p:spPr>
      </p:pic>
      <p:pic>
        <p:nvPicPr>
          <p:cNvPr id="37892" name="Picture 4" descr="image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733800"/>
            <a:ext cx="2419350" cy="2819400"/>
          </a:xfrm>
          <a:prstGeom prst="rect">
            <a:avLst/>
          </a:prstGeom>
          <a:noFill/>
        </p:spPr>
      </p:pic>
      <p:pic>
        <p:nvPicPr>
          <p:cNvPr id="37894" name="Picture 6" descr="image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733800"/>
            <a:ext cx="2932504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Спасибо за внимание!!!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im2-tub-ru.yandex.net/i?id=115296746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131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Трава</vt:lpstr>
      <vt:lpstr>Слайд 1</vt:lpstr>
      <vt:lpstr>  Первые зубы у детей - молочные - начинают прорезываться примерно с 4 месяцев, и к 3 годам занимают свои места. В 6 лет молочные зубы начинают выпадать и заменяться постоянными зубами, большинство которых вырастает к 13 годам.  </vt:lpstr>
      <vt:lpstr>Из каких же частей состоит каждый зуб? </vt:lpstr>
      <vt:lpstr>Самые главные враги зубов –  это микробы и вредные бактерии!</vt:lpstr>
      <vt:lpstr> Ой-ой-ой!   Больно!!! </vt:lpstr>
      <vt:lpstr>  1. Обязательно чистить зубы два раза в день утром и вечером! И не меньше 3 минут! </vt:lpstr>
      <vt:lpstr> 2. Полоскать рот после еды! </vt:lpstr>
      <vt:lpstr>Правильное питание –  залог здоровья зубов</vt:lpstr>
      <vt:lpstr>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Пользователь Windows</cp:lastModifiedBy>
  <cp:revision>16</cp:revision>
  <dcterms:created xsi:type="dcterms:W3CDTF">2013-10-04T18:10:09Z</dcterms:created>
  <dcterms:modified xsi:type="dcterms:W3CDTF">2013-10-05T14:39:52Z</dcterms:modified>
</cp:coreProperties>
</file>