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86AB73-1ECB-4A6B-A816-0F5B5A2921C3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21AF3E-0B4F-4619-9601-7150A2D24C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86AB73-1ECB-4A6B-A816-0F5B5A2921C3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21AF3E-0B4F-4619-9601-7150A2D24C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86AB73-1ECB-4A6B-A816-0F5B5A2921C3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21AF3E-0B4F-4619-9601-7150A2D24C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86AB73-1ECB-4A6B-A816-0F5B5A2921C3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21AF3E-0B4F-4619-9601-7150A2D24C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86AB73-1ECB-4A6B-A816-0F5B5A2921C3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21AF3E-0B4F-4619-9601-7150A2D24C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86AB73-1ECB-4A6B-A816-0F5B5A2921C3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21AF3E-0B4F-4619-9601-7150A2D24C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86AB73-1ECB-4A6B-A816-0F5B5A2921C3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21AF3E-0B4F-4619-9601-7150A2D24C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86AB73-1ECB-4A6B-A816-0F5B5A2921C3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21AF3E-0B4F-4619-9601-7150A2D24C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86AB73-1ECB-4A6B-A816-0F5B5A2921C3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21AF3E-0B4F-4619-9601-7150A2D24C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86AB73-1ECB-4A6B-A816-0F5B5A2921C3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21AF3E-0B4F-4619-9601-7150A2D24C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86AB73-1ECB-4A6B-A816-0F5B5A2921C3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21AF3E-0B4F-4619-9601-7150A2D24C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286AB73-1ECB-4A6B-A816-0F5B5A2921C3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221AF3E-0B4F-4619-9601-7150A2D24C8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1284" y="1268760"/>
            <a:ext cx="8509188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Основы </a:t>
            </a:r>
            <a:br>
              <a:rPr lang="ru-RU" sz="6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6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объектно-ориентированного </a:t>
            </a:r>
            <a:br>
              <a:rPr lang="ru-RU" sz="6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6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визуального </a:t>
            </a:r>
            <a:br>
              <a:rPr lang="ru-RU" sz="6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6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программирования</a:t>
            </a:r>
            <a:endParaRPr lang="ru-RU" sz="6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29190" y="5286388"/>
            <a:ext cx="38576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Беляева Зоя Викторовна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, </a:t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учитель информатики </a:t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МОУ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«Новоуральская СОШ»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83295"/>
            <a:ext cx="849694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Проверочная работа</a:t>
            </a:r>
            <a:endParaRPr lang="ru-RU" sz="4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980728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en-US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вариант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Выберите целочисленные переменные: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844824"/>
            <a:ext cx="8352928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342900" indent="-342900"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single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   б)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   в)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short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   г)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integer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double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4008" y="980728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en-US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вариант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Выберите переменные с плавающей запятой: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5536" y="2204864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  Выберите строковую переменную: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44008" y="2204864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 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Выберите логическую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переменную: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2771636"/>
            <a:ext cx="8352928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342900" indent="-342900"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byte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   в)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single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   г)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boolean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integer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3142709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  Напишите форматы тригонометрические функции.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44008" y="3140968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  Напишите математические функции: квадратный корень и случайное число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5536" y="4150821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  Выберите функцию вырезания произвольной подстроки: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44008" y="4149080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  Выберите функцию определения длины строки: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95536" y="4869160"/>
            <a:ext cx="8352928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342900" indent="-342900"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left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right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   в)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mid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   г)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len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5536" y="5302949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  Напишите формат функции ввода через диалоговое окно.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44008" y="5301208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  Напишите формат функции вывода сообщений с помощью окна сообщений.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cxnSp>
        <p:nvCxnSpPr>
          <p:cNvPr id="18" name="Прямая соединительная линия 17"/>
          <p:cNvCxnSpPr>
            <a:stCxn id="2" idx="2"/>
            <a:endCxn id="4" idx="0"/>
          </p:cNvCxnSpPr>
          <p:nvPr/>
        </p:nvCxnSpPr>
        <p:spPr>
          <a:xfrm>
            <a:off x="4572000" y="1052736"/>
            <a:ext cx="0" cy="792088"/>
          </a:xfrm>
          <a:prstGeom prst="line">
            <a:avLst/>
          </a:prstGeom>
          <a:ln w="381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4" idx="2"/>
          </p:cNvCxnSpPr>
          <p:nvPr/>
        </p:nvCxnSpPr>
        <p:spPr>
          <a:xfrm>
            <a:off x="4572000" y="2214156"/>
            <a:ext cx="0" cy="566772"/>
          </a:xfrm>
          <a:prstGeom prst="line">
            <a:avLst/>
          </a:prstGeom>
          <a:ln w="381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endCxn id="14" idx="0"/>
          </p:cNvCxnSpPr>
          <p:nvPr/>
        </p:nvCxnSpPr>
        <p:spPr>
          <a:xfrm>
            <a:off x="4572000" y="3212976"/>
            <a:ext cx="0" cy="1656184"/>
          </a:xfrm>
          <a:prstGeom prst="line">
            <a:avLst/>
          </a:prstGeom>
          <a:ln w="381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4572000" y="5373216"/>
            <a:ext cx="0" cy="792088"/>
          </a:xfrm>
          <a:prstGeom prst="line">
            <a:avLst/>
          </a:prstGeom>
          <a:ln w="381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83295"/>
            <a:ext cx="849694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Проект </a:t>
            </a:r>
            <a:r>
              <a:rPr lang="en-US" sz="4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(Project)</a:t>
            </a:r>
            <a:endParaRPr lang="ru-RU" sz="4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19872" y="1124744"/>
            <a:ext cx="2304256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Системы ООВП</a:t>
            </a:r>
            <a:endParaRPr lang="ru-RU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2492896"/>
            <a:ext cx="2304256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Системы программирования</a:t>
            </a:r>
            <a:endParaRPr lang="ru-RU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40152" y="2564904"/>
            <a:ext cx="2304256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Среда проектирования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699792" y="4293096"/>
            <a:ext cx="3744416" cy="1080120"/>
          </a:xfrm>
          <a:prstGeom prst="round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Проект =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программный код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графический интерфейс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>
            <a:endCxn id="5" idx="0"/>
          </p:cNvCxnSpPr>
          <p:nvPr/>
        </p:nvCxnSpPr>
        <p:spPr>
          <a:xfrm flipH="1">
            <a:off x="2051720" y="1700808"/>
            <a:ext cx="1944216" cy="792088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endCxn id="6" idx="0"/>
          </p:cNvCxnSpPr>
          <p:nvPr/>
        </p:nvCxnSpPr>
        <p:spPr>
          <a:xfrm>
            <a:off x="5148064" y="1700808"/>
            <a:ext cx="1944216" cy="864096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5" idx="2"/>
          </p:cNvCxnSpPr>
          <p:nvPr/>
        </p:nvCxnSpPr>
        <p:spPr>
          <a:xfrm>
            <a:off x="2051720" y="3212976"/>
            <a:ext cx="1512168" cy="1080120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6" idx="2"/>
          </p:cNvCxnSpPr>
          <p:nvPr/>
        </p:nvCxnSpPr>
        <p:spPr>
          <a:xfrm flipH="1">
            <a:off x="5580112" y="3284984"/>
            <a:ext cx="1512168" cy="1008112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83295"/>
            <a:ext cx="849694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Графический интерфейс</a:t>
            </a:r>
            <a:endParaRPr lang="ru-RU" sz="4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052736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Основа – объект </a:t>
            </a:r>
            <a:r>
              <a:rPr lang="ru-RU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форма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(окно), на нем размещаются другие объекты – </a:t>
            </a:r>
            <a:r>
              <a:rPr lang="ru-RU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элементы управления</a:t>
            </a:r>
            <a:endParaRPr lang="ru-RU" sz="2000" b="1" i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700808"/>
            <a:ext cx="302433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Элементы управления:</a:t>
            </a:r>
          </a:p>
          <a:p>
            <a:r>
              <a:rPr lang="ru-RU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Текстовое поле (</a:t>
            </a:r>
            <a:r>
              <a:rPr lang="en-US" sz="2000" b="1" i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TextBox</a:t>
            </a:r>
            <a:r>
              <a:rPr lang="en-US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для ввода и вывода данных</a:t>
            </a:r>
          </a:p>
          <a:p>
            <a:r>
              <a:rPr lang="ru-RU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Метка (</a:t>
            </a:r>
            <a:r>
              <a:rPr lang="en-US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Label)</a:t>
            </a:r>
            <a:r>
              <a:rPr lang="ru-RU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для вывода данных и пояснительных текстов</a:t>
            </a:r>
          </a:p>
          <a:p>
            <a:r>
              <a:rPr lang="ru-RU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Графическое окно (</a:t>
            </a:r>
            <a:r>
              <a:rPr lang="en-US" sz="2000" b="1" i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PictureBox</a:t>
            </a:r>
            <a:r>
              <a:rPr lang="ru-RU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вывода графики</a:t>
            </a:r>
          </a:p>
          <a:p>
            <a:r>
              <a:rPr lang="ru-RU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Кнопки (</a:t>
            </a:r>
            <a:r>
              <a:rPr lang="en-US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Button</a:t>
            </a:r>
            <a:r>
              <a:rPr lang="ru-RU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для запуска обработчиков событий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10336" r="57476" b="57180"/>
          <a:stretch>
            <a:fillRect/>
          </a:stretch>
        </p:blipFill>
        <p:spPr bwMode="auto">
          <a:xfrm>
            <a:off x="3563888" y="2060848"/>
            <a:ext cx="5184576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 стрелкой 6"/>
          <p:cNvCxnSpPr/>
          <p:nvPr/>
        </p:nvCxnSpPr>
        <p:spPr>
          <a:xfrm flipV="1">
            <a:off x="3419872" y="2564904"/>
            <a:ext cx="576064" cy="7200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347864" y="2708920"/>
            <a:ext cx="1656184" cy="36004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2267744" y="2708920"/>
            <a:ext cx="1440160" cy="7920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267744" y="3501008"/>
            <a:ext cx="2808312" cy="43204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2627784" y="2348880"/>
            <a:ext cx="1296144" cy="216024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2627784" y="3284984"/>
            <a:ext cx="3888432" cy="122413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2339752" y="2924944"/>
            <a:ext cx="1728192" cy="237626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2339752" y="4005064"/>
            <a:ext cx="4392488" cy="129614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83295"/>
            <a:ext cx="849694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Объекты </a:t>
            </a:r>
            <a:r>
              <a:rPr lang="en-US" sz="4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(Objects)</a:t>
            </a:r>
            <a:endParaRPr lang="ru-RU" sz="4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1124744"/>
            <a:ext cx="3384376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Программные объекты</a:t>
            </a:r>
            <a:endParaRPr lang="ru-RU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348880"/>
            <a:ext cx="3384376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Обладает определенным набором свойств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76056" y="2348880"/>
            <a:ext cx="3384376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Использует определенные методы обработки данных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>
            <a:endCxn id="4" idx="0"/>
          </p:cNvCxnSpPr>
          <p:nvPr/>
        </p:nvCxnSpPr>
        <p:spPr>
          <a:xfrm flipH="1">
            <a:off x="2303748" y="1988840"/>
            <a:ext cx="1332148" cy="360040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endCxn id="5" idx="0"/>
          </p:cNvCxnSpPr>
          <p:nvPr/>
        </p:nvCxnSpPr>
        <p:spPr>
          <a:xfrm>
            <a:off x="5508104" y="1988840"/>
            <a:ext cx="1260140" cy="360040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39552" y="3429000"/>
            <a:ext cx="81369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Объекты могут реагировать на </a:t>
            </a:r>
            <a:r>
              <a:rPr lang="ru-RU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внешние события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Классы объектов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«шаблоны», определяющие наборы свойств, методов и событий для создания объектов.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Такой объект является </a:t>
            </a:r>
            <a:r>
              <a:rPr lang="ru-RU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экземпляром класса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наследует весь набор свойств, методов и событий данного класса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Например: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класс объектов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форма (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Form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основа для создания графического интерфейса служит шаблоном для экземпляров объектов форма: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Form1,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Form2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т.д.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83295"/>
            <a:ext cx="849694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Свойства объекта </a:t>
            </a:r>
            <a:r>
              <a:rPr lang="en-US" sz="4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(Properties)</a:t>
            </a:r>
            <a:endParaRPr lang="ru-RU" sz="4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43808" y="1052736"/>
            <a:ext cx="612068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Каждый класс объектов обладает определенным набором свойств. Первоначальные значения свойств объектов можно установить с использованием диалогового окна Свойства 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Properties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Значение свойств можно изменить в программном коде: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err="1" smtClean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Объект.Свойство</a:t>
            </a:r>
            <a:r>
              <a:rPr lang="ru-RU" sz="2000" b="1" dirty="0" smtClean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ru-RU" sz="2000" b="1" dirty="0" err="1" smtClean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ЗначениеСвойства</a:t>
            </a:r>
            <a:endParaRPr lang="ru-RU" sz="2000" b="1" dirty="0" smtClean="0">
              <a:solidFill>
                <a:srgbClr val="0000CC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Например: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b="1" dirty="0" smtClean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Form1.Text = “</a:t>
            </a:r>
            <a:r>
              <a:rPr lang="ru-RU" sz="2400" b="1" dirty="0" smtClean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Первый проект</a:t>
            </a:r>
            <a:r>
              <a:rPr lang="en-US" sz="2400" b="1" dirty="0" smtClean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”</a:t>
            </a:r>
            <a:endParaRPr lang="ru-RU" sz="2400" b="1" dirty="0">
              <a:solidFill>
                <a:srgbClr val="0000CC"/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83277" t="42082" r="776" b="24696"/>
          <a:stretch>
            <a:fillRect/>
          </a:stretch>
        </p:blipFill>
        <p:spPr bwMode="auto">
          <a:xfrm>
            <a:off x="395536" y="1484784"/>
            <a:ext cx="2333059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83295"/>
            <a:ext cx="849694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Методы объекта </a:t>
            </a:r>
            <a:r>
              <a:rPr lang="en-US" sz="4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(Methods)</a:t>
            </a:r>
            <a:endParaRPr lang="ru-RU" sz="4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052736"/>
            <a:ext cx="835292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Объекты могут использовать различные методы обработки данных. Методы имеют аргументы, которые позволяют задать параметры выполняемых действий.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использования метода в строке программного кода указывают имя объекта, через точку – метод, в скобках - аргументы: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err="1" smtClean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Объект.Метод</a:t>
            </a:r>
            <a:r>
              <a:rPr lang="ru-RU" sz="2400" b="1" dirty="0" smtClean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 (арг1, арг2)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Например: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b="1" dirty="0" err="1" smtClean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Form.Scale</a:t>
            </a:r>
            <a:r>
              <a:rPr lang="en-US" sz="2400" b="1" dirty="0" smtClean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 (2, 0.5)</a:t>
            </a:r>
            <a:endParaRPr lang="ru-RU" sz="2400" b="1" dirty="0" smtClean="0">
              <a:solidFill>
                <a:srgbClr val="0000CC"/>
              </a:solidFill>
              <a:latin typeface="Courier New" pitchFamily="49" charset="0"/>
              <a:cs typeface="Courier New" pitchFamily="49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Метод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Scale (x, y)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меняет размеры формы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83295"/>
            <a:ext cx="849694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Событие </a:t>
            </a:r>
            <a:r>
              <a:rPr lang="en-US" sz="4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(Event)</a:t>
            </a:r>
            <a:endParaRPr lang="ru-RU" sz="4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052736"/>
            <a:ext cx="835292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Событие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представляет собой действие, распознаваемое элементом управления. Событие может создаваться пользователем (щелчок мыши или нажатие клавиши) или быть результатом воздействия других программных объектов.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Каждый объект реагирует на определенный набор событий.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Например: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Кнопка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реагирует на: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Щелчок кнопки мыши (</a:t>
            </a:r>
            <a:r>
              <a:rPr lang="en-US" sz="24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Click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Нажатие кнопки мыши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b="1" i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MouseDown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Отпускание кнопки мыши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b="1" i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MouseUp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Нажатие клавиши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b="1" i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KeyPress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83295"/>
            <a:ext cx="849694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Обработчик  с</a:t>
            </a:r>
            <a:r>
              <a:rPr lang="ru-RU" sz="4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обытия</a:t>
            </a:r>
            <a:endParaRPr lang="ru-RU" sz="4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052736"/>
            <a:ext cx="83529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каждого события можно запрограммировать </a:t>
            </a:r>
            <a:r>
              <a:rPr lang="ru-RU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отклик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реакцию объекта на произошедшее событие. В качестве отклика выполняется </a:t>
            </a:r>
            <a:r>
              <a:rPr lang="ru-RU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обработчик события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(событийная процедура) – программа.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Чтобы создать заготовку обработчика события, необходимо осуществить </a:t>
            </a:r>
            <a:r>
              <a:rPr lang="ru-RU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двойной щелчок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мышью по объекту: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23034" t="27316" r="43891" b="50536"/>
          <a:stretch>
            <a:fillRect/>
          </a:stretch>
        </p:blipFill>
        <p:spPr bwMode="auto">
          <a:xfrm>
            <a:off x="467544" y="2708920"/>
            <a:ext cx="4973353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Прямая со стрелкой 5"/>
          <p:cNvCxnSpPr>
            <a:stCxn id="7" idx="1"/>
          </p:cNvCxnSpPr>
          <p:nvPr/>
        </p:nvCxnSpPr>
        <p:spPr>
          <a:xfrm flipH="1">
            <a:off x="1691680" y="2816062"/>
            <a:ext cx="3960440" cy="126101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652120" y="2492896"/>
            <a:ext cx="302433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Начало обработчика событий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3635896" y="3789040"/>
            <a:ext cx="2088232" cy="36004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724128" y="3563724"/>
            <a:ext cx="302433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Имя объекта и имя события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 стрелкой 11"/>
          <p:cNvCxnSpPr>
            <a:stCxn id="14" idx="1"/>
          </p:cNvCxnSpPr>
          <p:nvPr/>
        </p:nvCxnSpPr>
        <p:spPr>
          <a:xfrm flipH="1" flipV="1">
            <a:off x="1691680" y="4581128"/>
            <a:ext cx="3960440" cy="18089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652120" y="4438853"/>
            <a:ext cx="259228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Конец обработчика событий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3528" y="5373216"/>
            <a:ext cx="8352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Обработчик события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представляет собой программу, которая начинает выполняться после реализации определенного события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4" grpId="0" animBg="1"/>
      <p:bldP spid="1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111</TotalTime>
  <Words>555</Words>
  <Application>Microsoft Office PowerPoint</Application>
  <PresentationFormat>Экран (4:3)</PresentationFormat>
  <Paragraphs>73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</cp:lastModifiedBy>
  <cp:revision>5</cp:revision>
  <dcterms:created xsi:type="dcterms:W3CDTF">2013-02-08T14:10:59Z</dcterms:created>
  <dcterms:modified xsi:type="dcterms:W3CDTF">2013-10-06T13:36:42Z</dcterms:modified>
</cp:coreProperties>
</file>