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2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5" name="Shape 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" name="Shape 26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2" name="Shape 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3" name="Shape 3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9" name="Shape 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0" name="Shape 4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6" name="Shape 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7" name="Shape 4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3" name="Shape 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4" name="Shape 5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1" name="Shape 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2" name="Shape 6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9" name="Shape 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0" name="Shape 7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7" name="Shape 7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8" name="Shape 7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4" name="Shape 8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5" name="Shape 8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type="ctrTitle"/>
          </p:nvPr>
        </p:nvSpPr>
        <p:spPr>
          <a:xfrm>
            <a:off y="2111123" x="685800"/>
            <a:ext cy="1546500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" type="subTitle"/>
          </p:nvPr>
        </p:nvSpPr>
        <p:spPr>
          <a:xfrm>
            <a:off y="3786737" x="685800"/>
            <a:ext cy="1046400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ITLE_AND_BODY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 indent="-285750" marL="742950">
              <a:defRPr/>
            </a:lvl2pPr>
            <a:lvl3pPr rtl="0" indent="-228600" marL="1143000">
              <a:defRPr/>
            </a:lvl3pPr>
            <a:lvl4pPr rtl="0" indent="-228600" marL="160020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ITLE_AND_TWO_COLUMNS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_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3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jp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5.jp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jp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7.jp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3.xml" Type="http://schemas.openxmlformats.org/officeDocument/2006/relationships/slideLayout" Id="rId1"/><Relationship Target="../media/image06.jp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3.xml" Type="http://schemas.openxmlformats.org/officeDocument/2006/relationships/slideLayout" Id="rId1"/><Relationship Target="../media/image00.jp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3.xml" Type="http://schemas.openxmlformats.org/officeDocument/2006/relationships/slideLayout" Id="rId1"/><Relationship Target="../media/image02.jp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jp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EFEFEF"/>
        </a:solidFill>
      </p:bgPr>
    </p:bg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y="1395395" x="685800"/>
            <a:ext cy="1974600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ru"/>
              <a:t>ПРЕЗЕНТАЦИЯ  НА ТЕМУ   “ ФРУКТЫ”</a:t>
            </a:r>
          </a:p>
        </p:txBody>
      </p:sp>
      <p:sp>
        <p:nvSpPr>
          <p:cNvPr id="24" name="Shape 24"/>
          <p:cNvSpPr txBox="1"/>
          <p:nvPr>
            <p:ph idx="1" type="subTitle"/>
          </p:nvPr>
        </p:nvSpPr>
        <p:spPr>
          <a:xfrm>
            <a:off y="-5150" x="685800"/>
            <a:ext cy="4775699" cx="7675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EFEFEF"/>
        </a:solidFill>
      </p:bgPr>
    </p:bg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y="-790925" x="5066900"/>
            <a:ext cy="6968999" cx="42389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sz="2400" lang="ru"/>
              <a:t>Груша-это очень вкусно,</a:t>
            </a:r>
          </a:p>
          <a:p>
            <a:pPr rtl="0" lvl="0">
              <a:buNone/>
            </a:pPr>
            <a:r>
              <a:rPr sz="2400" lang="ru"/>
              <a:t>Нам без груши очень грустно.</a:t>
            </a:r>
          </a:p>
          <a:p>
            <a:pPr rtl="0" lvl="0">
              <a:buNone/>
            </a:pPr>
            <a:r>
              <a:rPr sz="2400" lang="ru"/>
              <a:t>Груша- это объедение,                              </a:t>
            </a:r>
          </a:p>
          <a:p>
            <a:pPr rtl="0" lvl="0">
              <a:buNone/>
            </a:pPr>
            <a:r>
              <a:rPr sz="2400" lang="ru"/>
              <a:t>А особенно в варенье.</a:t>
            </a:r>
          </a:p>
          <a:p>
            <a:r>
              <a:t/>
            </a:r>
          </a:p>
          <a:p>
            <a:r>
              <a:t/>
            </a:r>
          </a:p>
          <a:p>
            <a:pPr rtl="0" lvl="0">
              <a:buNone/>
            </a:pPr>
            <a:r>
              <a:rPr sz="2400" lang="ru"/>
              <a:t>                      ЗАГАДКА</a:t>
            </a:r>
          </a:p>
          <a:p>
            <a:pPr rtl="0" lvl="0">
              <a:buNone/>
            </a:pPr>
            <a:r>
              <a:rPr sz="2400" lang="ru"/>
              <a:t>   На деревьях меж листами                    </a:t>
            </a:r>
          </a:p>
          <a:p>
            <a:pPr rtl="0" lvl="0">
              <a:buNone/>
            </a:pPr>
            <a:r>
              <a:rPr sz="2400" lang="ru"/>
              <a:t>    Висят птицы вверх  </a:t>
            </a:r>
          </a:p>
          <a:p>
            <a:pPr rtl="0" lvl="0">
              <a:buNone/>
            </a:pPr>
            <a:r>
              <a:rPr sz="2400" lang="ru"/>
              <a:t>                       ногами.</a:t>
            </a:r>
          </a:p>
          <a:p>
            <a:pPr rtl="0" lvl="0">
              <a:buNone/>
            </a:pPr>
            <a:r>
              <a:rPr sz="2400" lang="ru"/>
              <a:t>                             (груши)                                                                                                                                                 </a:t>
            </a:r>
          </a:p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y="212125" x="123800"/>
            <a:ext cy="504299" cx="49430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ru"/>
              <a:t>            ГРУША </a:t>
            </a:r>
          </a:p>
        </p:txBody>
      </p:sp>
      <p:sp>
        <p:nvSpPr>
          <p:cNvPr id="31" name="Shape 31"/>
          <p:cNvSpPr/>
          <p:nvPr/>
        </p:nvSpPr>
        <p:spPr>
          <a:xfrm>
            <a:off y="1173325" x="378075"/>
            <a:ext cy="4719424" cx="40752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EFEFEF"/>
        </a:solidFill>
      </p:bgPr>
    </p:bg>
    <p:spTree>
      <p:nvGrpSpPr>
        <p:cNvPr id="35" name="Shape 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y="-406050" x="258750"/>
            <a:ext cy="2010299" cx="116786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3000" lang="ru"/>
              <a:t>ЯБЛОКО</a:t>
            </a:r>
          </a:p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y="379400" x="4184800"/>
            <a:ext cy="5394299" cx="4167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2400" lang="ru"/>
              <a:t>Яблочки янтарные</a:t>
            </a:r>
          </a:p>
          <a:p>
            <a:pPr rtl="0" lvl="0">
              <a:buNone/>
            </a:pPr>
            <a:r>
              <a:rPr sz="2400" lang="ru"/>
              <a:t>На яблоньке созрели.</a:t>
            </a:r>
          </a:p>
          <a:p>
            <a:pPr rtl="0" lvl="0">
              <a:buNone/>
            </a:pPr>
            <a:r>
              <a:rPr sz="2400" lang="ru"/>
              <a:t>Яблочки янтарные</a:t>
            </a:r>
          </a:p>
          <a:p>
            <a:pPr rtl="0" lvl="0">
              <a:buNone/>
            </a:pPr>
            <a:r>
              <a:rPr sz="2400" lang="ru"/>
              <a:t>Яна с Яшей  ели.</a:t>
            </a:r>
          </a:p>
          <a:p>
            <a:r>
              <a:t/>
            </a:r>
          </a:p>
          <a:p>
            <a:pPr rtl="0" lvl="0">
              <a:buNone/>
            </a:pPr>
            <a:r>
              <a:rPr sz="2400" lang="ru"/>
              <a:t>              ЗАГАДКА</a:t>
            </a:r>
          </a:p>
          <a:p>
            <a:pPr rtl="0" lvl="0">
              <a:buNone/>
            </a:pPr>
            <a:r>
              <a:rPr sz="2400" lang="ru"/>
              <a:t>   Само с кулачок,</a:t>
            </a:r>
          </a:p>
          <a:p>
            <a:pPr rtl="0" lvl="0">
              <a:buNone/>
            </a:pPr>
            <a:r>
              <a:rPr sz="2400" lang="ru"/>
              <a:t>   Красный бочок.</a:t>
            </a:r>
          </a:p>
          <a:p>
            <a:pPr rtl="0" lvl="0">
              <a:buNone/>
            </a:pPr>
            <a:r>
              <a:rPr sz="2400" lang="ru"/>
              <a:t>   Тронешь пальцем-гладко,</a:t>
            </a:r>
          </a:p>
          <a:p>
            <a:pPr rtl="0" lvl="0">
              <a:buNone/>
            </a:pPr>
            <a:r>
              <a:rPr sz="2400" lang="ru"/>
              <a:t>    А откусишь -сладко.</a:t>
            </a:r>
          </a:p>
          <a:p>
            <a:pPr rtl="0" lvl="0">
              <a:buNone/>
            </a:pPr>
            <a:r>
              <a:rPr sz="2400" lang="ru"/>
              <a:t>                  ( Яблоко)</a:t>
            </a:r>
          </a:p>
          <a:p>
            <a:r>
              <a:t/>
            </a:r>
          </a:p>
        </p:txBody>
      </p:sp>
      <p:sp>
        <p:nvSpPr>
          <p:cNvPr id="38" name="Shape 38"/>
          <p:cNvSpPr/>
          <p:nvPr/>
        </p:nvSpPr>
        <p:spPr>
          <a:xfrm>
            <a:off y="1905700" x="132450"/>
            <a:ext cy="4054549" cx="386674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EFEFEF"/>
        </a:solidFill>
      </p:bgPr>
    </p:bg>
    <p:spTree>
      <p:nvGrpSpPr>
        <p:cNvPr id="42" name="Shape 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y="328100" x="457200"/>
            <a:ext cy="10896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sz="2400" lang="ru"/>
              <a:t>АРБУЗ</a:t>
            </a:r>
          </a:p>
          <a:p>
            <a:r>
              <a:t/>
            </a:r>
          </a:p>
        </p:txBody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y="231350" x="4558000"/>
            <a:ext cy="5704800" cx="4024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2400" lang="ru"/>
              <a:t>Круглый-круглый, Сладкий -сладкий,</a:t>
            </a:r>
          </a:p>
          <a:p>
            <a:pPr rtl="0" lvl="0">
              <a:buNone/>
            </a:pPr>
            <a:r>
              <a:rPr sz="2400" lang="ru"/>
              <a:t>С полосатой кожей </a:t>
            </a:r>
          </a:p>
          <a:p>
            <a:pPr rtl="0" lvl="0">
              <a:buNone/>
            </a:pPr>
            <a:r>
              <a:rPr sz="2400" lang="ru"/>
              <a:t>                       гладкой,</a:t>
            </a:r>
          </a:p>
          <a:p>
            <a:pPr rtl="0" lvl="0">
              <a:buNone/>
            </a:pPr>
            <a:r>
              <a:rPr sz="2400" lang="ru"/>
              <a:t>А разрежешь- посмотри:</a:t>
            </a:r>
          </a:p>
          <a:p>
            <a:pPr rtl="0" lvl="0">
              <a:buNone/>
            </a:pPr>
            <a:r>
              <a:rPr sz="2400" lang="ru"/>
              <a:t>Красный-красный он </a:t>
            </a:r>
          </a:p>
          <a:p>
            <a:pPr rtl="0" lvl="0">
              <a:buNone/>
            </a:pPr>
            <a:r>
              <a:rPr sz="2400" lang="ru"/>
              <a:t>                       внутри.</a:t>
            </a:r>
          </a:p>
          <a:p>
            <a:r>
              <a:t/>
            </a:r>
          </a:p>
          <a:p>
            <a:r>
              <a:t/>
            </a:r>
          </a:p>
          <a:p>
            <a:pPr rtl="0" lvl="0">
              <a:buNone/>
            </a:pPr>
            <a:r>
              <a:rPr sz="2400" lang="ru"/>
              <a:t>            ЗАГАДКА</a:t>
            </a:r>
          </a:p>
          <a:p>
            <a:pPr rtl="0" lvl="0">
              <a:buNone/>
            </a:pPr>
            <a:r>
              <a:rPr sz="2400" lang="ru"/>
              <a:t>Сам я алый, сахарный,</a:t>
            </a:r>
          </a:p>
          <a:p>
            <a:pPr rtl="0" lvl="0">
              <a:buNone/>
            </a:pPr>
            <a:r>
              <a:rPr sz="2400" lang="ru"/>
              <a:t>Кафтан зелёный </a:t>
            </a:r>
          </a:p>
          <a:p>
            <a:pPr rtl="0" lvl="0">
              <a:buNone/>
            </a:pPr>
            <a:r>
              <a:rPr sz="2400" lang="ru"/>
              <a:t>                          бархатный.  </a:t>
            </a:r>
          </a:p>
          <a:p>
            <a:pPr>
              <a:buNone/>
            </a:pPr>
            <a:r>
              <a:rPr sz="2400" lang="ru"/>
              <a:t>                      ( Арбуз)</a:t>
            </a:r>
          </a:p>
        </p:txBody>
      </p:sp>
      <p:sp>
        <p:nvSpPr>
          <p:cNvPr id="45" name="Shape 45"/>
          <p:cNvSpPr/>
          <p:nvPr/>
        </p:nvSpPr>
        <p:spPr>
          <a:xfrm>
            <a:off y="1417700" x="315550"/>
            <a:ext cy="4087800" cx="41041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EFEFEF"/>
        </a:solidFill>
      </p:bgPr>
    </p:bg>
    <p:spTree>
      <p:nvGrpSpPr>
        <p:cNvPr id="49" name="Shape 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y="-185700" x="1700850"/>
            <a:ext cy="6858000" cx="83303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sz="2400" lang="ru"/>
              <a:t>ДЫНЯ                                                                          </a:t>
            </a:r>
          </a:p>
          <a:p>
            <a:pPr rtl="0" lvl="0">
              <a:buNone/>
            </a:pPr>
            <a:r>
              <a:rPr sz="2400" lang="ru"/>
              <a:t>                                     Желтокожая она,</a:t>
            </a:r>
          </a:p>
          <a:p>
            <a:pPr rtl="0" lvl="0">
              <a:buNone/>
            </a:pPr>
            <a:r>
              <a:rPr sz="2400" lang="ru"/>
              <a:t>                                     Ароматна и  вкусна</a:t>
            </a:r>
          </a:p>
          <a:p>
            <a:pPr rtl="0" lvl="0">
              <a:buNone/>
            </a:pPr>
            <a:r>
              <a:rPr sz="2400" lang="ru"/>
              <a:t>                                     Хорошо под солнцем ныне</a:t>
            </a:r>
          </a:p>
          <a:p>
            <a:pPr rtl="0" lvl="0">
              <a:buNone/>
            </a:pPr>
            <a:r>
              <a:rPr sz="2400" lang="ru"/>
              <a:t>                                     На бахче живется дыне.</a:t>
            </a:r>
          </a:p>
          <a:p>
            <a:pPr rtl="0" lvl="0">
              <a:buNone/>
            </a:pPr>
            <a:r>
              <a:rPr sz="2400" lang="ru"/>
              <a:t>                                                   </a:t>
            </a:r>
          </a:p>
          <a:p>
            <a:pPr rtl="0" lvl="0">
              <a:buNone/>
            </a:pPr>
            <a:r>
              <a:rPr sz="2400" lang="ru"/>
              <a:t>                                                              ЗАГАДКА</a:t>
            </a:r>
          </a:p>
          <a:p>
            <a:pPr rtl="0" lvl="0">
              <a:buNone/>
            </a:pPr>
            <a:r>
              <a:rPr sz="2400" lang="ru"/>
              <a:t>                                         Желтая я, а не репа.</a:t>
            </a:r>
          </a:p>
          <a:p>
            <a:pPr rtl="0" lvl="0">
              <a:buNone/>
            </a:pPr>
            <a:r>
              <a:rPr sz="2400" lang="ru"/>
              <a:t>                                         Круглая. а не солнце,   </a:t>
            </a:r>
          </a:p>
          <a:p>
            <a:pPr rtl="0" lvl="0">
              <a:buNone/>
            </a:pPr>
            <a:r>
              <a:rPr sz="2400" lang="ru"/>
              <a:t>                                         С семечками, а не </a:t>
            </a:r>
          </a:p>
          <a:p>
            <a:pPr rtl="0" lvl="0">
              <a:buNone/>
            </a:pPr>
            <a:r>
              <a:rPr sz="2400" lang="ru"/>
              <a:t>                                                            подсолнух.</a:t>
            </a:r>
          </a:p>
          <a:p>
            <a:pPr rtl="0" lvl="0">
              <a:buNone/>
            </a:pPr>
            <a:r>
              <a:rPr sz="2400" lang="ru"/>
              <a:t>                                                                 (Дыня)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rtl="0" lvl="0">
              <a:buNone/>
            </a:pPr>
            <a:r>
              <a:rPr sz="2400" lang="ru"/>
              <a:t>                                          </a:t>
            </a:r>
          </a:p>
          <a:p>
            <a:r>
              <a:t/>
            </a:r>
          </a:p>
          <a:p>
            <a:r>
              <a:t/>
            </a:r>
          </a:p>
          <a:p>
            <a:pPr>
              <a:buNone/>
            </a:pPr>
            <a:r>
              <a:rPr sz="2400" lang="ru"/>
              <a:t> </a:t>
            </a:r>
          </a:p>
        </p:txBody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y="1600200" x="955975"/>
            <a:ext cy="4356000" cx="27189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52" name="Shape 52"/>
          <p:cNvSpPr/>
          <p:nvPr/>
        </p:nvSpPr>
        <p:spPr>
          <a:xfrm>
            <a:off y="1208799" x="246000"/>
            <a:ext cy="4747399" cx="34931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EFEFEF"/>
        </a:solidFill>
      </p:bgPr>
    </p:bg>
    <p:spTree>
      <p:nvGrpSpPr>
        <p:cNvPr id="56" name="Shape 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7" name="Shape 57"/>
          <p:cNvSpPr txBox="1"/>
          <p:nvPr>
            <p:ph type="title"/>
          </p:nvPr>
        </p:nvSpPr>
        <p:spPr>
          <a:xfrm>
            <a:off y="274650" x="62800"/>
            <a:ext cy="1143000" cx="89087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sz="2400" lang="ru"/>
              <a:t>АПЕЛЬСИН</a:t>
            </a:r>
          </a:p>
          <a:p>
            <a:r>
              <a:t/>
            </a:r>
          </a:p>
        </p:txBody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59" name="Shape 59"/>
          <p:cNvSpPr txBox="1"/>
          <p:nvPr>
            <p:ph idx="2" type="body"/>
          </p:nvPr>
        </p:nvSpPr>
        <p:spPr>
          <a:xfrm>
            <a:off y="274650" x="4648200"/>
            <a:ext cy="5681400" cx="4038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2400" lang="ru"/>
              <a:t>С виду он как рыжий</a:t>
            </a:r>
          </a:p>
          <a:p>
            <a:pPr rtl="0" lvl="0">
              <a:buNone/>
            </a:pPr>
            <a:r>
              <a:rPr sz="2400" lang="ru"/>
              <a:t>                        мяч,</a:t>
            </a:r>
          </a:p>
          <a:p>
            <a:pPr rtl="0" lvl="0">
              <a:buNone/>
            </a:pPr>
            <a:r>
              <a:rPr sz="2400" lang="ru"/>
              <a:t>Только вот не мчится </a:t>
            </a:r>
          </a:p>
          <a:p>
            <a:pPr rtl="0" lvl="0">
              <a:buNone/>
            </a:pPr>
            <a:r>
              <a:rPr sz="2400" lang="ru"/>
              <a:t>                         вскачь.</a:t>
            </a:r>
          </a:p>
          <a:p>
            <a:pPr rtl="0" lvl="0">
              <a:buNone/>
            </a:pPr>
            <a:r>
              <a:rPr sz="2400" lang="ru"/>
              <a:t>В нём полезный </a:t>
            </a:r>
          </a:p>
          <a:p>
            <a:pPr rtl="0" lvl="0">
              <a:buNone/>
            </a:pPr>
            <a:r>
              <a:rPr sz="2400" lang="ru"/>
              <a:t>                         витамин-</a:t>
            </a:r>
          </a:p>
          <a:p>
            <a:pPr rtl="0" lvl="0">
              <a:buNone/>
            </a:pPr>
            <a:r>
              <a:rPr sz="2400" lang="ru"/>
              <a:t>Это спелый ……</a:t>
            </a:r>
          </a:p>
          <a:p>
            <a:pPr rtl="0" lvl="0">
              <a:buNone/>
            </a:pPr>
            <a:r>
              <a:rPr sz="2400" lang="ru"/>
              <a:t>        </a:t>
            </a:r>
          </a:p>
          <a:p>
            <a:r>
              <a:t/>
            </a:r>
          </a:p>
          <a:p>
            <a:pPr rtl="0" lvl="0">
              <a:buNone/>
            </a:pPr>
            <a:r>
              <a:rPr sz="2400" lang="ru"/>
              <a:t>             ЗАГАДКА</a:t>
            </a:r>
          </a:p>
          <a:p>
            <a:pPr rtl="0" lvl="0">
              <a:buNone/>
            </a:pPr>
            <a:r>
              <a:rPr sz="2400" lang="ru"/>
              <a:t>Он оранжевый снаружи</a:t>
            </a:r>
          </a:p>
          <a:p>
            <a:pPr rtl="0" lvl="0">
              <a:buNone/>
            </a:pPr>
            <a:r>
              <a:rPr sz="2400" lang="ru"/>
              <a:t>И оранжевый внутри.</a:t>
            </a:r>
          </a:p>
          <a:p>
            <a:pPr>
              <a:buNone/>
            </a:pPr>
            <a:r>
              <a:rPr sz="2400" lang="ru"/>
              <a:t>                   ( Апельсин)</a:t>
            </a:r>
          </a:p>
        </p:txBody>
      </p:sp>
      <p:sp>
        <p:nvSpPr>
          <p:cNvPr id="60" name="Shape 60"/>
          <p:cNvSpPr/>
          <p:nvPr/>
        </p:nvSpPr>
        <p:spPr>
          <a:xfrm>
            <a:off y="1476950" x="457200"/>
            <a:ext cy="4182774" cx="4191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EFEFEF"/>
        </a:solidFill>
      </p:bgPr>
    </p:bg>
    <p:spTree>
      <p:nvGrpSpPr>
        <p:cNvPr id="64" name="Shape 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5" name="Shape 65"/>
          <p:cNvSpPr txBox="1"/>
          <p:nvPr>
            <p:ph type="title"/>
          </p:nvPr>
        </p:nvSpPr>
        <p:spPr>
          <a:xfrm>
            <a:off y="24408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sz="2400" lang="ru"/>
              <a:t>ГРАНАТ</a:t>
            </a:r>
          </a:p>
          <a:p>
            <a:r>
              <a:t/>
            </a:r>
          </a:p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67" name="Shape 67"/>
          <p:cNvSpPr txBox="1"/>
          <p:nvPr>
            <p:ph idx="2" type="body"/>
          </p:nvPr>
        </p:nvSpPr>
        <p:spPr>
          <a:xfrm>
            <a:off y="131875" x="4648200"/>
            <a:ext cy="5936400" cx="4038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2400" lang="ru"/>
              <a:t>Что за плод! </a:t>
            </a:r>
          </a:p>
          <a:p>
            <a:pPr rtl="0" lvl="0">
              <a:buNone/>
            </a:pPr>
            <a:r>
              <a:rPr sz="2400" lang="ru"/>
              <a:t>Шкатулочка с секретом!</a:t>
            </a:r>
          </a:p>
          <a:p>
            <a:pPr rtl="0" lvl="0">
              <a:buNone/>
            </a:pPr>
            <a:r>
              <a:rPr sz="2400" lang="ru"/>
              <a:t>Семена- стекляшки на вид</a:t>
            </a:r>
          </a:p>
          <a:p>
            <a:pPr rtl="0" lvl="0">
              <a:buNone/>
            </a:pPr>
            <a:r>
              <a:rPr sz="2400" lang="ru"/>
              <a:t>Все прозрачные,</a:t>
            </a:r>
          </a:p>
          <a:p>
            <a:pPr rtl="0" lvl="0">
              <a:buNone/>
            </a:pPr>
            <a:r>
              <a:rPr sz="2400" lang="ru"/>
              <a:t>Все розового цвета.</a:t>
            </a:r>
          </a:p>
          <a:p>
            <a:pPr rtl="0" lvl="0">
              <a:buNone/>
            </a:pPr>
            <a:r>
              <a:rPr sz="2400" lang="ru"/>
              <a:t>Потрясешь- как странно!</a:t>
            </a:r>
          </a:p>
          <a:p>
            <a:pPr rtl="0" lvl="0">
              <a:buNone/>
            </a:pPr>
            <a:r>
              <a:rPr sz="2400" lang="ru"/>
              <a:t>Не звенит.</a:t>
            </a:r>
          </a:p>
          <a:p>
            <a:pPr rtl="0" lvl="0">
              <a:buNone/>
            </a:pPr>
            <a:r>
              <a:rPr sz="2400" lang="ru"/>
              <a:t>                 ЗАГАДКА</a:t>
            </a:r>
          </a:p>
          <a:p>
            <a:pPr rtl="0" lvl="0">
              <a:buNone/>
            </a:pPr>
            <a:r>
              <a:rPr sz="2400" lang="ru"/>
              <a:t>Круглый дом, красный дом</a:t>
            </a:r>
          </a:p>
          <a:p>
            <a:pPr rtl="0" lvl="0">
              <a:buNone/>
            </a:pPr>
            <a:r>
              <a:rPr sz="2400" lang="ru"/>
              <a:t>Нету окон в доме том.</a:t>
            </a:r>
          </a:p>
          <a:p>
            <a:pPr rtl="0" lvl="0">
              <a:buNone/>
            </a:pPr>
            <a:r>
              <a:rPr sz="2400" lang="ru"/>
              <a:t>Но внутри- посмотри,</a:t>
            </a:r>
          </a:p>
          <a:p>
            <a:pPr rtl="0" lvl="0">
              <a:buNone/>
            </a:pPr>
            <a:r>
              <a:rPr sz="2400" lang="ru"/>
              <a:t>Есть чему дивиться:</a:t>
            </a:r>
          </a:p>
          <a:p>
            <a:pPr rtl="0" lvl="0">
              <a:buNone/>
            </a:pPr>
            <a:r>
              <a:rPr sz="2400" lang="ru"/>
              <a:t>В каждой комнатке внутри</a:t>
            </a:r>
          </a:p>
          <a:p>
            <a:pPr rtl="0" lvl="0">
              <a:buNone/>
            </a:pPr>
            <a:r>
              <a:rPr sz="2400" lang="ru"/>
              <a:t>Красные девицы.</a:t>
            </a:r>
          </a:p>
          <a:p>
            <a:pPr rtl="0" lvl="0">
              <a:buNone/>
            </a:pPr>
            <a:r>
              <a:rPr sz="2400" lang="ru"/>
              <a:t>                       (Гранат)</a:t>
            </a:r>
          </a:p>
          <a:p>
            <a:r>
              <a:t/>
            </a:r>
          </a:p>
        </p:txBody>
      </p:sp>
      <p:sp>
        <p:nvSpPr>
          <p:cNvPr id="68" name="Shape 68"/>
          <p:cNvSpPr/>
          <p:nvPr/>
        </p:nvSpPr>
        <p:spPr>
          <a:xfrm>
            <a:off y="1143000" x="159900"/>
            <a:ext cy="4572000" cx="39945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CCCCCC"/>
        </a:solidFill>
      </p:bgPr>
    </p:bg>
    <p:spTree>
      <p:nvGrpSpPr>
        <p:cNvPr id="72" name="Shape 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3" name="Shape 73"/>
          <p:cNvSpPr txBox="1"/>
          <p:nvPr>
            <p:ph type="title"/>
          </p:nvPr>
        </p:nvSpPr>
        <p:spPr>
          <a:xfrm>
            <a:off y="244287" x="4063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sz="2400" lang="ru"/>
              <a:t>ПЕРСИК</a:t>
            </a:r>
          </a:p>
          <a:p>
            <a:r>
              <a:t/>
            </a:r>
          </a:p>
        </p:txBody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75" name="Shape 75"/>
          <p:cNvSpPr txBox="1"/>
          <p:nvPr>
            <p:ph idx="2" type="body"/>
          </p:nvPr>
        </p:nvSpPr>
        <p:spPr>
          <a:xfrm>
            <a:off y="191700" x="4648200"/>
            <a:ext cy="5764499" cx="4038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2400" lang="ru"/>
              <a:t>Я вам честно говорю-</a:t>
            </a:r>
          </a:p>
          <a:p>
            <a:pPr rtl="0" lvl="0">
              <a:buNone/>
            </a:pPr>
            <a:r>
              <a:rPr sz="2400" lang="ru"/>
              <a:t>Спелый персик я люблю.</a:t>
            </a:r>
          </a:p>
          <a:p>
            <a:pPr rtl="0" lvl="0">
              <a:buNone/>
            </a:pPr>
            <a:r>
              <a:rPr sz="2400" lang="ru"/>
              <a:t>Он и сочный, он и сладкий</a:t>
            </a:r>
          </a:p>
          <a:p>
            <a:pPr rtl="0" lvl="0">
              <a:buNone/>
            </a:pPr>
            <a:r>
              <a:rPr sz="2400" lang="ru"/>
              <a:t>И вкуснее шоколадки.</a:t>
            </a:r>
          </a:p>
          <a:p>
            <a:r>
              <a:t/>
            </a:r>
          </a:p>
          <a:p>
            <a:pPr rtl="0" lvl="0">
              <a:buNone/>
            </a:pPr>
            <a:r>
              <a:rPr sz="2400" lang="ru"/>
              <a:t>               ЗАГАДКА</a:t>
            </a:r>
          </a:p>
          <a:p>
            <a:pPr rtl="0" lvl="0">
              <a:buNone/>
            </a:pPr>
            <a:r>
              <a:rPr sz="2400" lang="ru"/>
              <a:t>Плод душистый и </a:t>
            </a:r>
          </a:p>
          <a:p>
            <a:pPr rtl="0" lvl="0">
              <a:buNone/>
            </a:pPr>
            <a:r>
              <a:rPr sz="2400" lang="ru"/>
              <a:t>                          пушистый,</a:t>
            </a:r>
          </a:p>
          <a:p>
            <a:pPr rtl="0" lvl="0">
              <a:buNone/>
            </a:pPr>
            <a:r>
              <a:rPr sz="2400" lang="ru"/>
              <a:t>А середка у плода,</a:t>
            </a:r>
          </a:p>
          <a:p>
            <a:pPr rtl="0" lvl="0">
              <a:buNone/>
            </a:pPr>
            <a:r>
              <a:rPr sz="2400" lang="ru"/>
              <a:t>Словно камень, тверда.</a:t>
            </a:r>
          </a:p>
          <a:p>
            <a:pPr rtl="0" lvl="0">
              <a:buNone/>
            </a:pPr>
            <a:r>
              <a:rPr sz="2400" lang="ru"/>
              <a:t>                        (Персик)</a:t>
            </a:r>
          </a:p>
        </p:txBody>
      </p:sp>
      <p:sp>
        <p:nvSpPr>
          <p:cNvPr id="76" name="Shape 76"/>
          <p:cNvSpPr/>
          <p:nvPr/>
        </p:nvSpPr>
        <p:spPr>
          <a:xfrm>
            <a:off y="1251075" x="240175"/>
            <a:ext cy="4678899" cx="425562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EFEFEF"/>
        </a:solidFill>
      </p:bgPr>
    </p:bg>
    <p:spTree>
      <p:nvGrpSpPr>
        <p:cNvPr id="80" name="Shape 8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y="121881" x="1933925"/>
            <a:ext cy="17528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ru"/>
              <a:t>СПАСИБО ЗА ВНИМАНИЕ</a:t>
            </a:r>
          </a:p>
          <a:p>
            <a:r>
              <a:t/>
            </a:r>
          </a:p>
        </p:txBody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y="1629450" x="2058800"/>
            <a:ext cy="4297500" cx="52269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83" name="Shape 83"/>
          <p:cNvSpPr/>
          <p:nvPr/>
        </p:nvSpPr>
        <p:spPr>
          <a:xfrm>
            <a:off y="1658625" x="2119050"/>
            <a:ext cy="4239149" cx="51665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