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</p:sldMasterIdLst>
  <p:sldIdLst>
    <p:sldId id="26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0" autoAdjust="0"/>
    <p:restoredTop sz="94635" autoAdjust="0"/>
  </p:normalViewPr>
  <p:slideViewPr>
    <p:cSldViewPr>
      <p:cViewPr varScale="1">
        <p:scale>
          <a:sx n="87" d="100"/>
          <a:sy n="87" d="100"/>
        </p:scale>
        <p:origin x="-10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79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6179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2400">
                <a:latin typeface="Times New Roman" pitchFamily="18" charset="0"/>
              </a:endParaRPr>
            </a:p>
          </p:txBody>
        </p:sp>
        <p:sp>
          <p:nvSpPr>
            <p:cNvPr id="16179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altLang="ru-RU" sz="2400">
                <a:latin typeface="Times New Roman" pitchFamily="18" charset="0"/>
              </a:endParaRPr>
            </a:p>
          </p:txBody>
        </p:sp>
        <p:grpSp>
          <p:nvGrpSpPr>
            <p:cNvPr id="16179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6179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altLang="ru-RU" sz="2400">
                  <a:latin typeface="Times New Roman" pitchFamily="18" charset="0"/>
                </a:endParaRPr>
              </a:p>
            </p:txBody>
          </p:sp>
          <p:sp>
            <p:nvSpPr>
              <p:cNvPr id="16179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altLang="ru-RU" sz="2400">
                  <a:latin typeface="Times New Roman" pitchFamily="18" charset="0"/>
                </a:endParaRPr>
              </a:p>
            </p:txBody>
          </p:sp>
          <p:sp>
            <p:nvSpPr>
              <p:cNvPr id="16180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altLang="ru-RU" sz="2400">
                  <a:latin typeface="Times New Roman" pitchFamily="18" charset="0"/>
                </a:endParaRPr>
              </a:p>
            </p:txBody>
          </p:sp>
          <p:sp>
            <p:nvSpPr>
              <p:cNvPr id="16180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altLang="ru-RU" sz="2400">
                  <a:latin typeface="Times New Roman" pitchFamily="18" charset="0"/>
                </a:endParaRPr>
              </a:p>
            </p:txBody>
          </p:sp>
          <p:sp>
            <p:nvSpPr>
              <p:cNvPr id="16180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altLang="ru-RU" sz="2400">
                  <a:latin typeface="Times New Roman" pitchFamily="18" charset="0"/>
                </a:endParaRPr>
              </a:p>
            </p:txBody>
          </p:sp>
          <p:sp>
            <p:nvSpPr>
              <p:cNvPr id="16180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altLang="ru-RU" sz="2400">
                  <a:latin typeface="Times New Roman" pitchFamily="18" charset="0"/>
                </a:endParaRPr>
              </a:p>
            </p:txBody>
          </p:sp>
          <p:sp>
            <p:nvSpPr>
              <p:cNvPr id="16180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altLang="ru-RU" sz="2400">
                  <a:latin typeface="Times New Roman" pitchFamily="18" charset="0"/>
                </a:endParaRPr>
              </a:p>
            </p:txBody>
          </p:sp>
          <p:sp>
            <p:nvSpPr>
              <p:cNvPr id="16180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altLang="ru-RU" sz="2400">
                  <a:latin typeface="Times New Roman" pitchFamily="18" charset="0"/>
                </a:endParaRPr>
              </a:p>
            </p:txBody>
          </p:sp>
          <p:sp>
            <p:nvSpPr>
              <p:cNvPr id="16180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altLang="ru-RU" sz="2400">
                  <a:latin typeface="Times New Roman" pitchFamily="18" charset="0"/>
                </a:endParaRPr>
              </a:p>
            </p:txBody>
          </p:sp>
          <p:sp>
            <p:nvSpPr>
              <p:cNvPr id="16180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alt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61808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161809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161810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CB646EC-4092-4469-91E6-779EC6606942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6181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6181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CCF261-4616-45B3-B127-ABB930804820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96140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3A69DB5-335F-4243-9DCA-AADF209FD079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13126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545EFE-E1C7-4115-B566-B9A3BE282B00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07807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2138C9D-8FB9-4082-AEF0-EA581C2666B5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00814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A0354E-5A8F-4936-8851-A6CC544E1339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24359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0963642-385E-4D7B-A249-831C0C38EF79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229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F93E18-F033-4D7E-9498-A46959B0BD2C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20293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A69F89C-6313-4AE5-9F58-021FE5AC38AD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3318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08D211B-F230-4AEE-B265-7E53965FBF3F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01372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273518B-0299-47E3-BCEF-95785763BFA1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20038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 altLang="ru-RU"/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D669DB28-7ACC-4B07-A727-C6BA2DD14EDF}" type="slidenum">
              <a:rPr lang="ru-RU" altLang="ru-RU"/>
              <a:pPr/>
              <a:t>‹#›</a:t>
            </a:fld>
            <a:endParaRPr lang="ru-RU" altLang="ru-RU"/>
          </a:p>
        </p:txBody>
      </p:sp>
      <p:grpSp>
        <p:nvGrpSpPr>
          <p:cNvPr id="16077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6077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2400">
                <a:latin typeface="Times New Roman" pitchFamily="18" charset="0"/>
              </a:endParaRPr>
            </a:p>
          </p:txBody>
        </p:sp>
        <p:sp>
          <p:nvSpPr>
            <p:cNvPr id="160774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altLang="ru-RU" sz="2400">
                <a:latin typeface="Times New Roman" pitchFamily="18" charset="0"/>
              </a:endParaRPr>
            </a:p>
          </p:txBody>
        </p:sp>
        <p:sp>
          <p:nvSpPr>
            <p:cNvPr id="160775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altLang="ru-RU">
                <a:solidFill>
                  <a:schemeClr val="hlink"/>
                </a:solidFill>
              </a:endParaRPr>
            </a:p>
          </p:txBody>
        </p:sp>
        <p:sp>
          <p:nvSpPr>
            <p:cNvPr id="160776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altLang="ru-RU">
                <a:solidFill>
                  <a:schemeClr val="hlink"/>
                </a:solidFill>
              </a:endParaRPr>
            </a:p>
          </p:txBody>
        </p:sp>
        <p:sp>
          <p:nvSpPr>
            <p:cNvPr id="160777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altLang="ru-RU">
                <a:solidFill>
                  <a:schemeClr val="accent2"/>
                </a:solidFill>
              </a:endParaRPr>
            </a:p>
          </p:txBody>
        </p:sp>
        <p:sp>
          <p:nvSpPr>
            <p:cNvPr id="160778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altLang="ru-RU">
                <a:solidFill>
                  <a:schemeClr val="hlink"/>
                </a:solidFill>
              </a:endParaRPr>
            </a:p>
          </p:txBody>
        </p:sp>
        <p:sp>
          <p:nvSpPr>
            <p:cNvPr id="160779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altLang="ru-RU" sz="2400">
                <a:latin typeface="Times New Roman" pitchFamily="18" charset="0"/>
              </a:endParaRPr>
            </a:p>
          </p:txBody>
        </p:sp>
        <p:sp>
          <p:nvSpPr>
            <p:cNvPr id="160780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altLang="ru-RU">
                <a:solidFill>
                  <a:schemeClr val="accent2"/>
                </a:solidFill>
              </a:endParaRPr>
            </a:p>
          </p:txBody>
        </p:sp>
        <p:sp>
          <p:nvSpPr>
            <p:cNvPr id="160781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alt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16078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607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6078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2" name="WordArt 4"/>
          <p:cNvSpPr>
            <a:spLocks noChangeArrowheads="1" noChangeShapeType="1" noTextEdit="1"/>
          </p:cNvSpPr>
          <p:nvPr/>
        </p:nvSpPr>
        <p:spPr bwMode="auto">
          <a:xfrm rot="-724808">
            <a:off x="684213" y="1557338"/>
            <a:ext cx="6840537" cy="11525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0033CC"/>
                    </a:gs>
                    <a:gs pos="100000">
                      <a:srgbClr val="0099FF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Применение азота</a:t>
            </a:r>
          </a:p>
        </p:txBody>
      </p:sp>
      <p:pic>
        <p:nvPicPr>
          <p:cNvPr id="165893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175" y="2852738"/>
            <a:ext cx="2782888" cy="370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5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5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5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5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5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58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5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8" name="Rectangle 4"/>
          <p:cNvSpPr>
            <a:spLocks noChangeArrowheads="1"/>
          </p:cNvSpPr>
          <p:nvPr/>
        </p:nvSpPr>
        <p:spPr bwMode="auto">
          <a:xfrm>
            <a:off x="179388" y="2133600"/>
            <a:ext cx="4167187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/>
              <a:t>Жидкий азот широко используют как хладагент, его применяют в медицине, особенно в косметологии.</a:t>
            </a:r>
          </a:p>
        </p:txBody>
      </p:sp>
      <p:sp>
        <p:nvSpPr>
          <p:cNvPr id="164869" name="WordArt 5"/>
          <p:cNvSpPr>
            <a:spLocks noChangeArrowheads="1" noChangeShapeType="1" noTextEdit="1"/>
          </p:cNvSpPr>
          <p:nvPr/>
        </p:nvSpPr>
        <p:spPr bwMode="auto">
          <a:xfrm>
            <a:off x="611188" y="765175"/>
            <a:ext cx="2886075" cy="11398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Медицина</a:t>
            </a:r>
          </a:p>
        </p:txBody>
      </p:sp>
      <p:pic>
        <p:nvPicPr>
          <p:cNvPr id="16487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600" y="620713"/>
            <a:ext cx="3343275" cy="377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4871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3644900"/>
            <a:ext cx="4248150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4" name="Rectangle 4"/>
          <p:cNvSpPr>
            <a:spLocks noChangeArrowheads="1"/>
          </p:cNvSpPr>
          <p:nvPr/>
        </p:nvSpPr>
        <p:spPr bwMode="auto">
          <a:xfrm>
            <a:off x="179388" y="1916113"/>
            <a:ext cx="4572000" cy="2563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/>
              <a:t>Азот является наиболее востребованным газом для обеспечения взрыво- и пожаробезопасности в различных областях промышленности: от пищевой до атомной. Являясь инертным газом, азот позволяет при его подаче в технологический объем вытеснить кислород и избежать реакции окисления.</a:t>
            </a:r>
          </a:p>
        </p:txBody>
      </p:sp>
      <p:sp>
        <p:nvSpPr>
          <p:cNvPr id="163845" name="WordArt 5"/>
          <p:cNvSpPr>
            <a:spLocks noChangeArrowheads="1" noChangeShapeType="1" noTextEdit="1"/>
          </p:cNvSpPr>
          <p:nvPr/>
        </p:nvSpPr>
        <p:spPr bwMode="auto">
          <a:xfrm>
            <a:off x="250825" y="549275"/>
            <a:ext cx="3527425" cy="1223963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Пожаротушение </a:t>
            </a:r>
          </a:p>
        </p:txBody>
      </p:sp>
      <p:pic>
        <p:nvPicPr>
          <p:cNvPr id="163846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7115" y="1484784"/>
            <a:ext cx="3744415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635375" y="908050"/>
            <a:ext cx="5038725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/>
              <a:t>Чистый азот используются в различных производственных процессах, в том числе синтеза аммиака и производства азотных удобрений, конверсии метана, переработки попутных газов.</a:t>
            </a: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773238"/>
            <a:ext cx="3311525" cy="2338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3213100"/>
            <a:ext cx="4551362" cy="258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773238"/>
            <a:ext cx="3311525" cy="2338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3213100"/>
            <a:ext cx="4551362" cy="258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95288" y="1484313"/>
            <a:ext cx="4924425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/>
              <a:t>Азот применяется для защиты черных и цветных металлов во время отжига. Он находит применения в процессах нейтральной закалки, отжига со снятием напряжений, цементации, цианирования, пайки твердым припоем, спекания порошковым металлом, охлаждения экструзионной матрицы.</a:t>
            </a:r>
          </a:p>
        </p:txBody>
      </p:sp>
      <p:sp>
        <p:nvSpPr>
          <p:cNvPr id="4102" name="WordArt 6"/>
          <p:cNvSpPr>
            <a:spLocks noChangeArrowheads="1" noChangeShapeType="1" noTextEdit="1"/>
          </p:cNvSpPr>
          <p:nvPr/>
        </p:nvSpPr>
        <p:spPr bwMode="auto">
          <a:xfrm>
            <a:off x="1403350" y="620713"/>
            <a:ext cx="26098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Металлургия</a:t>
            </a: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692150"/>
            <a:ext cx="2889250" cy="258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0925" y="3773488"/>
            <a:ext cx="3384550" cy="253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2843213" y="1628775"/>
            <a:ext cx="3621087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1600"/>
              <a:t>Использование азота во время обработки бумаги, картона и даже предметов из дерева ультрафиолетом или катодным лучом, чтобы полимеризировать лаковое покрытие, позволяет добиться снижение затрат на фотоинициаторы, снижение выбросов летучих органических соединений, повышение качества обработки и т.д.</a:t>
            </a:r>
          </a:p>
        </p:txBody>
      </p:sp>
      <p:sp>
        <p:nvSpPr>
          <p:cNvPr id="5125" name="WordArt 5"/>
          <p:cNvSpPr>
            <a:spLocks noChangeArrowheads="1" noChangeShapeType="1" noTextEdit="1"/>
          </p:cNvSpPr>
          <p:nvPr/>
        </p:nvSpPr>
        <p:spPr bwMode="auto">
          <a:xfrm>
            <a:off x="179388" y="476250"/>
            <a:ext cx="9124950" cy="1047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"/>
                <a:cs typeface="Arial"/>
              </a:rPr>
              <a:t>Целлюлозно-бумажная промышленность  </a:t>
            </a: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2133600"/>
            <a:ext cx="2663825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4508500"/>
            <a:ext cx="3168650" cy="214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3" y="2060575"/>
            <a:ext cx="2484437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755650" y="1773238"/>
            <a:ext cx="3484563" cy="311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/>
              <a:t>В пищевой промышленности азот зарегистрирован в качестве пищевой добавки E941, как газовая среда для упаковки и хранения, хладагент, а жидкий азот применяется при разливе масел и негазированных напитков для создания избыточного давления и инертной среды в мягкой таре</a:t>
            </a:r>
          </a:p>
        </p:txBody>
      </p:sp>
      <p:sp>
        <p:nvSpPr>
          <p:cNvPr id="6151" name="WordArt 7"/>
          <p:cNvSpPr>
            <a:spLocks noChangeArrowheads="1" noChangeShapeType="1" noTextEdit="1"/>
          </p:cNvSpPr>
          <p:nvPr/>
        </p:nvSpPr>
        <p:spPr bwMode="auto">
          <a:xfrm>
            <a:off x="468313" y="765175"/>
            <a:ext cx="5267325" cy="5238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Пищевая промышленность</a:t>
            </a:r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9864" y="2204864"/>
            <a:ext cx="344363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2051050" y="1484313"/>
            <a:ext cx="4824413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1400"/>
              <a:t>Азот применяется при добыче нефти и газа для поддержания внутрипластового давления и увеличения добычи продукта. Этот инертный газ широко используется для создания инертной подушки с целью обеспечения взрыво- и пожаробезопасности в технологических резервуарах, а также во время загрузочно-разгрузочный работ.</a:t>
            </a:r>
          </a:p>
          <a:p>
            <a:pPr algn="ctr"/>
            <a:endParaRPr lang="ru-RU" altLang="ru-RU" sz="1400"/>
          </a:p>
          <a:p>
            <a:pPr algn="ctr"/>
            <a:r>
              <a:rPr lang="ru-RU" altLang="ru-RU" sz="1400"/>
              <a:t>Азот находит применение для поддержания определенного давления в резервуарах с нефтью и газом, для очистки технологических емкостей на газовозах и сооружениях для хранения СПГ и СЖГ, для продувки трубопроводов.</a:t>
            </a:r>
          </a:p>
        </p:txBody>
      </p:sp>
      <p:sp>
        <p:nvSpPr>
          <p:cNvPr id="7174" name="WordArt 6"/>
          <p:cNvSpPr>
            <a:spLocks noChangeArrowheads="1" noChangeShapeType="1" noTextEdit="1"/>
          </p:cNvSpPr>
          <p:nvPr/>
        </p:nvSpPr>
        <p:spPr bwMode="auto">
          <a:xfrm>
            <a:off x="1116013" y="1052513"/>
            <a:ext cx="6962775" cy="15716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Нефтегазовая промышленность</a:t>
            </a:r>
          </a:p>
          <a:p>
            <a:pPr algn="ctr"/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4437063"/>
            <a:ext cx="3167062" cy="224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79388" y="2420938"/>
            <a:ext cx="4572000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/>
              <a:t>Азот используется для защиты резервуаров, для хранения сырья и продукта, для транспортировки химических продуктов и упаковки лекарственных препаратов.</a:t>
            </a:r>
          </a:p>
        </p:txBody>
      </p:sp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1476375" y="765175"/>
            <a:ext cx="2809875" cy="14160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Фармацевтика</a:t>
            </a: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3284538"/>
            <a:ext cx="42672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4356100" y="1844675"/>
            <a:ext cx="4572000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/>
              <a:t>Предотвращение окисления при производстве полупроводников и электрических цепей, продувка и очистка — основные применения азота в электронной промышленности.</a:t>
            </a:r>
          </a:p>
        </p:txBody>
      </p:sp>
      <p:sp>
        <p:nvSpPr>
          <p:cNvPr id="9221" name="WordArt 5"/>
          <p:cNvSpPr>
            <a:spLocks noChangeArrowheads="1" noChangeShapeType="1" noTextEdit="1"/>
          </p:cNvSpPr>
          <p:nvPr/>
        </p:nvSpPr>
        <p:spPr bwMode="auto">
          <a:xfrm>
            <a:off x="5508625" y="620713"/>
            <a:ext cx="2619375" cy="11430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Электроника</a:t>
            </a:r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2133600"/>
            <a:ext cx="4103687" cy="41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2" name="Rectangle 22"/>
          <p:cNvSpPr>
            <a:spLocks noChangeArrowheads="1"/>
          </p:cNvSpPr>
          <p:nvPr/>
        </p:nvSpPr>
        <p:spPr bwMode="auto">
          <a:xfrm>
            <a:off x="395288" y="2276475"/>
            <a:ext cx="45720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/>
              <a:t>С помощью азота в этой отрасли охлаждают электроды дуговой печи. Кроме этого он используется для защиты от окисления во время производства, снижения температуры воздуха.</a:t>
            </a:r>
          </a:p>
        </p:txBody>
      </p:sp>
      <p:sp>
        <p:nvSpPr>
          <p:cNvPr id="10263" name="WordArt 23"/>
          <p:cNvSpPr>
            <a:spLocks noChangeArrowheads="1" noChangeShapeType="1" noTextEdit="1"/>
          </p:cNvSpPr>
          <p:nvPr/>
        </p:nvSpPr>
        <p:spPr bwMode="auto">
          <a:xfrm>
            <a:off x="539750" y="692150"/>
            <a:ext cx="6115050" cy="131445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Стекольная промышленность</a:t>
            </a:r>
          </a:p>
        </p:txBody>
      </p:sp>
      <p:pic>
        <p:nvPicPr>
          <p:cNvPr id="10264" name="Picture 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708920"/>
            <a:ext cx="3753792" cy="3085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</TotalTime>
  <Words>361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Пиксел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Таня</cp:lastModifiedBy>
  <cp:revision>11</cp:revision>
  <dcterms:created xsi:type="dcterms:W3CDTF">2010-12-22T15:09:00Z</dcterms:created>
  <dcterms:modified xsi:type="dcterms:W3CDTF">2013-10-06T18:43:45Z</dcterms:modified>
</cp:coreProperties>
</file>