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57" r:id="rId6"/>
    <p:sldId id="263" r:id="rId7"/>
    <p:sldId id="258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школа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60648"/>
            <a:ext cx="3244738" cy="2341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908720"/>
            <a:ext cx="5688632" cy="226211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Из опыта работы 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по организации учебно-исследовательской деятельности учащихся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365104"/>
            <a:ext cx="4968552" cy="17526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</a:rPr>
              <a:t>Шаманина Наталья Сергеевна,</a:t>
            </a:r>
          </a:p>
          <a:p>
            <a:r>
              <a:rPr lang="ru-RU" sz="1800" dirty="0" smtClean="0">
                <a:solidFill>
                  <a:schemeClr val="bg1">
                    <a:lumMod val="95000"/>
                  </a:schemeClr>
                </a:solidFill>
              </a:rPr>
              <a:t>учитель химии и экологии </a:t>
            </a:r>
          </a:p>
          <a:p>
            <a:r>
              <a:rPr lang="ru-RU" sz="1800" dirty="0" smtClean="0">
                <a:solidFill>
                  <a:schemeClr val="bg1">
                    <a:lumMod val="95000"/>
                  </a:schemeClr>
                </a:solidFill>
              </a:rPr>
              <a:t>БОУ г. Омска </a:t>
            </a:r>
          </a:p>
          <a:p>
            <a:r>
              <a:rPr lang="ru-RU" sz="1800" dirty="0" smtClean="0">
                <a:solidFill>
                  <a:schemeClr val="bg1">
                    <a:lumMod val="95000"/>
                  </a:schemeClr>
                </a:solidFill>
              </a:rPr>
              <a:t>«Средняя общеобразовательная школа № 127»</a:t>
            </a:r>
            <a:endParaRPr lang="ru-RU" sz="18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" name="Рисунок 3" descr="MC900410787.WM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9552" y="3645024"/>
            <a:ext cx="2901571" cy="2129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2189" y="3872065"/>
            <a:ext cx="19145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Этапы организации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учебно-исследовательской деятельности: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209331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знакомство с предметными областями, возможными объектами исследований;</a:t>
            </a:r>
          </a:p>
          <a:p>
            <a:pPr algn="just"/>
            <a:r>
              <a:rPr lang="ru-RU" sz="2400" dirty="0" smtClean="0"/>
              <a:t>определение научного аппарата исследования;</a:t>
            </a:r>
          </a:p>
          <a:p>
            <a:pPr algn="just"/>
            <a:r>
              <a:rPr lang="ru-RU" sz="2400" dirty="0" smtClean="0"/>
              <a:t>развитие экспериментальных умений;</a:t>
            </a:r>
          </a:p>
          <a:p>
            <a:pPr algn="just"/>
            <a:r>
              <a:rPr lang="ru-RU" sz="2400" dirty="0" smtClean="0"/>
              <a:t>определение актуальных  проблем для проведения исследования;</a:t>
            </a:r>
          </a:p>
          <a:p>
            <a:pPr algn="just"/>
            <a:r>
              <a:rPr lang="ru-RU" sz="2400" dirty="0" smtClean="0"/>
              <a:t>планирование исследовательской деятельности;</a:t>
            </a:r>
          </a:p>
          <a:p>
            <a:pPr algn="just"/>
            <a:r>
              <a:rPr lang="ru-RU" sz="2400" dirty="0" smtClean="0"/>
              <a:t>реализация плана работы;</a:t>
            </a:r>
          </a:p>
          <a:p>
            <a:pPr algn="just"/>
            <a:r>
              <a:rPr lang="ru-RU" sz="2400" dirty="0" smtClean="0"/>
              <a:t>получение конечного продукта, рефлексия.</a:t>
            </a:r>
          </a:p>
          <a:p>
            <a:pPr algn="just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P102058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46907"/>
            <a:ext cx="2847845" cy="39110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натали\Desktop\проекты и конкурсы\НОУ 2011\НОУ\газ.вода\DSC0142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933056"/>
            <a:ext cx="3563931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натали\Desktop\НАТАЛЬЯ\МО\День науки\фото научн д-ть учащийся\P10104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2656"/>
            <a:ext cx="3456384" cy="2517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натали\Desktop\НАТАЛЬЯ\МО\День науки\фото научн д-ть учащийся\P10103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404664"/>
            <a:ext cx="2409594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натали\Desktop\НАТАЛЬЯ\МО\День науки\фото научн д-ть учащийся\P1010331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188640"/>
            <a:ext cx="2679762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P102060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3573016"/>
            <a:ext cx="2438921" cy="3120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C:\Users\натали\Desktop\НАТАЛЬЯ\НОУ\НОУ 2013\Адсорбенты в медицине\фото\P1060858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68052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натали\Desktop\наташа\НОУ\Наташа снег\фото снег\P1010423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60648"/>
            <a:ext cx="338437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P10401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356992"/>
            <a:ext cx="3894517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натали\Desktop\Фотовидеоальбом\Школа\кружок 2012-2013\Фото-019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731573" y="3665646"/>
            <a:ext cx="3648405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620688"/>
            <a:ext cx="3456384" cy="244827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Схема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трансляционно-оформительского этапа работы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4680520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магист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789040"/>
            <a:ext cx="2088332" cy="2088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натали\Desktop\МО\День науки\29.01.2010 - конференция НОУ\P100038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645024"/>
            <a:ext cx="3384376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C:\Users\натали\Desktop\P10105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248350" y="3616746"/>
            <a:ext cx="3271416" cy="2751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Picture 4" descr="C:\Users\натали\Desktop\Фотовидеоальбом\Школа\НОУ\Школьное НОУ январь 2012\P10402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332656"/>
            <a:ext cx="4864542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E:\DCIM\101_PANA\P101057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492896"/>
            <a:ext cx="3203848" cy="23488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C:\Users\натали\Desktop\МО\День науки\29.01.2010 - конференция НОУ\P100037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5013176"/>
            <a:ext cx="2627784" cy="18448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5" name="Picture 1" descr="C:\Users\натали\Desktop\все\фото\103_PANA\P10308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-684584" y="1268759"/>
            <a:ext cx="4608511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6" name="Picture 2" descr="C:\Users\натали\Desktop\НАТАЛЬЯ\НОУ\НОУ 2013\фото с конференций\P1060989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32656"/>
            <a:ext cx="3591030" cy="2019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натали\Desktop\все\фото\103_PANA\P10308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573016"/>
            <a:ext cx="5420094" cy="3048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80112" y="332656"/>
            <a:ext cx="2818656" cy="3501009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i="1" dirty="0" smtClean="0"/>
              <a:t>Исполняется гимн Научного общества учащихся «Поиск»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(на мотив «Гаудеамус»)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sz="4300" dirty="0" smtClean="0"/>
              <a:t>В этот мир с тобой пришли,</a:t>
            </a:r>
            <a:br>
              <a:rPr lang="ru-RU" sz="4300" dirty="0" smtClean="0"/>
            </a:br>
            <a:r>
              <a:rPr lang="ru-RU" sz="4300" dirty="0" smtClean="0"/>
              <a:t>Чтоб его изведать.</a:t>
            </a:r>
            <a:br>
              <a:rPr lang="ru-RU" sz="4300" dirty="0" smtClean="0"/>
            </a:br>
            <a:r>
              <a:rPr lang="ru-RU" sz="4300" dirty="0" smtClean="0"/>
              <a:t>Знать о многом мы должны</a:t>
            </a:r>
            <a:br>
              <a:rPr lang="ru-RU" sz="4300" dirty="0" smtClean="0"/>
            </a:br>
            <a:r>
              <a:rPr lang="ru-RU" sz="4300" dirty="0" smtClean="0"/>
              <a:t>Чтобы всем поведать.</a:t>
            </a:r>
          </a:p>
          <a:p>
            <a:pPr algn="ctr">
              <a:buNone/>
            </a:pPr>
            <a:r>
              <a:rPr lang="ru-RU" sz="4300" dirty="0" smtClean="0"/>
              <a:t>Пусть сияет много лет</a:t>
            </a:r>
            <a:br>
              <a:rPr lang="ru-RU" sz="4300" dirty="0" smtClean="0"/>
            </a:br>
            <a:r>
              <a:rPr lang="ru-RU" sz="4300" dirty="0" smtClean="0"/>
              <a:t>Пламя светлой мысли.</a:t>
            </a:r>
            <a:br>
              <a:rPr lang="ru-RU" sz="4300" dirty="0" smtClean="0"/>
            </a:br>
            <a:r>
              <a:rPr lang="ru-RU" sz="4300" dirty="0" smtClean="0"/>
              <a:t>Мы даем сейчас обет</a:t>
            </a:r>
            <a:br>
              <a:rPr lang="ru-RU" sz="4300" dirty="0" smtClean="0"/>
            </a:br>
            <a:r>
              <a:rPr lang="ru-RU" sz="4300" dirty="0" smtClean="0"/>
              <a:t>На все годы жизни.</a:t>
            </a:r>
          </a:p>
          <a:p>
            <a:pPr algn="ctr">
              <a:buNone/>
            </a:pPr>
            <a:r>
              <a:rPr lang="ru-RU" sz="4300" dirty="0" smtClean="0"/>
              <a:t>Славен «Поиск» наш, друзья,</a:t>
            </a:r>
            <a:br>
              <a:rPr lang="ru-RU" sz="4300" dirty="0" smtClean="0"/>
            </a:br>
            <a:r>
              <a:rPr lang="ru-RU" sz="4300" dirty="0" smtClean="0"/>
              <a:t>Мы не знаем скуки.</a:t>
            </a:r>
            <a:br>
              <a:rPr lang="ru-RU" sz="4300" dirty="0" smtClean="0"/>
            </a:br>
            <a:r>
              <a:rPr lang="ru-RU" sz="4300" dirty="0" smtClean="0"/>
              <a:t>Мы единая семья, </a:t>
            </a:r>
            <a:br>
              <a:rPr lang="ru-RU" sz="4300" dirty="0" smtClean="0"/>
            </a:br>
            <a:r>
              <a:rPr lang="ru-RU" sz="4300" dirty="0" smtClean="0"/>
              <a:t>Нас роднят науки.</a:t>
            </a:r>
          </a:p>
          <a:p>
            <a:pPr algn="ctr">
              <a:buNone/>
            </a:pPr>
            <a:r>
              <a:rPr lang="ru-RU" sz="4300" dirty="0" smtClean="0"/>
              <a:t>В этот мир с тобой пришли,</a:t>
            </a:r>
            <a:br>
              <a:rPr lang="ru-RU" sz="4300" dirty="0" smtClean="0"/>
            </a:br>
            <a:r>
              <a:rPr lang="ru-RU" sz="4300" dirty="0" smtClean="0"/>
              <a:t>Чтоб его изведать.</a:t>
            </a:r>
            <a:br>
              <a:rPr lang="ru-RU" sz="4300" dirty="0" smtClean="0"/>
            </a:br>
            <a:r>
              <a:rPr lang="ru-RU" sz="4300" dirty="0" smtClean="0"/>
              <a:t>Знать о многом мы должны</a:t>
            </a:r>
            <a:br>
              <a:rPr lang="ru-RU" sz="4300" dirty="0" smtClean="0"/>
            </a:br>
            <a:r>
              <a:rPr lang="ru-RU" sz="4300" dirty="0" smtClean="0"/>
              <a:t>Чтобы всем поведать.</a:t>
            </a:r>
          </a:p>
          <a:p>
            <a:pPr algn="ctr">
              <a:buNone/>
            </a:pPr>
            <a:endParaRPr lang="ru-RU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251520" y="332656"/>
            <a:ext cx="3833812" cy="3670300"/>
            <a:chOff x="467544" y="908720"/>
            <a:chExt cx="3833812" cy="3670300"/>
          </a:xfrm>
        </p:grpSpPr>
        <p:sp>
          <p:nvSpPr>
            <p:cNvPr id="5122" name="AutoShape 2"/>
            <p:cNvSpPr>
              <a:spLocks noChangeArrowheads="1"/>
            </p:cNvSpPr>
            <p:nvPr/>
          </p:nvSpPr>
          <p:spPr bwMode="auto">
            <a:xfrm>
              <a:off x="467544" y="908720"/>
              <a:ext cx="3833812" cy="3670300"/>
            </a:xfrm>
            <a:prstGeom prst="verticalScroll">
              <a:avLst>
                <a:gd name="adj" fmla="val 12500"/>
              </a:avLst>
            </a:prstGeom>
            <a:solidFill>
              <a:srgbClr val="548DD4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ru-RU" sz="12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БОУ</a:t>
              </a:r>
              <a:r>
                <a:rPr kumimoji="0" lang="ru-RU" sz="1200" b="0" i="0" u="none" strike="noStrike" cap="none" normalizeH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lang="ru-RU" sz="1200" noProof="1" smtClean="0">
                  <a:latin typeface="Times New Roman" pitchFamily="18" charset="0"/>
                  <a:cs typeface="Arial" pitchFamily="34" charset="0"/>
                </a:rPr>
                <a:t>г. Омс</a:t>
              </a:r>
              <a:r>
                <a:rPr lang="ru-RU" sz="1400" noProof="1" smtClean="0">
                  <a:latin typeface="Times New Roman" pitchFamily="18" charset="0"/>
                  <a:cs typeface="Arial" pitchFamily="34" charset="0"/>
                </a:rPr>
                <a:t>ка</a:t>
              </a:r>
              <a:endParaRPr kumimoji="0" lang="ru-RU" sz="12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noProof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«Средняя общеобразовательная школа № 127»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" name="Группа 7"/>
            <p:cNvGrpSpPr/>
            <p:nvPr/>
          </p:nvGrpSpPr>
          <p:grpSpPr>
            <a:xfrm>
              <a:off x="1043608" y="1628800"/>
              <a:ext cx="2078182" cy="2756524"/>
              <a:chOff x="1403648" y="2276872"/>
              <a:chExt cx="2078182" cy="2756524"/>
            </a:xfrm>
          </p:grpSpPr>
          <p:sp>
            <p:nvSpPr>
              <p:cNvPr id="5123" name="WordArt 3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47664" y="2276872"/>
                <a:ext cx="1868488" cy="113188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/>
                <a:r>
                  <a:rPr lang="ru-RU" sz="3600" kern="10" spc="0" dirty="0" smtClean="0">
                    <a:ln w="9525">
                      <a:noFill/>
                      <a:round/>
                      <a:headEnd/>
                      <a:tailEnd/>
                    </a:ln>
                    <a:gradFill rotWithShape="0">
                      <a:gsLst>
                        <a:gs pos="0">
                          <a:srgbClr val="FFFF00"/>
                        </a:gs>
                        <a:gs pos="100000">
                          <a:srgbClr val="FF9933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effectLst>
                      <a:outerShdw dist="35921" dir="2700000" algn="ctr" rotWithShape="0">
                        <a:srgbClr val="C0C0C0">
                          <a:alpha val="80000"/>
                        </a:srgbClr>
                      </a:outerShdw>
                    </a:effectLst>
                    <a:latin typeface="Impact"/>
                  </a:rPr>
                  <a:t>НОУ</a:t>
                </a:r>
              </a:p>
              <a:p>
                <a:pPr algn="ctr" rtl="0"/>
                <a:r>
                  <a:rPr lang="ru-RU" sz="3600" kern="10" spc="0" dirty="0" smtClean="0">
                    <a:ln w="9525">
                      <a:noFill/>
                      <a:round/>
                      <a:headEnd/>
                      <a:tailEnd/>
                    </a:ln>
                    <a:gradFill rotWithShape="0">
                      <a:gsLst>
                        <a:gs pos="0">
                          <a:srgbClr val="FFFF00"/>
                        </a:gs>
                        <a:gs pos="100000">
                          <a:srgbClr val="FF9933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effectLst>
                      <a:outerShdw dist="35921" dir="2700000" algn="ctr" rotWithShape="0">
                        <a:srgbClr val="C0C0C0">
                          <a:alpha val="80000"/>
                        </a:srgbClr>
                      </a:outerShdw>
                    </a:effectLst>
                    <a:latin typeface="Impact"/>
                  </a:rPr>
                  <a:t>"ПОИСК"</a:t>
                </a:r>
                <a:endParaRPr lang="ru-RU" sz="3600" kern="10" spc="0" dirty="0">
                  <a:ln w="9525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FF00"/>
                      </a:gs>
                      <a:gs pos="100000">
                        <a:srgbClr val="FF9933"/>
                      </a:gs>
                    </a:gsLst>
                    <a:path path="rect">
                      <a:fillToRect l="50000" t="50000" r="50000" b="50000"/>
                    </a:path>
                  </a:gra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Impact"/>
                </a:endParaRPr>
              </a:p>
            </p:txBody>
          </p:sp>
          <p:pic>
            <p:nvPicPr>
              <p:cNvPr id="7" name="Рисунок 6" descr="MC900410787.WMF"/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403648" y="3501008"/>
                <a:ext cx="2078182" cy="153238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93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Из опыта работы  по организации учебно-исследовательской деятельности учащихся</vt:lpstr>
      <vt:lpstr>Этапы организации  учебно-исследовательской деятельности:</vt:lpstr>
      <vt:lpstr>Слайд 3</vt:lpstr>
      <vt:lpstr>Слайд 4</vt:lpstr>
      <vt:lpstr>Схема   трансляционно-оформительского этапа работы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опыта работы по организации учебно-исследовательской деятельности учащихся</dc:title>
  <dc:creator>натали</dc:creator>
  <cp:lastModifiedBy>Наталья Сергеевна</cp:lastModifiedBy>
  <cp:revision>19</cp:revision>
  <dcterms:created xsi:type="dcterms:W3CDTF">2013-04-25T12:47:44Z</dcterms:created>
  <dcterms:modified xsi:type="dcterms:W3CDTF">2013-10-06T12:54:35Z</dcterms:modified>
</cp:coreProperties>
</file>