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4" r:id="rId4"/>
    <p:sldId id="275" r:id="rId5"/>
    <p:sldId id="276" r:id="rId6"/>
    <p:sldId id="277" r:id="rId7"/>
    <p:sldId id="278" r:id="rId8"/>
    <p:sldId id="279" r:id="rId9"/>
    <p:sldId id="280" r:id="rId10"/>
    <p:sldId id="281" r:id="rId11"/>
    <p:sldId id="282" r:id="rId12"/>
    <p:sldId id="283" r:id="rId13"/>
    <p:sldId id="284" r:id="rId14"/>
    <p:sldId id="259" r:id="rId15"/>
    <p:sldId id="260" r:id="rId16"/>
    <p:sldId id="261" r:id="rId17"/>
    <p:sldId id="262" r:id="rId18"/>
    <p:sldId id="263" r:id="rId19"/>
    <p:sldId id="264" r:id="rId20"/>
    <p:sldId id="265" r:id="rId21"/>
    <p:sldId id="266" r:id="rId22"/>
    <p:sldId id="267" r:id="rId23"/>
    <p:sldId id="268" r:id="rId24"/>
    <p:sldId id="269" r:id="rId25"/>
    <p:sldId id="270" r:id="rId26"/>
    <p:sldId id="271" r:id="rId27"/>
    <p:sldId id="272" r:id="rId28"/>
    <p:sldId id="273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3AE1032-6B9C-4AFD-BCB1-A343B89469B9}" type="datetimeFigureOut">
              <a:rPr lang="ru-RU" smtClean="0"/>
              <a:pPr/>
              <a:t>06.10.13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74CE4CE-F5D7-4337-8797-04B311DEF6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AE1032-6B9C-4AFD-BCB1-A343B89469B9}" type="datetimeFigureOut">
              <a:rPr lang="ru-RU" smtClean="0"/>
              <a:pPr/>
              <a:t>06.10.13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4CE4CE-F5D7-4337-8797-04B311DEF6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23AE1032-6B9C-4AFD-BCB1-A343B89469B9}" type="datetimeFigureOut">
              <a:rPr lang="ru-RU" smtClean="0"/>
              <a:pPr/>
              <a:t>06.10.13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74CE4CE-F5D7-4337-8797-04B311DEF6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AE1032-6B9C-4AFD-BCB1-A343B89469B9}" type="datetimeFigureOut">
              <a:rPr lang="ru-RU" smtClean="0"/>
              <a:pPr/>
              <a:t>06.10.13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4CE4CE-F5D7-4337-8797-04B311DEF6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3AE1032-6B9C-4AFD-BCB1-A343B89469B9}" type="datetimeFigureOut">
              <a:rPr lang="ru-RU" smtClean="0"/>
              <a:pPr/>
              <a:t>06.10.13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74CE4CE-F5D7-4337-8797-04B311DEF6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AE1032-6B9C-4AFD-BCB1-A343B89469B9}" type="datetimeFigureOut">
              <a:rPr lang="ru-RU" smtClean="0"/>
              <a:pPr/>
              <a:t>06.10.13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4CE4CE-F5D7-4337-8797-04B311DEF6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AE1032-6B9C-4AFD-BCB1-A343B89469B9}" type="datetimeFigureOut">
              <a:rPr lang="ru-RU" smtClean="0"/>
              <a:pPr/>
              <a:t>06.10.13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4CE4CE-F5D7-4337-8797-04B311DEF6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AE1032-6B9C-4AFD-BCB1-A343B89469B9}" type="datetimeFigureOut">
              <a:rPr lang="ru-RU" smtClean="0"/>
              <a:pPr/>
              <a:t>06.10.13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4CE4CE-F5D7-4337-8797-04B311DEF6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3AE1032-6B9C-4AFD-BCB1-A343B89469B9}" type="datetimeFigureOut">
              <a:rPr lang="ru-RU" smtClean="0"/>
              <a:pPr/>
              <a:t>06.10.13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4CE4CE-F5D7-4337-8797-04B311DEF6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AE1032-6B9C-4AFD-BCB1-A343B89469B9}" type="datetimeFigureOut">
              <a:rPr lang="ru-RU" smtClean="0"/>
              <a:pPr/>
              <a:t>06.10.13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4CE4CE-F5D7-4337-8797-04B311DEF6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AE1032-6B9C-4AFD-BCB1-A343B89469B9}" type="datetimeFigureOut">
              <a:rPr lang="ru-RU" smtClean="0"/>
              <a:pPr/>
              <a:t>06.10.13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4CE4CE-F5D7-4337-8797-04B311DEF6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23AE1032-6B9C-4AFD-BCB1-A343B89469B9}" type="datetimeFigureOut">
              <a:rPr lang="ru-RU" smtClean="0"/>
              <a:pPr/>
              <a:t>06.10.13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74CE4CE-F5D7-4337-8797-04B311DEF69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12777"/>
            <a:ext cx="7772400" cy="218767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Василий </a:t>
            </a:r>
            <a:r>
              <a:rPr lang="ru-RU" b="1" dirty="0" err="1"/>
              <a:t>Макарович</a:t>
            </a:r>
            <a:r>
              <a:rPr lang="ru-RU" b="1" dirty="0"/>
              <a:t> </a:t>
            </a:r>
            <a:r>
              <a:rPr lang="ru-RU" b="1" dirty="0" smtClean="0"/>
              <a:t>Шукшин </a:t>
            </a:r>
            <a:r>
              <a:rPr lang="ru-RU" b="1" dirty="0"/>
              <a:t>1929 – 1974 </a:t>
            </a:r>
            <a:r>
              <a:rPr lang="ru-RU" b="1" dirty="0" smtClean="0"/>
              <a:t>г. 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Особенности героев Шукшина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872808" cy="2351112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Цели:</a:t>
            </a:r>
            <a:r>
              <a:rPr lang="ru-RU" dirty="0">
                <a:solidFill>
                  <a:schemeClr val="tx1"/>
                </a:solidFill>
              </a:rPr>
              <a:t> показать своеобразие творчества писателя; </a:t>
            </a:r>
          </a:p>
          <a:p>
            <a:r>
              <a:rPr lang="ru-RU" b="1" dirty="0">
                <a:solidFill>
                  <a:schemeClr val="tx1"/>
                </a:solidFill>
              </a:rPr>
              <a:t> </a:t>
            </a:r>
            <a:r>
              <a:rPr lang="ru-RU" dirty="0">
                <a:solidFill>
                  <a:schemeClr val="tx1"/>
                </a:solidFill>
              </a:rPr>
              <a:t>познакомить учащихся с многогранной личностью В. </a:t>
            </a:r>
            <a:r>
              <a:rPr lang="ru-RU" dirty="0" smtClean="0">
                <a:solidFill>
                  <a:schemeClr val="tx1"/>
                </a:solidFill>
              </a:rPr>
              <a:t>Шукшина</a:t>
            </a:r>
            <a:r>
              <a:rPr lang="ru-RU" dirty="0">
                <a:solidFill>
                  <a:schemeClr val="tx1"/>
                </a:solidFill>
              </a:rPr>
              <a:t>, 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закрепить </a:t>
            </a:r>
            <a:r>
              <a:rPr lang="ru-RU" dirty="0">
                <a:solidFill>
                  <a:schemeClr val="tx1"/>
                </a:solidFill>
              </a:rPr>
              <a:t>умение давать сравнительную характеристику и видеть </a:t>
            </a:r>
            <a:r>
              <a:rPr lang="ru-RU" dirty="0" smtClean="0">
                <a:solidFill>
                  <a:schemeClr val="tx1"/>
                </a:solidFill>
              </a:rPr>
              <a:t>авторскую </a:t>
            </a:r>
            <a:r>
              <a:rPr lang="ru-RU" dirty="0">
                <a:solidFill>
                  <a:schemeClr val="tx1"/>
                </a:solidFill>
              </a:rPr>
              <a:t>позицию</a:t>
            </a:r>
            <a:r>
              <a:rPr lang="ru-RU" dirty="0" smtClean="0">
                <a:solidFill>
                  <a:schemeClr val="tx1"/>
                </a:solidFill>
              </a:rPr>
              <a:t>;</a:t>
            </a:r>
          </a:p>
          <a:p>
            <a:r>
              <a:rPr lang="ru-RU" dirty="0">
                <a:solidFill>
                  <a:schemeClr val="tx1"/>
                </a:solidFill>
              </a:rPr>
              <a:t> проанализировать его рассказы «Срезал», «Микроскоп</a:t>
            </a:r>
            <a:r>
              <a:rPr lang="ru-RU" dirty="0" smtClean="0">
                <a:solidFill>
                  <a:schemeClr val="tx1"/>
                </a:solidFill>
              </a:rPr>
              <a:t>»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Богатова Татьяна Михайловна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МОУ СОШ с.Николаевка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9" name="Picture 5" descr="shukshin_vasiliy_4_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12763"/>
            <a:ext cx="5327650" cy="532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0" name="Rectangle 6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0" y="549275"/>
            <a:ext cx="4321175" cy="560705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>
                <a:latin typeface="Comic Sans MS" pitchFamily="66" charset="0"/>
              </a:rPr>
              <a:t>В 1949 году В.М.Шукшина призвали служить в Военно-Морской флот. </a:t>
            </a:r>
            <a:br>
              <a:rPr lang="ru-RU" sz="3200" b="1">
                <a:latin typeface="Comic Sans MS" pitchFamily="66" charset="0"/>
              </a:rPr>
            </a:br>
            <a:r>
              <a:rPr lang="ru-RU" sz="3200" b="1">
                <a:latin typeface="Comic Sans MS" pitchFamily="66" charset="0"/>
              </a:rPr>
              <a:t>Сначала он матрос на Балтийском флоте, затем – радист на Черноморском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900" b="1">
                <a:latin typeface="Comic Sans MS" pitchFamily="66" charset="0"/>
              </a:rPr>
              <a:t>Здание бывшей Сростинской школы,</a:t>
            </a:r>
            <a:br>
              <a:rPr lang="ru-RU" sz="2900" b="1">
                <a:latin typeface="Comic Sans MS" pitchFamily="66" charset="0"/>
              </a:rPr>
            </a:br>
            <a:r>
              <a:rPr lang="ru-RU" sz="2900" b="1">
                <a:latin typeface="Comic Sans MS" pitchFamily="66" charset="0"/>
              </a:rPr>
              <a:t>где учился и работал В. М. Шукшин</a:t>
            </a:r>
            <a:r>
              <a:rPr lang="ru-RU" sz="3800"/>
              <a:t> </a:t>
            </a:r>
          </a:p>
        </p:txBody>
      </p:sp>
      <p:pic>
        <p:nvPicPr>
          <p:cNvPr id="23557" name="Picture 5" descr="Старое здание Сросткинской средней школ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1844675"/>
            <a:ext cx="7777162" cy="439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320"/>
                            </p:stCondLst>
                            <p:childTnLst>
                              <p:par>
                                <p:cTn id="1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6" name="Picture 6" descr="i?id=35255264&amp;tov=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113" y="1557338"/>
            <a:ext cx="2997200" cy="4995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8" name="Rectangle 8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>
            <a:normAutofit fontScale="90000"/>
          </a:bodyPr>
          <a:lstStyle/>
          <a:p>
            <a:pPr algn="ctr"/>
            <a:r>
              <a:rPr lang="ru-RU" sz="3200">
                <a:latin typeface="Comic Sans MS" pitchFamily="66" charset="0"/>
              </a:rPr>
              <a:t>Похоронен В.М.Шукшин в </a:t>
            </a:r>
            <a:br>
              <a:rPr lang="ru-RU" sz="3200">
                <a:latin typeface="Comic Sans MS" pitchFamily="66" charset="0"/>
              </a:rPr>
            </a:br>
            <a:r>
              <a:rPr lang="ru-RU" sz="3200">
                <a:latin typeface="Comic Sans MS" pitchFamily="66" charset="0"/>
              </a:rPr>
              <a:t>г. Москве на Новодевичьем кладбище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096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096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096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80"/>
                            </p:stCondLst>
                            <p:childTnLst>
                              <p:par>
                                <p:cTn id="1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7239000" cy="5907056"/>
          </a:xfrm>
          <a:solidFill>
            <a:schemeClr val="accent2">
              <a:lumMod val="75000"/>
            </a:schemeClr>
          </a:solidFill>
          <a:ln w="76200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lnSpcReduction="10000"/>
          </a:bodyPr>
          <a:lstStyle/>
          <a:p>
            <a:r>
              <a:rPr lang="ru-RU" dirty="0"/>
              <a:t>В.М. Шукшин ушел из жизни рано, в 45 лет, но оставил богатое творческое наследие. Он был писателем, сценаристом, режиссером, актером. Фильмы с его участием «Ваш сын и брат», «Калина красная», «Странные люди», «Печки-лавочки», созданные более 30 лет тому назад, идут и сегодня на экране, вызывая интерес зрителей.</a:t>
            </a:r>
          </a:p>
          <a:p>
            <a:r>
              <a:rPr lang="ru-RU" dirty="0"/>
              <a:t>Главная тема его творчества - судьба простого, русского, деревенского жителя. В небольших рассказах, очень емких по содержанию, он изображает простых людей из народа, с их неустроенным бытом, заботами и тревогами, немного  чудаковатых</a:t>
            </a:r>
            <a:r>
              <a:rPr lang="ru-RU" b="1" dirty="0"/>
              <a:t>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b="1" dirty="0" smtClean="0"/>
              <a:t>Словарная работа: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 </a:t>
            </a:r>
            <a:r>
              <a:rPr lang="ru-RU" dirty="0"/>
              <a:t>«Чудик» - человек странный с виду, не похожий на других, но обладающий доброй душой, тянущейся к прекрасному, к </a:t>
            </a:r>
            <a:r>
              <a:rPr lang="ru-RU" dirty="0" smtClean="0"/>
              <a:t>знаниям</a:t>
            </a:r>
            <a:r>
              <a:rPr lang="ru-RU" dirty="0"/>
              <a:t>, искусству и потому чуждый и непонятный обывателю.</a:t>
            </a:r>
          </a:p>
          <a:p>
            <a:r>
              <a:rPr lang="ru-RU" dirty="0"/>
              <a:t>Мне бы только правду рассказать о жизни...</a:t>
            </a:r>
          </a:p>
          <a:p>
            <a:r>
              <a:rPr lang="ru-RU" dirty="0"/>
              <a:t>Не было бы добрых людей.</a:t>
            </a:r>
          </a:p>
          <a:p>
            <a:r>
              <a:rPr lang="ru-RU" dirty="0"/>
              <a:t>Жизнь давно бы остановилась...</a:t>
            </a:r>
          </a:p>
          <a:p>
            <a:r>
              <a:rPr lang="ru-RU" dirty="0"/>
              <a:t>В. Шукшин.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Искусство должно учить добру.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2">
              <a:lumMod val="75000"/>
            </a:schemeClr>
          </a:solidFill>
        </p:spPr>
        <p:txBody>
          <a:bodyPr/>
          <a:lstStyle/>
          <a:p>
            <a:r>
              <a:rPr lang="ru-RU" dirty="0" smtClean="0"/>
              <a:t>Шукшин </a:t>
            </a:r>
            <a:r>
              <a:rPr lang="ru-RU" dirty="0"/>
              <a:t>в способности чистого человеческого сердца к добру видел самое дорогое богатство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«Если мы чем-нибудь сильны и по-настоящему умны, так это в добром поступке», - говорил он. С этим жил, в это верил В.М. Шукшин.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b="1" dirty="0" smtClean="0"/>
              <a:t>Обсуждение прочитанного рассказа «Срезал».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- </a:t>
            </a:r>
            <a:r>
              <a:rPr lang="ru-RU" dirty="0"/>
              <a:t>Какое событие встревожило жителей новой деревни?</a:t>
            </a:r>
          </a:p>
          <a:p>
            <a:r>
              <a:rPr lang="ru-RU" dirty="0"/>
              <a:t>- Почему Глеба Капустина можно назвать местной «знаменитостью»?</a:t>
            </a:r>
          </a:p>
          <a:p>
            <a:r>
              <a:rPr lang="ru-RU" dirty="0"/>
              <a:t>-На что надеялись мужики, направляясь вместе с Глебом к дому старухи Агафьи Журавлевой?</a:t>
            </a:r>
          </a:p>
          <a:p>
            <a:r>
              <a:rPr lang="ru-RU" dirty="0"/>
              <a:t>- Как встретили гостей в доме бабки Агафьи?</a:t>
            </a:r>
          </a:p>
          <a:p>
            <a:r>
              <a:rPr lang="ru-RU" dirty="0"/>
              <a:t>- С чего начал Глеб «атаку» на кандидата?</a:t>
            </a:r>
          </a:p>
          <a:p>
            <a:r>
              <a:rPr lang="ru-RU" dirty="0"/>
              <a:t>-Из каких областей человеческих знаний задавал Глеб Капустин свои вопросы</a:t>
            </a:r>
            <a:r>
              <a:rPr lang="ru-RU" dirty="0" smtClean="0"/>
              <a:t>?</a:t>
            </a:r>
          </a:p>
          <a:p>
            <a:r>
              <a:rPr lang="ru-RU" b="1" dirty="0" smtClean="0"/>
              <a:t>(</a:t>
            </a:r>
            <a:r>
              <a:rPr lang="ru-RU" b="1" dirty="0"/>
              <a:t>Философия, физика, филология, астрономия.)</a:t>
            </a:r>
            <a:endParaRPr lang="ru-RU" dirty="0"/>
          </a:p>
          <a:p>
            <a:endParaRPr lang="ru-RU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2">
              <a:lumMod val="75000"/>
            </a:schemeClr>
          </a:solidFill>
        </p:spPr>
        <p:txBody>
          <a:bodyPr/>
          <a:lstStyle/>
          <a:p>
            <a:r>
              <a:rPr lang="ru-RU" dirty="0"/>
              <a:t>Как отнесся к вопросам Глеба Константин Иванович? </a:t>
            </a:r>
            <a:endParaRPr lang="ru-RU" dirty="0" smtClean="0"/>
          </a:p>
          <a:p>
            <a:r>
              <a:rPr lang="ru-RU" dirty="0" smtClean="0"/>
              <a:t>Почему </a:t>
            </a:r>
            <a:r>
              <a:rPr lang="ru-RU" dirty="0"/>
              <a:t>он не торопился с ответом?</a:t>
            </a:r>
            <a:r>
              <a:rPr lang="ru-RU" b="1" dirty="0"/>
              <a:t> </a:t>
            </a:r>
            <a:endParaRPr lang="ru-RU" b="1" dirty="0" smtClean="0"/>
          </a:p>
          <a:p>
            <a:r>
              <a:rPr lang="ru-RU" b="1" dirty="0" smtClean="0"/>
              <a:t>(</a:t>
            </a:r>
            <a:r>
              <a:rPr lang="ru-RU" b="1" dirty="0"/>
              <a:t>Константин Иванович, как человек воспитанный и интеллигентный, пытался парировать, но, видя напор гостя, позвал на помощь жену.)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  Многие вопросы Глеба звучали риторически: не дождавшись ответа, он сам отвечал на поставленный вопрос. Но у окружающих создалось мнение, что «кандидаты» не могут дать ответ, а следовательно, дать отпор Глебу. Преимущество явно было на его стороне. Это и называлось у мужиков «срезать», т.е. показать собственное превосходство и несостоятельность оппонента.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2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bg2"/>
                </a:solidFill>
              </a:rPr>
              <a:t>- </a:t>
            </a:r>
            <a:r>
              <a:rPr lang="ru-RU" dirty="0"/>
              <a:t>Что хотел доказать Глеб подобным отношением к людям, приезжавшим в деревню из города, достигшим определенного отношения</a:t>
            </a:r>
            <a:r>
              <a:rPr lang="ru-RU" dirty="0" smtClean="0"/>
              <a:t>?</a:t>
            </a:r>
          </a:p>
          <a:p>
            <a:r>
              <a:rPr lang="ru-RU" b="1" dirty="0"/>
              <a:t> (Глебу казалось, что люди, стоявшие выше его на социальной лестнице, его презирают, не уважают,  и чтобы возвысить себя, он устраивал для односельчан такие «спектакли».)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2">
                <a:lumMod val="50000"/>
              </a:schemeClr>
            </a:solidFill>
          </a:ln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tx2">
              <a:lumMod val="75000"/>
            </a:schemeClr>
          </a:solidFill>
          <a:ln w="76200">
            <a:solidFill>
              <a:schemeClr val="accent2">
                <a:lumMod val="50000"/>
              </a:schemeClr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dirty="0"/>
              <a:t> Наверное, вам уже приходилось слышать имя Василия </a:t>
            </a:r>
            <a:r>
              <a:rPr lang="ru-RU" dirty="0" err="1"/>
              <a:t>Макаровича</a:t>
            </a:r>
            <a:r>
              <a:rPr lang="ru-RU" dirty="0"/>
              <a:t> Шукшина, смотреть фильмы, в которых он участвовал как актёр и </a:t>
            </a:r>
            <a:r>
              <a:rPr lang="ru-RU" dirty="0" smtClean="0"/>
              <a:t>режиссер</a:t>
            </a:r>
            <a:r>
              <a:rPr lang="ru-RU" dirty="0"/>
              <a:t>. Сегодня вам предстоит познакомиться с Шукшиным - писателем, </a:t>
            </a:r>
            <a:r>
              <a:rPr lang="ru-RU" dirty="0" smtClean="0"/>
              <a:t>мастером </a:t>
            </a:r>
            <a:r>
              <a:rPr lang="ru-RU" dirty="0"/>
              <a:t>короткого рассказа.</a:t>
            </a:r>
          </a:p>
          <a:p>
            <a:r>
              <a:rPr lang="ru-RU" b="1" dirty="0"/>
              <a:t>-    </a:t>
            </a:r>
            <a:r>
              <a:rPr lang="ru-RU" dirty="0"/>
              <a:t>Рассмотрите фотографию Шукшина. Ответьте на вопросы.</a:t>
            </a:r>
          </a:p>
          <a:p>
            <a:r>
              <a:rPr lang="ru-RU" dirty="0"/>
              <a:t>-    Как вам кажется, откуда родом этот человек?</a:t>
            </a:r>
          </a:p>
          <a:p>
            <a:r>
              <a:rPr lang="ru-RU" dirty="0"/>
              <a:t>-    Много ли ему довелось пережить в жизни, много ли </a:t>
            </a:r>
            <a:r>
              <a:rPr lang="ru-RU" dirty="0" smtClean="0"/>
              <a:t>препятствий </a:t>
            </a:r>
            <a:r>
              <a:rPr lang="ru-RU" dirty="0"/>
              <a:t>пришлось преодолеть?</a:t>
            </a:r>
          </a:p>
          <a:p>
            <a:r>
              <a:rPr lang="ru-RU" dirty="0">
                <a:solidFill>
                  <a:schemeClr val="bg2"/>
                </a:solidFill>
              </a:rPr>
              <a:t>-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 smtClean="0"/>
              <a:t>Подумай.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  <a:solidFill>
            <a:schemeClr val="accent2">
              <a:lumMod val="75000"/>
            </a:schemeClr>
          </a:solidFill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- Действительно ли Глеб «срезал» кандидата филологических наук?</a:t>
            </a:r>
          </a:p>
          <a:p>
            <a:r>
              <a:rPr lang="ru-RU" dirty="0" smtClean="0"/>
              <a:t> На чьей стороне были мужики?</a:t>
            </a:r>
          </a:p>
          <a:p>
            <a:r>
              <a:rPr lang="ru-RU" dirty="0" smtClean="0"/>
              <a:t> Кем восхищались? </a:t>
            </a:r>
          </a:p>
          <a:p>
            <a:r>
              <a:rPr lang="ru-RU" dirty="0" smtClean="0"/>
              <a:t>Кого жалели?</a:t>
            </a:r>
          </a:p>
          <a:p>
            <a:r>
              <a:rPr lang="ru-RU" dirty="0" smtClean="0"/>
              <a:t>         Действительно, в поведении Глеба много нарочитой грубости, нетактичности. Это особенно заметно, когда он начинает поучать ученого, обвинять его в том, что не имело место. Мужикам даже становится неловко за поведение Глеба. Но Глеб их восхищал. «Хоть любви, положим, тут не было. Нет, любви не было. Глеб жесток, а жестокость никто, никогда, не любил еще».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r>
              <a:rPr lang="ru-RU" dirty="0"/>
              <a:t>- Как вы думаете, в чем причина жестокости Глеба к «знаменитым» людям? Почему ему так хотелось их «щелкнуть по носу»? </a:t>
            </a:r>
            <a:endParaRPr lang="ru-RU" dirty="0" smtClean="0"/>
          </a:p>
          <a:p>
            <a:r>
              <a:rPr lang="ru-RU" dirty="0"/>
              <a:t> </a:t>
            </a:r>
            <a:r>
              <a:rPr lang="ru-RU" b="1" dirty="0"/>
              <a:t>(Сам  Глеб многого не смог добиться в жизни – он работал на пилораме.)</a:t>
            </a:r>
            <a:endParaRPr lang="ru-RU" dirty="0"/>
          </a:p>
          <a:p>
            <a:r>
              <a:rPr lang="ru-RU" dirty="0"/>
              <a:t>     Человек достаточно начитанный, </a:t>
            </a:r>
            <a:r>
              <a:rPr lang="ru-RU" dirty="0" smtClean="0"/>
              <a:t>имеющий некоторые </a:t>
            </a:r>
            <a:r>
              <a:rPr lang="ru-RU" dirty="0"/>
              <a:t>знания, он пытался компенсировать отсутствие образования тем,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что </a:t>
            </a:r>
            <a:r>
              <a:rPr lang="ru-RU" dirty="0"/>
              <a:t>«поучал» других людей, искал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возможности </a:t>
            </a:r>
            <a:r>
              <a:rPr lang="ru-RU" dirty="0"/>
              <a:t>их унизить.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 </a:t>
            </a:r>
            <a:br>
              <a:rPr lang="ru-RU" b="1" dirty="0" smtClean="0"/>
            </a:br>
            <a:r>
              <a:rPr lang="ru-RU" b="1" dirty="0" smtClean="0"/>
              <a:t>Анализ рассказа В. Шукшина «Микроскоп».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/>
              <a:t>         </a:t>
            </a:r>
            <a:r>
              <a:rPr lang="ru-RU" sz="3400" dirty="0"/>
              <a:t>Сам Шукшин говорил об искусстве рассказа: «Вот рассказы, какими они должны быть:</a:t>
            </a:r>
          </a:p>
          <a:p>
            <a:r>
              <a:rPr lang="ru-RU" sz="3400" dirty="0"/>
              <a:t>1). Рассказ - судьба.</a:t>
            </a:r>
          </a:p>
          <a:p>
            <a:r>
              <a:rPr lang="ru-RU" sz="3400" dirty="0"/>
              <a:t>2). Рассказ - характер.</a:t>
            </a:r>
          </a:p>
          <a:p>
            <a:r>
              <a:rPr lang="ru-RU" sz="3400" dirty="0"/>
              <a:t>3). Рассказ — исповедь. Самое мелкое, что может быть, это рассказ - анекдот».</a:t>
            </a:r>
          </a:p>
          <a:p>
            <a:r>
              <a:rPr lang="ru-RU" sz="3400" dirty="0"/>
              <a:t>-  Как вы думаете, к какому типу рассказов относится «</a:t>
            </a:r>
            <a:r>
              <a:rPr lang="ru-RU" sz="3400" dirty="0" smtClean="0"/>
              <a:t>Микроскоп</a:t>
            </a:r>
            <a:r>
              <a:rPr lang="ru-RU" sz="3400" dirty="0"/>
              <a:t>»?</a:t>
            </a:r>
          </a:p>
          <a:p>
            <a:r>
              <a:rPr lang="ru-RU" sz="3400" dirty="0"/>
              <a:t>-   Каков сюжет рассказа?</a:t>
            </a:r>
          </a:p>
          <a:p>
            <a:r>
              <a:rPr lang="ru-RU" sz="3400" dirty="0"/>
              <a:t>(Для Шукшина сюжет - это характер персонажа. «Будет одна и та же ситуация, но будут действовать два разных человека, будет два разных рассказа - один про одно, другой совсем-совсем про другое», - говорил он).</a:t>
            </a:r>
          </a:p>
          <a:p>
            <a:endParaRPr lang="ru-RU" sz="3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Побеседуем.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- Что вы можете сказать о характере главного героя?</a:t>
            </a:r>
          </a:p>
          <a:p>
            <a:r>
              <a:rPr lang="ru-RU" dirty="0" smtClean="0"/>
              <a:t>(</a:t>
            </a:r>
            <a:r>
              <a:rPr lang="ru-RU" b="1" dirty="0" smtClean="0"/>
              <a:t>С одной стороны, увлеченность неведомой стороной жизни, азарт любознательности; с другой - страх пред женой.)</a:t>
            </a:r>
            <a:endParaRPr lang="ru-RU" dirty="0" smtClean="0"/>
          </a:p>
          <a:p>
            <a:r>
              <a:rPr lang="ru-RU" dirty="0" smtClean="0"/>
              <a:t>- Кто прав, по-вашему, в конфликте героя с женой? А на чьей стороне ваши симпатии ? Почему?</a:t>
            </a:r>
          </a:p>
          <a:p>
            <a:r>
              <a:rPr lang="ru-RU" dirty="0" smtClean="0"/>
              <a:t> (</a:t>
            </a:r>
            <a:r>
              <a:rPr lang="ru-RU" b="1" dirty="0" smtClean="0"/>
              <a:t>Сочувствие вызывает герой рассказа, </a:t>
            </a:r>
            <a:r>
              <a:rPr lang="ru-RU" b="1" dirty="0" err="1" smtClean="0"/>
              <a:t>стремяшийся</a:t>
            </a:r>
            <a:r>
              <a:rPr lang="ru-RU" b="1" dirty="0" smtClean="0"/>
              <a:t> к знаниям, озабоченный борьбой с микробами и вопросом о продлении человеческой жизни. Но по-своему права и Зоя: нельзя ребятишек лишать самого необходимого из-за причуд отца.)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  Как вы понимаете последний диалог Андрея Ерина с сыном:</a:t>
            </a:r>
          </a:p>
          <a:p>
            <a:r>
              <a:rPr lang="ru-RU" dirty="0"/>
              <a:t>- Понимаю: она продаст его.</a:t>
            </a:r>
          </a:p>
          <a:p>
            <a:r>
              <a:rPr lang="ru-RU" dirty="0"/>
              <a:t>- Продаст. Да... Шубки надо. Ну ладно - шубки, ладно. Ничего... На­до, конечно...</a:t>
            </a:r>
          </a:p>
          <a:p>
            <a:r>
              <a:rPr lang="ru-RU" dirty="0"/>
              <a:t>(В коней концов Андрей понимает правоту своей жены Зои.) Не менее важна для писателя речь персонажей. Большую часть его рассказов занимает диалог.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/>
              <a:t> Прочитать диалог Андрея с Сергеем Куликовым, который «под хмельком» забрёл и к Сергею от нечего делать, заодно «микробов по­смотреть».</a:t>
            </a:r>
          </a:p>
          <a:p>
            <a:r>
              <a:rPr lang="ru-RU" dirty="0"/>
              <a:t>-  Как в диалоге проявляются особенности характеров героев?</a:t>
            </a:r>
          </a:p>
          <a:p>
            <a:r>
              <a:rPr lang="ru-RU" dirty="0"/>
              <a:t>(</a:t>
            </a:r>
            <a:r>
              <a:rPr lang="ru-RU" b="1" dirty="0"/>
              <a:t>Здесь автор показывает и невежество, и самоунижение, и душевную пустоту, и нравственную глухоту Сергея. В сравнении с его обыденностью и приземленностью ярче выступает фанатическая увлечённость Андрея. Тяга к знаниям вызывает уважение.</a:t>
            </a:r>
            <a:r>
              <a:rPr lang="ru-RU" dirty="0"/>
              <a:t>)</a:t>
            </a:r>
          </a:p>
          <a:p>
            <a:r>
              <a:rPr lang="ru-RU" dirty="0"/>
              <a:t>Язык </a:t>
            </a:r>
            <a:r>
              <a:rPr lang="ru-RU" dirty="0" err="1"/>
              <a:t>шукшинских</a:t>
            </a:r>
            <a:r>
              <a:rPr lang="ru-RU" dirty="0"/>
              <a:t> персонажей изобилует просторечными </a:t>
            </a:r>
            <a:r>
              <a:rPr lang="ru-RU" dirty="0" smtClean="0"/>
              <a:t>выражениями</a:t>
            </a:r>
            <a:r>
              <a:rPr lang="ru-RU" dirty="0"/>
              <a:t>. Герои говорят так, как разговаривают в жизни простые деревенские люди.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2200" b="1" dirty="0" smtClean="0"/>
              <a:t>Задание:</a:t>
            </a:r>
            <a:r>
              <a:rPr lang="ru-RU" sz="2200" dirty="0" smtClean="0"/>
              <a:t> найдите в тексте просторечные слова. В рассказе немало смешного. Приведите примеры.</a:t>
            </a:r>
            <a:r>
              <a:rPr lang="ru-RU" sz="3100" dirty="0" smtClean="0"/>
              <a:t/>
            </a:r>
            <a:br>
              <a:rPr lang="ru-RU" sz="3100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-</a:t>
            </a:r>
            <a:r>
              <a:rPr lang="ru-RU" dirty="0"/>
              <a:t>  Что скрывает Шукшин — писатель за юмором? Как он относится к людям и жизни в целом?</a:t>
            </a:r>
          </a:p>
          <a:p>
            <a:r>
              <a:rPr lang="ru-RU" dirty="0"/>
              <a:t>(</a:t>
            </a:r>
            <a:r>
              <a:rPr lang="ru-RU" b="1" dirty="0"/>
              <a:t>За юмором, который у писателя подчёркнут грустью, скрывается </a:t>
            </a:r>
            <a:r>
              <a:rPr lang="ru-RU" b="1" dirty="0" smtClean="0"/>
              <a:t>любовь </a:t>
            </a:r>
            <a:r>
              <a:rPr lang="ru-RU" b="1" dirty="0"/>
              <a:t>к человеку, неприятности всего, что уродует нашу жизнь, и </a:t>
            </a:r>
            <a:r>
              <a:rPr lang="ru-RU" b="1" dirty="0" smtClean="0"/>
              <a:t>утверждение </a:t>
            </a:r>
            <a:r>
              <a:rPr lang="ru-RU" b="1" dirty="0"/>
              <a:t>высоких норм нравственности, человеческого достоинства</a:t>
            </a:r>
            <a:r>
              <a:rPr lang="ru-RU" dirty="0"/>
              <a:t>.)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 Итог урока.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r>
              <a:rPr lang="ru-RU" dirty="0" smtClean="0"/>
              <a:t>- Почему героя рассказа Андрея Ерина можно отнести к «чудикам»?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Герои Шукшина – люди из народа. Он показывает их такими, какими они были. Задиристыми, смешными, со всеми их слабостями и недостатками. Нужно было обладать огромным талантом, чтобы с любовью и уважением рассказать о своих земляках простую, строгую правду. И правда эта стала фактом искусства.  В его героях поражает непосредственность действий, импульсивность, естественность. У них обостренная реакция на унижение человека человеком. И эта реакция принимает различные формы, ведет к самым неожиданным результатам.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i?id=101324684&amp;tov=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476672"/>
            <a:ext cx="4320480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23528" y="908720"/>
            <a:ext cx="3456384" cy="4524315"/>
          </a:xfrm>
          <a:prstGeom prst="rect">
            <a:avLst/>
          </a:prstGeom>
          <a:solidFill>
            <a:schemeClr val="bg2">
              <a:lumMod val="50000"/>
            </a:schemeClr>
          </a:solidFill>
          <a:ln w="76200">
            <a:solidFill>
              <a:schemeClr val="accent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dirty="0" smtClean="0"/>
              <a:t>   </a:t>
            </a:r>
            <a:r>
              <a:rPr lang="ru-RU" sz="3200" dirty="0" smtClean="0"/>
              <a:t>Как вы думаете, какой характер скрывается за этой внешностью?</a:t>
            </a:r>
          </a:p>
          <a:p>
            <a:r>
              <a:rPr lang="ru-RU" sz="3200" dirty="0" smtClean="0"/>
              <a:t>-    Каких рассказов вы ждёте от него?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2" name="Picture 6" descr="Невестушки-березки..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41425"/>
            <a:ext cx="3635375" cy="561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7" descr="7-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9700" y="620713"/>
            <a:ext cx="3924300" cy="604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4" name="Rectangle 8"/>
          <p:cNvSpPr>
            <a:spLocks noChangeArrowheads="1"/>
          </p:cNvSpPr>
          <p:nvPr/>
        </p:nvSpPr>
        <p:spPr bwMode="auto">
          <a:xfrm>
            <a:off x="684213" y="5004783"/>
            <a:ext cx="8459787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400" b="1" dirty="0">
                <a:latin typeface="Comic Sans MS" pitchFamily="66" charset="0"/>
              </a:rPr>
              <a:t>Нельзя постичь</a:t>
            </a:r>
            <a:r>
              <a:rPr lang="ru-RU" sz="2400" dirty="0">
                <a:latin typeface="Comic Sans MS" pitchFamily="66" charset="0"/>
              </a:rPr>
              <a:t> </a:t>
            </a:r>
            <a:r>
              <a:rPr lang="ru-RU" sz="2400" b="1" dirty="0">
                <a:latin typeface="Comic Sans MS" pitchFamily="66" charset="0"/>
              </a:rPr>
              <a:t>до конца</a:t>
            </a:r>
            <a:r>
              <a:rPr lang="ru-RU" sz="2400" dirty="0">
                <a:latin typeface="Comic Sans MS" pitchFamily="66" charset="0"/>
              </a:rPr>
              <a:t> </a:t>
            </a:r>
            <a:r>
              <a:rPr lang="ru-RU" sz="2400" b="1" dirty="0">
                <a:latin typeface="Comic Sans MS" pitchFamily="66" charset="0"/>
              </a:rPr>
              <a:t>творческую природу</a:t>
            </a:r>
            <a:r>
              <a:rPr lang="ru-RU" sz="2400" dirty="0">
                <a:latin typeface="Comic Sans MS" pitchFamily="66" charset="0"/>
              </a:rPr>
              <a:t> </a:t>
            </a:r>
            <a:r>
              <a:rPr lang="ru-RU" sz="2400" b="1" dirty="0">
                <a:latin typeface="Comic Sans MS" pitchFamily="66" charset="0"/>
              </a:rPr>
              <a:t>Шукшина, не</a:t>
            </a:r>
            <a:r>
              <a:rPr lang="ru-RU" sz="2400" dirty="0">
                <a:latin typeface="Comic Sans MS" pitchFamily="66" charset="0"/>
              </a:rPr>
              <a:t> </a:t>
            </a:r>
            <a:r>
              <a:rPr lang="ru-RU" sz="2400" b="1" dirty="0">
                <a:latin typeface="Comic Sans MS" pitchFamily="66" charset="0"/>
              </a:rPr>
              <a:t>побывав</a:t>
            </a:r>
            <a:r>
              <a:rPr lang="ru-RU" sz="2400" dirty="0">
                <a:latin typeface="Comic Sans MS" pitchFamily="66" charset="0"/>
              </a:rPr>
              <a:t> </a:t>
            </a:r>
            <a:r>
              <a:rPr lang="ru-RU" sz="2400" b="1" dirty="0">
                <a:latin typeface="Comic Sans MS" pitchFamily="66" charset="0"/>
              </a:rPr>
              <a:t>в  Сростках</a:t>
            </a:r>
            <a:r>
              <a:rPr lang="ru-RU" sz="2400" dirty="0">
                <a:latin typeface="Comic Sans MS" pitchFamily="66" charset="0"/>
              </a:rPr>
              <a:t>, </a:t>
            </a:r>
            <a:r>
              <a:rPr lang="ru-RU" sz="2400" b="1" dirty="0">
                <a:latin typeface="Comic Sans MS" pitchFamily="66" charset="0"/>
              </a:rPr>
              <a:t>не повидав Алтая,</a:t>
            </a:r>
            <a:r>
              <a:rPr lang="ru-RU" sz="2400" dirty="0">
                <a:latin typeface="Comic Sans MS" pitchFamily="66" charset="0"/>
              </a:rPr>
              <a:t> </a:t>
            </a:r>
            <a:r>
              <a:rPr lang="ru-RU" sz="2400" b="1" dirty="0">
                <a:latin typeface="Comic Sans MS" pitchFamily="66" charset="0"/>
              </a:rPr>
              <a:t>где живут родные, близкие, </a:t>
            </a:r>
            <a:r>
              <a:rPr lang="ru-RU" sz="2400" dirty="0">
                <a:latin typeface="Comic Sans MS" pitchFamily="66" charset="0"/>
              </a:rPr>
              <a:t> </a:t>
            </a:r>
            <a:r>
              <a:rPr lang="ru-RU" sz="2400" b="1" dirty="0">
                <a:latin typeface="Comic Sans MS" pitchFamily="66" charset="0"/>
              </a:rPr>
              <a:t>дорогие его сердцу</a:t>
            </a:r>
            <a:r>
              <a:rPr lang="ru-RU" sz="2400" dirty="0">
                <a:latin typeface="Comic Sans MS" pitchFamily="66" charset="0"/>
              </a:rPr>
              <a:t> </a:t>
            </a:r>
            <a:r>
              <a:rPr lang="ru-RU" sz="2400" b="1" dirty="0">
                <a:latin typeface="Comic Sans MS" pitchFamily="66" charset="0"/>
              </a:rPr>
              <a:t>люди.  Дороги ведут </a:t>
            </a:r>
            <a:r>
              <a:rPr lang="ru-RU" sz="2400" dirty="0">
                <a:latin typeface="Comic Sans MS" pitchFamily="66" charset="0"/>
              </a:rPr>
              <a:t>   </a:t>
            </a:r>
            <a:r>
              <a:rPr lang="ru-RU" sz="2400" b="1" dirty="0">
                <a:latin typeface="Comic Sans MS" pitchFamily="66" charset="0"/>
              </a:rPr>
              <a:t>к берегу Катуни</a:t>
            </a:r>
            <a:r>
              <a:rPr lang="ru-RU" sz="2400" dirty="0">
                <a:latin typeface="Comic Sans MS" pitchFamily="66" charset="0"/>
              </a:rPr>
              <a:t>. </a:t>
            </a:r>
          </a:p>
        </p:txBody>
      </p:sp>
      <p:pic>
        <p:nvPicPr>
          <p:cNvPr id="19465" name="Picture 9" descr="Панорама села Сростки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63713" y="0"/>
            <a:ext cx="5364162" cy="343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1403350" y="4652963"/>
            <a:ext cx="6073775" cy="147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tIns="152352" bIns="38088" anchor="ctr">
            <a:spAutoFit/>
          </a:bodyPr>
          <a:lstStyle/>
          <a:p>
            <a:r>
              <a:rPr lang="ru-RU" sz="2800" b="1">
                <a:latin typeface="Comic Sans MS" pitchFamily="66" charset="0"/>
              </a:rPr>
              <a:t>Здесь стоял дом,</a:t>
            </a:r>
            <a:br>
              <a:rPr lang="ru-RU" sz="2800" b="1">
                <a:latin typeface="Comic Sans MS" pitchFamily="66" charset="0"/>
              </a:rPr>
            </a:br>
            <a:r>
              <a:rPr lang="ru-RU" sz="2800" b="1">
                <a:latin typeface="Comic Sans MS" pitchFamily="66" charset="0"/>
              </a:rPr>
              <a:t>в котором родился В.М. Шукшин</a:t>
            </a:r>
          </a:p>
          <a:p>
            <a:pPr eaLnBrk="0" hangingPunct="0"/>
            <a:endParaRPr lang="ru-RU" sz="2800">
              <a:latin typeface="Comic Sans MS" pitchFamily="66" charset="0"/>
            </a:endParaRPr>
          </a:p>
        </p:txBody>
      </p:sp>
      <p:pic>
        <p:nvPicPr>
          <p:cNvPr id="20485" name="Picture 5" descr="3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413" y="1052513"/>
            <a:ext cx="5472112" cy="369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7" descr="Калина красна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88913"/>
            <a:ext cx="2305050" cy="2074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140"/>
                            </p:stCondLst>
                            <p:childTnLst>
                              <p:par>
                                <p:cTn id="1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1258888" y="4070350"/>
            <a:ext cx="6769100" cy="213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52352" bIns="38088" anchor="ctr">
            <a:spAutoFit/>
          </a:bodyPr>
          <a:lstStyle/>
          <a:p>
            <a:r>
              <a:rPr lang="ru-RU" sz="3200" b="1">
                <a:latin typeface="Comic Sans MS" pitchFamily="66" charset="0"/>
              </a:rPr>
              <a:t>Кинотеатр "Катунь"</a:t>
            </a:r>
          </a:p>
          <a:p>
            <a:pPr eaLnBrk="0" hangingPunct="0"/>
            <a:r>
              <a:rPr lang="ru-RU" sz="3200">
                <a:latin typeface="Comic Sans MS" pitchFamily="66" charset="0"/>
              </a:rPr>
              <a:t>На этом месте раньше стояло подворье С.Ф. Попова - деда В.М. Шукшина по линии матери. </a:t>
            </a:r>
          </a:p>
        </p:txBody>
      </p:sp>
      <p:pic>
        <p:nvPicPr>
          <p:cNvPr id="21510" name="Picture 6" descr="2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613" y="549275"/>
            <a:ext cx="5364162" cy="328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755650" y="5153025"/>
            <a:ext cx="78486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400" b="1">
                <a:latin typeface="Comic Sans MS" pitchFamily="66" charset="0"/>
              </a:rPr>
              <a:t>Сергей Федорович и Агафья Михайловна Поповы, дед и бабушка В.М. Шукшина </a:t>
            </a:r>
          </a:p>
          <a:p>
            <a:r>
              <a:rPr lang="ru-RU" sz="2400" b="1">
                <a:latin typeface="Comic Sans MS" pitchFamily="66" charset="0"/>
              </a:rPr>
              <a:t>по линии матери. </a:t>
            </a:r>
          </a:p>
        </p:txBody>
      </p:sp>
      <p:pic>
        <p:nvPicPr>
          <p:cNvPr id="22534" name="Picture 6" descr="Сергей Фёдорович и Агафья Михайловна Попов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2763" y="188913"/>
            <a:ext cx="3192462" cy="439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400" b="1">
                <a:latin typeface="Comic Sans MS" pitchFamily="66" charset="0"/>
              </a:rPr>
              <a:t>Дом, где прошли детские и</a:t>
            </a:r>
            <a:br>
              <a:rPr lang="ru-RU" sz="3400" b="1">
                <a:latin typeface="Comic Sans MS" pitchFamily="66" charset="0"/>
              </a:rPr>
            </a:br>
            <a:r>
              <a:rPr lang="ru-RU" sz="3400" b="1">
                <a:latin typeface="Comic Sans MS" pitchFamily="66" charset="0"/>
              </a:rPr>
              <a:t>юношеские годы В.М. Шукшина</a:t>
            </a:r>
            <a:r>
              <a:rPr lang="ru-RU" sz="3800" b="1"/>
              <a:t/>
            </a:r>
            <a:br>
              <a:rPr lang="ru-RU" sz="3800" b="1"/>
            </a:br>
            <a:endParaRPr lang="ru-RU" sz="3800" b="1"/>
          </a:p>
        </p:txBody>
      </p:sp>
      <p:pic>
        <p:nvPicPr>
          <p:cNvPr id="25605" name="Picture 5" descr="72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975" y="1700213"/>
            <a:ext cx="6264275" cy="471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6" descr="shukshin_vasiliy_8_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196975"/>
            <a:ext cx="2195512" cy="2195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920"/>
                            </p:stCondLst>
                            <p:childTnLst>
                              <p:par>
                                <p:cTn id="1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420"/>
                            </p:stCondLst>
                            <p:childTnLst>
                              <p:par>
                                <p:cTn id="1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179388" y="4940300"/>
            <a:ext cx="84582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400" b="1">
                <a:latin typeface="Comic Sans MS" pitchFamily="66" charset="0"/>
              </a:rPr>
              <a:t>В январе 2002 года дом был приобретен музеем. В июле в мемориальной части дома открыта выставка "Далекие зимние вечера", где представлены личные вещи, фотографии и письма из архива матери, считавшиеся утерянными. </a:t>
            </a:r>
          </a:p>
        </p:txBody>
      </p:sp>
      <p:pic>
        <p:nvPicPr>
          <p:cNvPr id="27653" name="Picture 5" descr="2ho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3" y="1700213"/>
            <a:ext cx="4211637" cy="317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Picture 6" descr="3ho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700213"/>
            <a:ext cx="4211637" cy="317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5" name="Picture 7" descr="c13_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825" y="1268413"/>
            <a:ext cx="4356100" cy="328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6" name="Picture 8" descr="c14_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1412875"/>
            <a:ext cx="4284663" cy="322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9" name="Picture 11" descr="Из архива семьи Шукшиных. Письмо от матери. Фрагмент выставки - Далёкие зимние вечера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27538" y="260350"/>
            <a:ext cx="4427537" cy="333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60" name="Picture 12" descr="Фрагмент выставки - Далёкие зимние вечера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260350"/>
            <a:ext cx="4572000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320"/>
                            </p:stCondLst>
                            <p:childTnLst>
                              <p:par>
                                <p:cTn id="1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820"/>
                            </p:stCondLst>
                            <p:childTnLst>
                              <p:par>
                                <p:cTn id="1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76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76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76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76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</TotalTime>
  <Words>508</Words>
  <Application>Microsoft Office PowerPoint</Application>
  <PresentationFormat>Экран (4:3)</PresentationFormat>
  <Paragraphs>91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Изящная</vt:lpstr>
      <vt:lpstr> Василий Макарович Шукшин 1929 – 1974 г.  Особенности героев Шукшина </vt:lpstr>
      <vt:lpstr>Слайд 2</vt:lpstr>
      <vt:lpstr>Слайд 3</vt:lpstr>
      <vt:lpstr>Слайд 4</vt:lpstr>
      <vt:lpstr>Слайд 5</vt:lpstr>
      <vt:lpstr>Слайд 6</vt:lpstr>
      <vt:lpstr>Слайд 7</vt:lpstr>
      <vt:lpstr>Дом, где прошли детские и юношеские годы В.М. Шукшина </vt:lpstr>
      <vt:lpstr>Слайд 9</vt:lpstr>
      <vt:lpstr>В 1949 году В.М.Шукшина призвали служить в Военно-Морской флот.  Сначала он матрос на Балтийском флоте, затем – радист на Черноморском</vt:lpstr>
      <vt:lpstr>Здание бывшей Сростинской школы, где учился и работал В. М. Шукшин </vt:lpstr>
      <vt:lpstr>Похоронен В.М.Шукшин в  г. Москве на Новодевичьем кладбище</vt:lpstr>
      <vt:lpstr>Слайд 13</vt:lpstr>
      <vt:lpstr>Словарная работа:</vt:lpstr>
      <vt:lpstr>Искусство должно учить добру. </vt:lpstr>
      <vt:lpstr>             Обсуждение прочитанного рассказа «Срезал». </vt:lpstr>
      <vt:lpstr>Слайд 17</vt:lpstr>
      <vt:lpstr>Слайд 18</vt:lpstr>
      <vt:lpstr>Слайд 19</vt:lpstr>
      <vt:lpstr>Подумай.</vt:lpstr>
      <vt:lpstr>Слайд 21</vt:lpstr>
      <vt:lpstr>  Анализ рассказа В. Шукшина «Микроскоп». </vt:lpstr>
      <vt:lpstr>Побеседуем.</vt:lpstr>
      <vt:lpstr>Слайд 24</vt:lpstr>
      <vt:lpstr>Задание:</vt:lpstr>
      <vt:lpstr>  Задание: найдите в тексте просторечные слова. В рассказе немало смешного. Приведите примеры. </vt:lpstr>
      <vt:lpstr> Итог урока.</vt:lpstr>
      <vt:lpstr>Вывод.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Василий Макарович Шукшин( 1929 – 1974 г.г. ) Особенности героев Шукшина</dc:title>
  <dc:creator>Танюша</dc:creator>
  <cp:lastModifiedBy>Танюша</cp:lastModifiedBy>
  <cp:revision>7</cp:revision>
  <dcterms:created xsi:type="dcterms:W3CDTF">2012-04-03T13:11:02Z</dcterms:created>
  <dcterms:modified xsi:type="dcterms:W3CDTF">2013-10-06T10:33:46Z</dcterms:modified>
</cp:coreProperties>
</file>