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60" r:id="rId3"/>
    <p:sldId id="262" r:id="rId4"/>
    <p:sldId id="257" r:id="rId5"/>
    <p:sldId id="258" r:id="rId6"/>
    <p:sldId id="259" r:id="rId7"/>
    <p:sldId id="261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462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D33AF-87E7-4A9F-B2A0-32A690627324}" type="datetimeFigureOut">
              <a:rPr lang="ru-RU" smtClean="0"/>
              <a:t>06.10.2013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9CC82-27C4-4D5F-9315-AD31BC498618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D33AF-87E7-4A9F-B2A0-32A690627324}" type="datetimeFigureOut">
              <a:rPr lang="ru-RU" smtClean="0"/>
              <a:t>06.10.2013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9CC82-27C4-4D5F-9315-AD31BC49861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D33AF-87E7-4A9F-B2A0-32A690627324}" type="datetimeFigureOut">
              <a:rPr lang="ru-RU" smtClean="0"/>
              <a:t>06.10.2013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9CC82-27C4-4D5F-9315-AD31BC49861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D33AF-87E7-4A9F-B2A0-32A690627324}" type="datetimeFigureOut">
              <a:rPr lang="ru-RU" smtClean="0"/>
              <a:t>06.10.2013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9CC82-27C4-4D5F-9315-AD31BC498618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D33AF-87E7-4A9F-B2A0-32A690627324}" type="datetimeFigureOut">
              <a:rPr lang="ru-RU" smtClean="0"/>
              <a:t>06.10.2013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9CC82-27C4-4D5F-9315-AD31BC49861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D33AF-87E7-4A9F-B2A0-32A690627324}" type="datetimeFigureOut">
              <a:rPr lang="ru-RU" smtClean="0"/>
              <a:t>06.10.2013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9CC82-27C4-4D5F-9315-AD31BC498618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D33AF-87E7-4A9F-B2A0-32A690627324}" type="datetimeFigureOut">
              <a:rPr lang="ru-RU" smtClean="0"/>
              <a:t>06.10.2013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9CC82-27C4-4D5F-9315-AD31BC498618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D33AF-87E7-4A9F-B2A0-32A690627324}" type="datetimeFigureOut">
              <a:rPr lang="ru-RU" smtClean="0"/>
              <a:t>06.10.2013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9CC82-27C4-4D5F-9315-AD31BC49861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D33AF-87E7-4A9F-B2A0-32A690627324}" type="datetimeFigureOut">
              <a:rPr lang="ru-RU" smtClean="0"/>
              <a:t>06.10.2013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9CC82-27C4-4D5F-9315-AD31BC49861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D33AF-87E7-4A9F-B2A0-32A690627324}" type="datetimeFigureOut">
              <a:rPr lang="ru-RU" smtClean="0"/>
              <a:t>06.10.2013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9CC82-27C4-4D5F-9315-AD31BC49861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D33AF-87E7-4A9F-B2A0-32A690627324}" type="datetimeFigureOut">
              <a:rPr lang="ru-RU" smtClean="0"/>
              <a:t>06.10.2013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9CC82-27C4-4D5F-9315-AD31BC498618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CDDD33AF-87E7-4A9F-B2A0-32A690627324}" type="datetimeFigureOut">
              <a:rPr lang="ru-RU" smtClean="0"/>
              <a:t>06.10.2013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9E9CC82-27C4-4D5F-9315-AD31BC49861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kostyor.ru/student/?n=340" TargetMode="External"/><Relationship Id="rId2" Type="http://schemas.openxmlformats.org/officeDocument/2006/relationships/hyperlink" Target="http://ped-kopilka.ru/vneklasnaja-rabota/zagadki-schitalki-i-skorogovorki/zagadki-o-muzyke-dlja-detei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large.stanford.edu/courses/2007/ph210/pelc2/images/f1big.jpg" TargetMode="External"/><Relationship Id="rId5" Type="http://schemas.openxmlformats.org/officeDocument/2006/relationships/hyperlink" Target="http://www.secnews.ru/upload/iblock/017/Balalaika.jpg" TargetMode="External"/><Relationship Id="rId4" Type="http://schemas.openxmlformats.org/officeDocument/2006/relationships/hyperlink" Target="http://images.yandex.ru/yandsearch?text=%D0%B3%D0%B0%D1%80%D0%BC%D0%BE%D0%BD%D1%8C&amp;pos=1&amp;rpt=simage&amp;img_url=http://www.yaplakal.com/uploads/post-2-12809154705040.jp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17581" y="908720"/>
            <a:ext cx="7175351" cy="4016737"/>
          </a:xfrm>
        </p:spPr>
        <p:txBody>
          <a:bodyPr/>
          <a:lstStyle/>
          <a:p>
            <a:pPr marL="182880" indent="0" algn="ctr">
              <a:buNone/>
            </a:pP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Загадки о музыкальных инструментах </a:t>
            </a:r>
            <a:endParaRPr lang="ru-RU" dirty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3700647"/>
            <a:ext cx="3880685" cy="31481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94915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0279" y="5085184"/>
            <a:ext cx="5995848" cy="1455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772350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ru-RU" sz="4000" b="1" dirty="0">
                <a:latin typeface="Monotype Corsiva" pitchFamily="66" charset="0"/>
              </a:rPr>
              <a:t> </a:t>
            </a:r>
            <a:r>
              <a:rPr lang="ru-RU" sz="4000" b="1" dirty="0" smtClean="0">
                <a:latin typeface="Monotype Corsiva" pitchFamily="66" charset="0"/>
              </a:rPr>
              <a:t>В </a:t>
            </a:r>
            <a:r>
              <a:rPr lang="ru-RU" sz="4000" b="1" dirty="0">
                <a:latin typeface="Monotype Corsiva" pitchFamily="66" charset="0"/>
              </a:rPr>
              <a:t>руки ты её возьмёшь,</a:t>
            </a:r>
          </a:p>
          <a:p>
            <a:pPr marL="45720" indent="0" algn="ctr">
              <a:buNone/>
            </a:pPr>
            <a:r>
              <a:rPr lang="ru-RU" sz="4000" b="1" dirty="0">
                <a:latin typeface="Monotype Corsiva" pitchFamily="66" charset="0"/>
              </a:rPr>
              <a:t> То растянешь, то сожмёшь.</a:t>
            </a:r>
          </a:p>
          <a:p>
            <a:pPr marL="45720" indent="0" algn="ctr">
              <a:buNone/>
            </a:pPr>
            <a:r>
              <a:rPr lang="ru-RU" sz="4000" b="1" dirty="0">
                <a:latin typeface="Monotype Corsiva" pitchFamily="66" charset="0"/>
              </a:rPr>
              <a:t> Звонкая, нарядная,</a:t>
            </a:r>
          </a:p>
          <a:p>
            <a:pPr marL="45720" indent="0" algn="ctr">
              <a:buNone/>
            </a:pPr>
            <a:r>
              <a:rPr lang="ru-RU" sz="4000" b="1" dirty="0">
                <a:latin typeface="Monotype Corsiva" pitchFamily="66" charset="0"/>
              </a:rPr>
              <a:t> Русская, двухрядная.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7238" y="3424238"/>
            <a:ext cx="9525" cy="9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764704"/>
            <a:ext cx="7560840" cy="5040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843808" y="6021288"/>
            <a:ext cx="291534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atin typeface="Monotype Corsiva" pitchFamily="66" charset="0"/>
              </a:rPr>
              <a:t>Гармонь</a:t>
            </a:r>
            <a:endParaRPr lang="ru-RU" sz="4000" b="1" dirty="0"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02118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ru-RU" sz="4000" b="1" dirty="0">
                <a:latin typeface="Monotype Corsiva" pitchFamily="66" charset="0"/>
              </a:rPr>
              <a:t>В лесу выросла,</a:t>
            </a:r>
          </a:p>
          <a:p>
            <a:pPr marL="45720" indent="0" algn="ctr">
              <a:buNone/>
            </a:pPr>
            <a:r>
              <a:rPr lang="ru-RU" sz="4000" b="1" dirty="0">
                <a:latin typeface="Monotype Corsiva" pitchFamily="66" charset="0"/>
              </a:rPr>
              <a:t> Из лесу вынесли,</a:t>
            </a:r>
          </a:p>
          <a:p>
            <a:pPr marL="45720" indent="0" algn="ctr">
              <a:buNone/>
            </a:pPr>
            <a:r>
              <a:rPr lang="ru-RU" sz="4000" b="1" dirty="0">
                <a:latin typeface="Monotype Corsiva" pitchFamily="66" charset="0"/>
              </a:rPr>
              <a:t> На руках плачет,</a:t>
            </a:r>
          </a:p>
          <a:p>
            <a:pPr marL="45720" indent="0" algn="ctr">
              <a:buNone/>
            </a:pPr>
            <a:r>
              <a:rPr lang="ru-RU" sz="4000" b="1" dirty="0">
                <a:latin typeface="Monotype Corsiva" pitchFamily="66" charset="0"/>
              </a:rPr>
              <a:t> А на полу скачут.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55457"/>
            <a:ext cx="6239253" cy="56041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419872" y="5949280"/>
            <a:ext cx="25922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latin typeface="Monotype Corsiva" pitchFamily="66" charset="0"/>
              </a:rPr>
              <a:t>Балалайка</a:t>
            </a:r>
            <a:endParaRPr lang="ru-RU" sz="4000" b="1" dirty="0"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8941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ru-RU" sz="4000" b="1" dirty="0">
                <a:latin typeface="Monotype Corsiva" pitchFamily="66" charset="0"/>
              </a:rPr>
              <a:t>От гармони он родился,</a:t>
            </a:r>
          </a:p>
          <a:p>
            <a:pPr marL="45720" indent="0" algn="ctr">
              <a:buNone/>
            </a:pPr>
            <a:r>
              <a:rPr lang="ru-RU" sz="4000" b="1" dirty="0">
                <a:latin typeface="Monotype Corsiva" pitchFamily="66" charset="0"/>
              </a:rPr>
              <a:t> С пианино подружился.</a:t>
            </a:r>
          </a:p>
          <a:p>
            <a:pPr marL="45720" indent="0" algn="ctr">
              <a:buNone/>
            </a:pPr>
            <a:r>
              <a:rPr lang="ru-RU" sz="4000" b="1" dirty="0">
                <a:latin typeface="Monotype Corsiva" pitchFamily="66" charset="0"/>
              </a:rPr>
              <a:t> Он и на баян похож.</a:t>
            </a:r>
          </a:p>
          <a:p>
            <a:pPr marL="45720" indent="0" algn="ctr">
              <a:buNone/>
            </a:pPr>
            <a:r>
              <a:rPr lang="ru-RU" sz="4000" b="1" dirty="0">
                <a:latin typeface="Monotype Corsiva" pitchFamily="66" charset="0"/>
              </a:rPr>
              <a:t> Как его ты назовёшь?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73763"/>
            <a:ext cx="6681892" cy="50114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987824" y="5589240"/>
            <a:ext cx="36724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atin typeface="Monotype Corsiva" pitchFamily="66" charset="0"/>
              </a:rPr>
              <a:t>Аккордеон</a:t>
            </a:r>
            <a:endParaRPr lang="ru-RU" sz="4000" b="1" dirty="0"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1582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ru-RU" sz="4000" b="1" dirty="0">
                <a:latin typeface="Monotype Corsiva" pitchFamily="66" charset="0"/>
              </a:rPr>
              <a:t>Я стою на трёх ногах,</a:t>
            </a:r>
          </a:p>
          <a:p>
            <a:pPr marL="45720" indent="0" algn="ctr">
              <a:buNone/>
            </a:pPr>
            <a:r>
              <a:rPr lang="ru-RU" sz="4000" b="1" dirty="0">
                <a:latin typeface="Monotype Corsiva" pitchFamily="66" charset="0"/>
              </a:rPr>
              <a:t> Ноги в чёрных сапогах.</a:t>
            </a:r>
          </a:p>
          <a:p>
            <a:pPr marL="45720" indent="0" algn="ctr">
              <a:buNone/>
            </a:pPr>
            <a:r>
              <a:rPr lang="ru-RU" sz="4000" b="1" dirty="0">
                <a:latin typeface="Monotype Corsiva" pitchFamily="66" charset="0"/>
              </a:rPr>
              <a:t> Зубы белые, педаль.</a:t>
            </a:r>
          </a:p>
          <a:p>
            <a:pPr marL="45720" indent="0" algn="ctr">
              <a:buNone/>
            </a:pPr>
            <a:r>
              <a:rPr lang="ru-RU" sz="4000" b="1" dirty="0">
                <a:latin typeface="Monotype Corsiva" pitchFamily="66" charset="0"/>
              </a:rPr>
              <a:t> Как зовут меня?</a:t>
            </a: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1456" y="836712"/>
            <a:ext cx="4818775" cy="4574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635896" y="5733256"/>
            <a:ext cx="133402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b="1" dirty="0" smtClean="0">
                <a:latin typeface="Monotype Corsiva" pitchFamily="66" charset="0"/>
              </a:rPr>
              <a:t>Рояль</a:t>
            </a:r>
            <a:endParaRPr lang="ru-RU" sz="4000" b="1" dirty="0"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80374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ru-RU" sz="4000" b="1" dirty="0">
                <a:latin typeface="Monotype Corsiva" pitchFamily="66" charset="0"/>
              </a:rPr>
              <a:t>Играть умеет он и «форте», и «пиано»,</a:t>
            </a:r>
          </a:p>
          <a:p>
            <a:pPr marL="45720" indent="0" algn="ctr">
              <a:buNone/>
            </a:pPr>
            <a:r>
              <a:rPr lang="ru-RU" sz="4000" b="1" dirty="0">
                <a:latin typeface="Monotype Corsiva" pitchFamily="66" charset="0"/>
              </a:rPr>
              <a:t> За это назвали его...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44624"/>
            <a:ext cx="6120680" cy="61206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419872" y="6165304"/>
            <a:ext cx="30243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atin typeface="Monotype Corsiva" pitchFamily="66" charset="0"/>
              </a:rPr>
              <a:t>Фортепиано</a:t>
            </a:r>
            <a:endParaRPr lang="ru-RU" sz="4000" b="1" dirty="0"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39893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ru-RU" sz="4000" b="1" dirty="0">
                <a:latin typeface="Monotype Corsiva" pitchFamily="66" charset="0"/>
              </a:rPr>
              <a:t>Деревянные подружки</a:t>
            </a:r>
          </a:p>
          <a:p>
            <a:pPr marL="45720" indent="0" algn="ctr">
              <a:buNone/>
            </a:pPr>
            <a:r>
              <a:rPr lang="ru-RU" sz="4000" b="1" dirty="0">
                <a:latin typeface="Monotype Corsiva" pitchFamily="66" charset="0"/>
              </a:rPr>
              <a:t> Пляшут на его макушке,</a:t>
            </a:r>
          </a:p>
          <a:p>
            <a:pPr marL="45720" indent="0" algn="ctr">
              <a:buNone/>
            </a:pPr>
            <a:r>
              <a:rPr lang="ru-RU" sz="4000" b="1" dirty="0">
                <a:latin typeface="Monotype Corsiva" pitchFamily="66" charset="0"/>
              </a:rPr>
              <a:t> Бьют его, а он гремит —</a:t>
            </a:r>
          </a:p>
          <a:p>
            <a:pPr marL="45720" indent="0" algn="ctr">
              <a:buNone/>
            </a:pPr>
            <a:r>
              <a:rPr lang="ru-RU" sz="4000" b="1" dirty="0">
                <a:latin typeface="Monotype Corsiva" pitchFamily="66" charset="0"/>
              </a:rPr>
              <a:t> В ногу всем шагать велит.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770" b="37340"/>
          <a:stretch/>
        </p:blipFill>
        <p:spPr bwMode="auto">
          <a:xfrm>
            <a:off x="1751220" y="260648"/>
            <a:ext cx="5724683" cy="4608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347864" y="5544003"/>
            <a:ext cx="30243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atin typeface="Monotype Corsiva" pitchFamily="66" charset="0"/>
              </a:rPr>
              <a:t> Барабан</a:t>
            </a:r>
            <a:endParaRPr lang="ru-RU" sz="4000" b="1" dirty="0"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36036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260648"/>
            <a:ext cx="7533456" cy="5688632"/>
          </a:xfrm>
        </p:spPr>
        <p:txBody>
          <a:bodyPr>
            <a:normAutofit fontScale="25000" lnSpcReduction="20000"/>
          </a:bodyPr>
          <a:lstStyle/>
          <a:p>
            <a:pPr marL="45720" indent="0">
              <a:buNone/>
            </a:pPr>
            <a:endParaRPr lang="ru-RU" dirty="0"/>
          </a:p>
          <a:p>
            <a:pPr marL="45720" indent="0" algn="ctr">
              <a:lnSpc>
                <a:spcPct val="120000"/>
              </a:lnSpc>
              <a:buNone/>
            </a:pPr>
            <a:r>
              <a:rPr lang="ru-RU" sz="16000" b="1" dirty="0" smtClean="0">
                <a:latin typeface="Monotype Corsiva" pitchFamily="66" charset="0"/>
              </a:rPr>
              <a:t>Звенит </a:t>
            </a:r>
            <a:r>
              <a:rPr lang="ru-RU" sz="16000" b="1" dirty="0">
                <a:latin typeface="Monotype Corsiva" pitchFamily="66" charset="0"/>
              </a:rPr>
              <a:t>струна, поет </a:t>
            </a:r>
            <a:r>
              <a:rPr lang="ru-RU" sz="16000" b="1" dirty="0" smtClean="0">
                <a:latin typeface="Monotype Corsiva" pitchFamily="66" charset="0"/>
              </a:rPr>
              <a:t>она,</a:t>
            </a:r>
          </a:p>
          <a:p>
            <a:pPr marL="45720" indent="0" algn="ctr">
              <a:lnSpc>
                <a:spcPct val="120000"/>
              </a:lnSpc>
              <a:buNone/>
            </a:pPr>
            <a:r>
              <a:rPr lang="ru-RU" sz="16000" b="1" dirty="0" smtClean="0">
                <a:latin typeface="Monotype Corsiva" pitchFamily="66" charset="0"/>
              </a:rPr>
              <a:t>И </a:t>
            </a:r>
            <a:r>
              <a:rPr lang="ru-RU" sz="16000" b="1" dirty="0">
                <a:latin typeface="Monotype Corsiva" pitchFamily="66" charset="0"/>
              </a:rPr>
              <a:t>песня всем ее </a:t>
            </a:r>
            <a:r>
              <a:rPr lang="ru-RU" sz="16000" b="1" dirty="0" smtClean="0">
                <a:latin typeface="Monotype Corsiva" pitchFamily="66" charset="0"/>
              </a:rPr>
              <a:t>слышна.</a:t>
            </a:r>
          </a:p>
          <a:p>
            <a:pPr marL="45720" indent="0" algn="ctr">
              <a:lnSpc>
                <a:spcPct val="120000"/>
              </a:lnSpc>
              <a:buNone/>
            </a:pPr>
            <a:r>
              <a:rPr lang="ru-RU" sz="16000" b="1" dirty="0" smtClean="0">
                <a:latin typeface="Monotype Corsiva" pitchFamily="66" charset="0"/>
              </a:rPr>
              <a:t>Шесть </a:t>
            </a:r>
            <a:r>
              <a:rPr lang="ru-RU" sz="16000" b="1" dirty="0">
                <a:latin typeface="Monotype Corsiva" pitchFamily="66" charset="0"/>
              </a:rPr>
              <a:t>струн играют что угодно,</a:t>
            </a:r>
          </a:p>
          <a:p>
            <a:pPr marL="45720" indent="0" algn="ctr">
              <a:lnSpc>
                <a:spcPct val="120000"/>
              </a:lnSpc>
              <a:buNone/>
            </a:pPr>
            <a:r>
              <a:rPr lang="ru-RU" sz="16000" b="1" dirty="0" smtClean="0">
                <a:latin typeface="Monotype Corsiva" pitchFamily="66" charset="0"/>
              </a:rPr>
              <a:t>А </a:t>
            </a:r>
            <a:r>
              <a:rPr lang="ru-RU" sz="16000" b="1" dirty="0">
                <a:latin typeface="Monotype Corsiva" pitchFamily="66" charset="0"/>
              </a:rPr>
              <a:t>инструмент тот вечно </a:t>
            </a:r>
            <a:r>
              <a:rPr lang="ru-RU" sz="16000" b="1" dirty="0" smtClean="0">
                <a:latin typeface="Monotype Corsiva" pitchFamily="66" charset="0"/>
              </a:rPr>
              <a:t>модный.</a:t>
            </a:r>
          </a:p>
          <a:p>
            <a:pPr marL="45720" indent="0" algn="ctr">
              <a:lnSpc>
                <a:spcPct val="120000"/>
              </a:lnSpc>
              <a:buNone/>
            </a:pPr>
            <a:r>
              <a:rPr lang="ru-RU" sz="16000" b="1" dirty="0" smtClean="0">
                <a:latin typeface="Monotype Corsiva" pitchFamily="66" charset="0"/>
              </a:rPr>
              <a:t>Он </a:t>
            </a:r>
            <a:r>
              <a:rPr lang="ru-RU" sz="16000" b="1" dirty="0">
                <a:latin typeface="Monotype Corsiva" pitchFamily="66" charset="0"/>
              </a:rPr>
              <a:t>никогда не станет старым.</a:t>
            </a:r>
          </a:p>
          <a:p>
            <a:pPr marL="45720" indent="0" algn="ctr">
              <a:lnSpc>
                <a:spcPct val="120000"/>
              </a:lnSpc>
              <a:buNone/>
            </a:pPr>
            <a:r>
              <a:rPr lang="ru-RU" sz="16000" b="1" dirty="0" smtClean="0">
                <a:latin typeface="Monotype Corsiva" pitchFamily="66" charset="0"/>
              </a:rPr>
              <a:t>Тот </a:t>
            </a:r>
            <a:r>
              <a:rPr lang="ru-RU" sz="16000" b="1" dirty="0">
                <a:latin typeface="Monotype Corsiva" pitchFamily="66" charset="0"/>
              </a:rPr>
              <a:t>инструмент зовем...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rot="5400000">
            <a:off x="2389876" y="-1740948"/>
            <a:ext cx="4364246" cy="91440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734269" y="5725588"/>
            <a:ext cx="167545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b="1" dirty="0" smtClean="0">
                <a:latin typeface="Monotype Corsiva" pitchFamily="66" charset="0"/>
              </a:rPr>
              <a:t>Гитара</a:t>
            </a:r>
            <a:endParaRPr lang="ru-RU" sz="4000" b="1" dirty="0"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16125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060848"/>
            <a:ext cx="8126288" cy="2304256"/>
          </a:xfrm>
        </p:spPr>
        <p:txBody>
          <a:bodyPr/>
          <a:lstStyle/>
          <a:p>
            <a:pPr marL="0" indent="0" algn="l">
              <a:buNone/>
            </a:pPr>
            <a:r>
              <a:rPr lang="en-US" sz="1400" dirty="0">
                <a:latin typeface="Arial" pitchFamily="34" charset="0"/>
                <a:cs typeface="Arial" pitchFamily="34" charset="0"/>
                <a:hlinkClick r:id="rId2"/>
              </a:rPr>
              <a:t>http://</a:t>
            </a:r>
            <a:r>
              <a:rPr lang="en-US" sz="1400" dirty="0" smtClean="0">
                <a:latin typeface="Arial" pitchFamily="34" charset="0"/>
                <a:cs typeface="Arial" pitchFamily="34" charset="0"/>
                <a:hlinkClick r:id="rId2"/>
              </a:rPr>
              <a:t>ped-kopilka.ru/vneklasnaja-rabota/zagadki-schitalki-i-skorogovorki/zagadki-o-muzyke-dlja-detei.html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1400" dirty="0" smtClean="0">
                <a:latin typeface="Arial" pitchFamily="34" charset="0"/>
                <a:cs typeface="Arial" pitchFamily="34" charset="0"/>
              </a:rPr>
            </a:br>
            <a:r>
              <a:rPr lang="en-US" sz="1400" dirty="0">
                <a:latin typeface="Arial" pitchFamily="34" charset="0"/>
                <a:cs typeface="Arial" pitchFamily="34" charset="0"/>
                <a:hlinkClick r:id="rId3"/>
              </a:rPr>
              <a:t>http://www.kostyor.ru/student/?</a:t>
            </a:r>
            <a:r>
              <a:rPr lang="en-US" sz="1400" dirty="0" smtClean="0">
                <a:latin typeface="Arial" pitchFamily="34" charset="0"/>
                <a:cs typeface="Arial" pitchFamily="34" charset="0"/>
                <a:hlinkClick r:id="rId3"/>
              </a:rPr>
              <a:t>n=340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1400" dirty="0" smtClean="0">
                <a:latin typeface="Arial" pitchFamily="34" charset="0"/>
                <a:cs typeface="Arial" pitchFamily="34" charset="0"/>
              </a:rPr>
            </a:br>
            <a:r>
              <a:rPr lang="en-US" sz="1400" dirty="0" smtClean="0">
                <a:latin typeface="Arial" pitchFamily="34" charset="0"/>
                <a:cs typeface="Arial" pitchFamily="34" charset="0"/>
                <a:hlinkClick r:id="rId4"/>
              </a:rPr>
              <a:t>http</a:t>
            </a:r>
            <a:r>
              <a:rPr lang="en-US" sz="1400" dirty="0">
                <a:latin typeface="Arial" pitchFamily="34" charset="0"/>
                <a:cs typeface="Arial" pitchFamily="34" charset="0"/>
                <a:hlinkClick r:id="rId4"/>
              </a:rPr>
              <a:t>://images.yandex.ru/yandsearch?text=%</a:t>
            </a:r>
            <a:r>
              <a:rPr lang="en-US" sz="1400" dirty="0" smtClean="0">
                <a:latin typeface="Arial" pitchFamily="34" charset="0"/>
                <a:cs typeface="Arial" pitchFamily="34" charset="0"/>
                <a:hlinkClick r:id="rId4"/>
              </a:rPr>
              <a:t>D0%B3%D0%B0%D1%80%D0%BC%D0%BE%D0%BD%D1%8C&amp;pos=1&amp;rpt=simage&amp;img_url=http%3A%2F%2Fwww.yaplakal.com%2Fuploads%2Fpost-2-12809154705040.jpg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1400" dirty="0" smtClean="0">
                <a:latin typeface="Arial" pitchFamily="34" charset="0"/>
                <a:cs typeface="Arial" pitchFamily="34" charset="0"/>
              </a:rPr>
            </a:br>
            <a:r>
              <a:rPr lang="en-US" sz="1400" dirty="0" smtClean="0">
                <a:latin typeface="Arial" pitchFamily="34" charset="0"/>
                <a:cs typeface="Arial" pitchFamily="34" charset="0"/>
                <a:hlinkClick r:id="rId5"/>
              </a:rPr>
              <a:t>http</a:t>
            </a:r>
            <a:r>
              <a:rPr lang="en-US" sz="1400" dirty="0">
                <a:latin typeface="Arial" pitchFamily="34" charset="0"/>
                <a:cs typeface="Arial" pitchFamily="34" charset="0"/>
                <a:hlinkClick r:id="rId5"/>
              </a:rPr>
              <a:t>://</a:t>
            </a:r>
            <a:r>
              <a:rPr lang="en-US" sz="1400" dirty="0" smtClean="0">
                <a:latin typeface="Arial" pitchFamily="34" charset="0"/>
                <a:cs typeface="Arial" pitchFamily="34" charset="0"/>
                <a:hlinkClick r:id="rId5"/>
              </a:rPr>
              <a:t>www.secnews.ru/upload/iblock/017/Balalaika.jpg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1400" dirty="0" smtClean="0">
                <a:latin typeface="Arial" pitchFamily="34" charset="0"/>
                <a:cs typeface="Arial" pitchFamily="34" charset="0"/>
              </a:rPr>
            </a:br>
            <a:r>
              <a:rPr lang="en-US" sz="1400" dirty="0" smtClean="0">
                <a:latin typeface="Arial" pitchFamily="34" charset="0"/>
                <a:cs typeface="Arial" pitchFamily="34" charset="0"/>
                <a:hlinkClick r:id="rId6"/>
              </a:rPr>
              <a:t>http</a:t>
            </a:r>
            <a:r>
              <a:rPr lang="en-US" sz="1400" dirty="0">
                <a:latin typeface="Arial" pitchFamily="34" charset="0"/>
                <a:cs typeface="Arial" pitchFamily="34" charset="0"/>
                <a:hlinkClick r:id="rId6"/>
              </a:rPr>
              <a:t>://</a:t>
            </a:r>
            <a:r>
              <a:rPr lang="en-US" sz="1400" dirty="0" smtClean="0">
                <a:latin typeface="Arial" pitchFamily="34" charset="0"/>
                <a:cs typeface="Arial" pitchFamily="34" charset="0"/>
                <a:hlinkClick r:id="rId6"/>
              </a:rPr>
              <a:t>large.stanford.edu/courses/2007/ph210/pelc2/images/f1big.jpg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1400" dirty="0" smtClean="0">
                <a:latin typeface="Arial" pitchFamily="34" charset="0"/>
                <a:cs typeface="Arial" pitchFamily="34" charset="0"/>
              </a:rPr>
            </a:br>
            <a:r>
              <a:rPr lang="ru-RU" sz="14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1400" dirty="0" smtClean="0">
                <a:latin typeface="Arial" pitchFamily="34" charset="0"/>
                <a:cs typeface="Arial" pitchFamily="34" charset="0"/>
              </a:rPr>
            </a:br>
            <a:r>
              <a:rPr lang="ru-RU" sz="14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1400" dirty="0" smtClean="0">
                <a:latin typeface="Arial" pitchFamily="34" charset="0"/>
                <a:cs typeface="Arial" pitchFamily="34" charset="0"/>
              </a:rPr>
            </a:br>
            <a:r>
              <a:rPr lang="ru-RU" sz="14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1400" dirty="0" smtClean="0">
                <a:latin typeface="Arial" pitchFamily="34" charset="0"/>
                <a:cs typeface="Arial" pitchFamily="34" charset="0"/>
              </a:rPr>
            </a:br>
            <a:endParaRPr lang="ru-RU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681256"/>
          </a:xfrm>
        </p:spPr>
        <p:txBody>
          <a:bodyPr/>
          <a:lstStyle/>
          <a:p>
            <a:pPr marL="45720" indent="0" algn="ctr">
              <a:buNone/>
            </a:pPr>
            <a:r>
              <a:rPr lang="ru-RU" smtClean="0"/>
              <a:t>Источники:</a:t>
            </a:r>
          </a:p>
          <a:p>
            <a:pPr marL="45720" indent="0" algn="ctr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22454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104</TotalTime>
  <Words>181</Words>
  <Application>Microsoft Office PowerPoint</Application>
  <PresentationFormat>Экран (4:3)</PresentationFormat>
  <Paragraphs>39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Воздушный поток</vt:lpstr>
      <vt:lpstr>Загадки о музыкальных инструментах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http://ped-kopilka.ru/vneklasnaja-rabota/zagadki-schitalki-i-skorogovorki/zagadki-o-muzyke-dlja-detei.html http://www.kostyor.ru/student/?n=340 http://images.yandex.ru/yandsearch?text=%D0%B3%D0%B0%D1%80%D0%BC%D0%BE%D0%BD%D1%8C&amp;pos=1&amp;rpt=simage&amp;img_url=http%3A%2F%2Fwww.yaplakal.com%2Fuploads%2Fpost-2-12809154705040.jpg http://www.secnews.ru/upload/iblock/017/Balalaika.jpg http://large.stanford.edu/courses/2007/ph210/pelc2/images/f1big.jpg    </vt:lpstr>
      <vt:lpstr>Презентация PowerPoint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Загадки о</dc:title>
  <dc:creator>Дом</dc:creator>
  <cp:lastModifiedBy>Дом</cp:lastModifiedBy>
  <cp:revision>9</cp:revision>
  <dcterms:created xsi:type="dcterms:W3CDTF">2013-03-05T08:31:35Z</dcterms:created>
  <dcterms:modified xsi:type="dcterms:W3CDTF">2013-10-06T09:12:15Z</dcterms:modified>
</cp:coreProperties>
</file>