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1"/>
  </p:notesMasterIdLst>
  <p:handoutMasterIdLst>
    <p:handoutMasterId r:id="rId12"/>
  </p:handoutMasterIdLst>
  <p:sldIdLst>
    <p:sldId id="256" r:id="rId3"/>
    <p:sldId id="257" r:id="rId4"/>
    <p:sldId id="263" r:id="rId5"/>
    <p:sldId id="262" r:id="rId6"/>
    <p:sldId id="258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7" autoAdjust="0"/>
    <p:restoredTop sz="86396" autoAdjust="0"/>
  </p:normalViewPr>
  <p:slideViewPr>
    <p:cSldViewPr>
      <p:cViewPr varScale="1">
        <p:scale>
          <a:sx n="59" d="100"/>
          <a:sy n="59" d="100"/>
        </p:scale>
        <p:origin x="-34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9472DD5C-B6A9-4714-908F-0B8F74738B98}" type="datetimeFigureOut">
              <a:rPr lang="en-US" smtClean="0"/>
              <a:pPr/>
              <a:t>10/7/2013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7C1C90DE-A98B-4173-B17E-434F189FC4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81386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193366E8-8A22-4400-BBA2-8D322280A6E8}" type="datetimeFigureOut">
              <a:rPr lang="en-US" smtClean="0"/>
              <a:pPr/>
              <a:t>10/7/2013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3792D2CF-A01B-4515-8B40-3DC34258267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56866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74" y="0"/>
            <a:ext cx="9144000" cy="6858000"/>
            <a:chOff x="-1574" y="0"/>
            <a:chExt cx="9144000" cy="6858000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1"/>
                <a:srgbClr val="FFFFFF"/>
              </a:duotone>
              <a:lum bright="-10000"/>
            </a:blip>
            <a:stretch>
              <a:fillRect/>
            </a:stretch>
          </p:blipFill>
          <p:spPr>
            <a:xfrm>
              <a:off x="-1574" y="381000"/>
              <a:ext cx="9144000" cy="609361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Rectangle 10"/>
            <p:cNvSpPr/>
            <p:nvPr userDrawn="1"/>
          </p:nvSpPr>
          <p:spPr>
            <a:xfrm>
              <a:off x="-1574" y="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-1574" y="655320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-1574" y="381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-1574" y="6477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Shape 20"/>
          <p:cNvSpPr>
            <a:spLocks noGrp="1"/>
          </p:cNvSpPr>
          <p:nvPr>
            <p:ph type="title"/>
          </p:nvPr>
        </p:nvSpPr>
        <p:spPr>
          <a:xfrm>
            <a:off x="704850" y="4495800"/>
            <a:ext cx="7772400" cy="1362075"/>
          </a:xfrm>
          <a:prstGeom prst="rect">
            <a:avLst/>
          </a:prstGeom>
        </p:spPr>
        <p:txBody>
          <a:bodyPr anchor="t"/>
          <a:lstStyle>
            <a:lvl1pPr algn="ctr">
              <a:defRPr sz="4000" b="0" cap="none" baseline="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 anchor="b" anchorCtr="0"/>
          <a:lstStyle>
            <a:lvl1pPr marL="0" indent="0" algn="ctr">
              <a:buNone/>
              <a:defRPr>
                <a:solidFill>
                  <a:schemeClr val="bg2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10/7/2013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74" y="0"/>
            <a:ext cx="9145574" cy="6858000"/>
            <a:chOff x="-1574" y="0"/>
            <a:chExt cx="9145574" cy="6858000"/>
          </a:xfrm>
        </p:grpSpPr>
        <p:sp>
          <p:nvSpPr>
            <p:cNvPr id="18" name="Rectangle 17"/>
            <p:cNvSpPr/>
            <p:nvPr userDrawn="1"/>
          </p:nvSpPr>
          <p:spPr>
            <a:xfrm>
              <a:off x="0" y="381000"/>
              <a:ext cx="9144000" cy="6096000"/>
            </a:xfrm>
            <a:prstGeom prst="rect">
              <a:avLst/>
            </a:prstGeom>
            <a:gradFill>
              <a:gsLst>
                <a:gs pos="0">
                  <a:schemeClr val="accent1">
                    <a:tint val="40000"/>
                  </a:schemeClr>
                </a:gs>
                <a:gs pos="100000">
                  <a:schemeClr val="accent1">
                    <a:shade val="75000"/>
                  </a:schemeClr>
                </a:gs>
              </a:gsLst>
              <a:path path="circle">
                <a:fillToRect l="100000" t="100000" r="100000" b="100000"/>
              </a:path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-1574" y="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-1574" y="655320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-1574" y="381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-1574" y="6477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722313" y="4505325"/>
            <a:ext cx="7772400" cy="1362075"/>
          </a:xfrm>
          <a:prstGeom prst="rect">
            <a:avLst/>
          </a:prstGeom>
        </p:spPr>
        <p:txBody>
          <a:bodyPr anchor="t"/>
          <a:lstStyle>
            <a:lvl1pPr algn="ctr">
              <a:defRPr sz="4000" b="0" cap="none" baseline="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10/7/2013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10/7/2013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10/7/2013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10/7/2013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1"/>
            <a:ext cx="5111750" cy="4525963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600201"/>
            <a:ext cx="3008313" cy="45259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10/7/2013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10/7/2013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9144000" cy="1506538"/>
            <a:chOff x="0" y="0"/>
            <a:chExt cx="9144000" cy="1506538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11" cstate="print">
              <a:duotone>
                <a:schemeClr val="accent1"/>
                <a:srgbClr val="FFFFFF"/>
              </a:duotone>
            </a:blip>
            <a:srcRect/>
            <a:stretch>
              <a:fillRect/>
            </a:stretch>
          </p:blipFill>
          <p:spPr>
            <a:xfrm>
              <a:off x="0" y="1"/>
              <a:ext cx="9144000" cy="14192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Rectangle 9"/>
            <p:cNvSpPr/>
            <p:nvPr userDrawn="1"/>
          </p:nvSpPr>
          <p:spPr>
            <a:xfrm>
              <a:off x="0" y="0"/>
              <a:ext cx="9144000" cy="1447800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49000">
                  <a:schemeClr val="accent1">
                    <a:tint val="20000"/>
                    <a:alpha val="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0" y="142875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504950"/>
              <a:ext cx="9144000" cy="1588"/>
            </a:xfrm>
            <a:prstGeom prst="line">
              <a:avLst/>
            </a:prstGeom>
            <a:ln w="15875" cap="flat" cmpd="sng" algn="ctr">
              <a:solidFill>
                <a:schemeClr val="tx1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0D0AA-A564-40E6-BDF9-FE3371FD07B4}" type="datetimeFigureOut">
              <a:rPr lang="en-US" smtClean="0"/>
              <a:pPr/>
              <a:t>10/7/2013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65238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rtl="0" eaLnBrk="1" latinLnBrk="0" hangingPunct="1">
        <a:spcBef>
          <a:spcPct val="0"/>
        </a:spcBef>
        <a:buNone/>
        <a:defRPr kumimoji="0" lang="en-US" sz="4000" b="0" i="0" u="none" strike="noStrike" kern="1200" cap="none" spc="0" normalizeH="0" baseline="0" noProof="0" smtClean="0">
          <a:ln>
            <a:noFill/>
          </a:ln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uLnTx/>
          <a:uFillTx/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spcAft>
          <a:spcPts val="400"/>
        </a:spcAft>
        <a:buFont typeface="Arial"/>
        <a:buChar char="•"/>
        <a:defRPr sz="28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6286480" y="4500570"/>
            <a:ext cx="2857520" cy="1928826"/>
          </a:xfrm>
        </p:spPr>
        <p:txBody>
          <a:bodyPr>
            <a:normAutofit fontScale="62500" lnSpcReduction="20000"/>
          </a:bodyPr>
          <a:lstStyle/>
          <a:p>
            <a:endParaRPr lang="ru-RU" sz="1400" noProof="0" dirty="0" smtClean="0"/>
          </a:p>
          <a:p>
            <a:r>
              <a:rPr lang="ru-RU" sz="1400" noProof="0" dirty="0" smtClean="0"/>
              <a:t>  </a:t>
            </a:r>
          </a:p>
          <a:p>
            <a:endParaRPr lang="ru-RU" sz="1400" dirty="0" smtClean="0"/>
          </a:p>
          <a:p>
            <a:r>
              <a:rPr lang="ru-RU" sz="2200" dirty="0" smtClean="0"/>
              <a:t>Презентация по математике</a:t>
            </a:r>
          </a:p>
          <a:p>
            <a:r>
              <a:rPr lang="ru-RU" sz="2200" noProof="0" dirty="0" smtClean="0"/>
              <a:t>Студентки 1 курса </a:t>
            </a:r>
          </a:p>
          <a:p>
            <a:r>
              <a:rPr lang="ru-RU" sz="2200" dirty="0" smtClean="0"/>
              <a:t>группы ГС10-13</a:t>
            </a:r>
          </a:p>
          <a:p>
            <a:r>
              <a:rPr lang="ru-RU" sz="2200" noProof="0" dirty="0" smtClean="0"/>
              <a:t>ГАУ СПО КСТ</a:t>
            </a:r>
          </a:p>
          <a:p>
            <a:r>
              <a:rPr lang="ru-RU" sz="2200" dirty="0" smtClean="0"/>
              <a:t>Леоновой Анастасии</a:t>
            </a:r>
            <a:endParaRPr lang="ru-RU" sz="2200" noProof="0" dirty="0"/>
          </a:p>
        </p:txBody>
      </p:sp>
      <p:sp>
        <p:nvSpPr>
          <p:cNvPr id="10" name="Rectangle 9"/>
          <p:cNvSpPr>
            <a:spLocks noGrp="1"/>
          </p:cNvSpPr>
          <p:nvPr>
            <p:ph type="title"/>
          </p:nvPr>
        </p:nvSpPr>
        <p:spPr>
          <a:xfrm>
            <a:off x="571472" y="2214554"/>
            <a:ext cx="7858180" cy="1500198"/>
          </a:xfrm>
        </p:spPr>
        <p:txBody>
          <a:bodyPr/>
          <a:lstStyle/>
          <a:p>
            <a:r>
              <a:rPr lang="ru-RU" sz="4800" dirty="0" smtClean="0"/>
              <a:t>Действительные числа</a:t>
            </a:r>
            <a:r>
              <a:rPr lang="ru-RU" dirty="0" smtClean="0"/>
              <a:t>.</a:t>
            </a:r>
            <a:endParaRPr lang="ru-RU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dirty="0" smtClean="0"/>
              <a:t>Что это такое?</a:t>
            </a:r>
            <a:endParaRPr lang="ru-RU" noProof="0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457200" y="1600200"/>
            <a:ext cx="8258204" cy="2185989"/>
          </a:xfrm>
        </p:spPr>
        <p:txBody>
          <a:bodyPr>
            <a:noAutofit/>
          </a:bodyPr>
          <a:lstStyle/>
          <a:p>
            <a:r>
              <a:rPr lang="ru-RU" sz="3200" b="1" i="1" dirty="0" smtClean="0"/>
              <a:t>Действительное число (вещественное число) – это любое положительное число, отрицательное число или нуль.</a:t>
            </a:r>
          </a:p>
        </p:txBody>
      </p:sp>
      <p:pic>
        <p:nvPicPr>
          <p:cNvPr id="36866" name="Picture 2" descr="http://nujen-sovet.ru/images/zapischise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3786190"/>
            <a:ext cx="5786478" cy="289083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 В период зарождения современной математики в 17 веке при разработке методов изучения непрерывных процессов и методов приближённых вычислений. И. Ньютон во "Всеобщей арифметике" даёт определение понятия действительного числа: "Под числом мы понимаем не столько множество единиц, сколько отвлечённое отношение какой-нибудь величины к другой величине того же рода, принятой нами за единицу". Позже, в 70 годах 19 века, понятие действительного числа было уточнено на основе анализа понятия непрерывности Р. Дедекиндом, Г. Кантором и К. Вейерштрассом.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Введение понятия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Ещё в Древней Греции в геометрии было совершено принципиально важное открытие: не всякие точно заданные отрезки соизмеримы, другими словами, не у каждого отрезка длина может быть выражена рациональным числом, например сторона квадрата и его диагональ. В "Началах" Евклида была изложена теория отношений отрезков, учитывающая возможность их несоизмеримости.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Догадки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Действительные числа разделяются на </a:t>
            </a:r>
            <a:r>
              <a:rPr lang="ru-RU" sz="3200" u="sng" dirty="0" smtClean="0"/>
              <a:t>рациональные </a:t>
            </a:r>
            <a:r>
              <a:rPr lang="ru-RU" sz="3200" dirty="0" smtClean="0"/>
              <a:t>и </a:t>
            </a:r>
            <a:r>
              <a:rPr lang="ru-RU" sz="3200" u="sng" dirty="0" smtClean="0"/>
              <a:t>иррациональные</a:t>
            </a:r>
            <a:endParaRPr lang="ru-RU" sz="3200" noProof="0" dirty="0"/>
          </a:p>
        </p:txBody>
      </p:sp>
      <p:pic>
        <p:nvPicPr>
          <p:cNvPr id="34818" name="Picture 2" descr="http://festival.1september.ru/articles/415651/img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500173"/>
            <a:ext cx="8429684" cy="537662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Правила!</a:t>
            </a:r>
            <a:endParaRPr lang="ru-RU" noProof="0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При сложении и умножении натуральных чисел всегда получаются натуральные числа.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Р</a:t>
            </a:r>
            <a:r>
              <a:rPr lang="ru-RU" noProof="0" dirty="0" err="1" smtClean="0"/>
              <a:t>азность</a:t>
            </a:r>
            <a:r>
              <a:rPr lang="ru-RU" noProof="0" dirty="0" smtClean="0"/>
              <a:t> и частное натуральных чисел могут не быть натуральными числами.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При сложении, умножении, вычитании целых чисел всегда получаются целые числа.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Каждое рациональное число можно представить в бесконечной периодической десятичной дроби.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Бесконечная дробь</a:t>
            </a:r>
            <a:endParaRPr lang="ru-RU" noProof="0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86056"/>
          </a:xfrm>
        </p:spPr>
        <p:txBody>
          <a:bodyPr/>
          <a:lstStyle/>
          <a:p>
            <a:r>
              <a:rPr lang="ru-RU" dirty="0" smtClean="0"/>
              <a:t>Периодическая дробь – это бесконечная десятичная дробь, у которой, начиная с некоторого десятичного знака, повторяется одна и та же цифра или группа цифр – период дроби.</a:t>
            </a:r>
          </a:p>
          <a:p>
            <a:endParaRPr lang="ru-RU" noProof="0" dirty="0"/>
          </a:p>
        </p:txBody>
      </p:sp>
      <p:pic>
        <p:nvPicPr>
          <p:cNvPr id="30722" name="Picture 2" descr="http://ilyabirman.ru/meanwhile/pictures/5div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500438"/>
            <a:ext cx="2500330" cy="3357562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Иррациональные числа.</a:t>
            </a:r>
            <a:endParaRPr lang="ru-RU" noProof="0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43180"/>
          </a:xfrm>
        </p:spPr>
        <p:txBody>
          <a:bodyPr/>
          <a:lstStyle/>
          <a:p>
            <a:r>
              <a:rPr lang="ru-RU" noProof="0" dirty="0" smtClean="0"/>
              <a:t>Иррациональным </a:t>
            </a:r>
            <a:r>
              <a:rPr lang="ru-RU" dirty="0" smtClean="0"/>
              <a:t>ч</a:t>
            </a:r>
            <a:r>
              <a:rPr lang="ru-RU" noProof="0" dirty="0" err="1" smtClean="0"/>
              <a:t>ислом</a:t>
            </a:r>
            <a:r>
              <a:rPr lang="ru-RU" noProof="0" dirty="0" smtClean="0"/>
              <a:t> называется бесконечная десятичная непериодическая дробь.</a:t>
            </a:r>
          </a:p>
          <a:p>
            <a:endParaRPr lang="ru-RU" noProof="0" dirty="0"/>
          </a:p>
        </p:txBody>
      </p:sp>
      <p:pic>
        <p:nvPicPr>
          <p:cNvPr id="26626" name="Picture 2" descr="http://fizmat.by/pic/MATH/page9/form4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3929066"/>
            <a:ext cx="7286676" cy="1641508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BackToSchl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21873A"/>
      </a:hlink>
      <a:folHlink>
        <a:srgbClr val="717E00"/>
      </a:folHlink>
    </a:clrScheme>
    <a:fontScheme name="School Presentation">
      <a:majorFont>
        <a:latin typeface="Bookman Old Style"/>
        <a:ea typeface=""/>
        <a:cs typeface=""/>
      </a:majorFont>
      <a:minorFont>
        <a:latin typeface="Segoe Condens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D487B8FD-33DA-4A14-B764-96DB17189A4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0</TotalTime>
  <Words>147</Words>
  <Application>Microsoft Office PowerPoint</Application>
  <PresentationFormat>Экран (4:3)</PresentationFormat>
  <Paragraphs>31</Paragraphs>
  <Slides>8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EdBackToSchl</vt:lpstr>
      <vt:lpstr>Действительные числа.</vt:lpstr>
      <vt:lpstr>Что это такое?</vt:lpstr>
      <vt:lpstr>Введение понятия</vt:lpstr>
      <vt:lpstr>Догадки</vt:lpstr>
      <vt:lpstr>Действительные числа разделяются на рациональные и иррациональные</vt:lpstr>
      <vt:lpstr>Правила!</vt:lpstr>
      <vt:lpstr>Бесконечная дробь</vt:lpstr>
      <vt:lpstr>Иррациональные числа.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2013-09-08T16:29:17Z</dcterms:created>
  <dcterms:modified xsi:type="dcterms:W3CDTF">2013-10-07T07:55:29Z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TC101659619990</vt:lpwstr>
  </property>
</Properties>
</file>