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sldIdLst>
    <p:sldId id="256" r:id="rId5"/>
    <p:sldId id="274" r:id="rId6"/>
    <p:sldId id="260" r:id="rId7"/>
    <p:sldId id="269" r:id="rId8"/>
    <p:sldId id="275" r:id="rId9"/>
    <p:sldId id="288" r:id="rId10"/>
    <p:sldId id="289" r:id="rId11"/>
    <p:sldId id="276" r:id="rId12"/>
    <p:sldId id="291" r:id="rId13"/>
    <p:sldId id="277" r:id="rId14"/>
    <p:sldId id="279" r:id="rId15"/>
    <p:sldId id="285" r:id="rId16"/>
    <p:sldId id="292" r:id="rId17"/>
    <p:sldId id="294" r:id="rId18"/>
    <p:sldId id="293" r:id="rId19"/>
    <p:sldId id="272" r:id="rId20"/>
    <p:sldId id="28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A8"/>
    <a:srgbClr val="CCECFF"/>
    <a:srgbClr val="0066CC"/>
    <a:srgbClr val="3366FF"/>
    <a:srgbClr val="9FC2FB"/>
    <a:srgbClr val="93ADF7"/>
    <a:srgbClr val="6699FF"/>
    <a:srgbClr val="3399FF"/>
    <a:srgbClr val="0000FF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159B2-6ECA-4493-AF28-2E896424EF56}" type="datetimeFigureOut">
              <a:rPr lang="ru-RU" smtClean="0"/>
              <a:t>09.08.2013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279D2-02A2-412C-9D6A-1ECA29861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903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93390-EB43-45EE-8F57-BE4AD01613E8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dssoln@mail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1627" y="1988840"/>
            <a:ext cx="8352928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«Интеграция образовательных областей «Здоровье» и «Физическая культура» в условиях реализации ФГОС дошкольного образования.»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en-US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9712" y="5251040"/>
            <a:ext cx="4968552" cy="720080"/>
          </a:xfrm>
        </p:spPr>
        <p:txBody>
          <a:bodyPr>
            <a:normAutofit/>
          </a:bodyPr>
          <a:lstStyle/>
          <a:p>
            <a:pPr algn="l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Бастрон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И.Я. – заведующая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Новоаганским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МБДОУДСПиО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«Солнышко»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31308" y="5971120"/>
            <a:ext cx="184197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26 августа 2013г.</a:t>
            </a:r>
            <a:endParaRPr lang="ru-R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60623" y="34021"/>
            <a:ext cx="8143932" cy="8746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6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Августовское совещание </a:t>
            </a: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педагогических</a:t>
            </a:r>
            <a:r>
              <a:rPr lang="ru-RU" sz="6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работников Нижневартовского района</a:t>
            </a:r>
          </a:p>
          <a:p>
            <a:endParaRPr lang="ru-RU" sz="6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en-US" sz="2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339752" y="260648"/>
            <a:ext cx="4680520" cy="1008112"/>
            <a:chOff x="3528557" y="62510"/>
            <a:chExt cx="1915395" cy="895159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3528557" y="62510"/>
              <a:ext cx="1915395" cy="89515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3546339" y="62510"/>
              <a:ext cx="1879831" cy="877377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i="1" kern="1200" dirty="0" smtClean="0">
                  <a:latin typeface="Times New Roman" pitchFamily="18" charset="0"/>
                  <a:cs typeface="Times New Roman" pitchFamily="18" charset="0"/>
                </a:rPr>
                <a:t>Основополагающий принцип работы ДОУ </a:t>
              </a:r>
              <a:endParaRPr lang="ru-RU" sz="2800" b="1" i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7" name="Содержимое 3"/>
          <p:cNvPicPr/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7015"/>
          <a:stretch/>
        </p:blipFill>
        <p:spPr bwMode="auto">
          <a:xfrm>
            <a:off x="1187624" y="1484784"/>
            <a:ext cx="7128791" cy="3168352"/>
          </a:xfrm>
          <a:prstGeom prst="rect">
            <a:avLst/>
          </a:prstGeom>
          <a:noFill/>
          <a:ln>
            <a:noFill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оле 5"/>
          <p:cNvSpPr txBox="1"/>
          <p:nvPr/>
        </p:nvSpPr>
        <p:spPr>
          <a:xfrm>
            <a:off x="1691680" y="4509120"/>
            <a:ext cx="6375757" cy="716309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ChevronInverted">
              <a:avLst>
                <a:gd name="adj" fmla="val 66089"/>
              </a:avLst>
            </a:prstTxWarp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i="1" dirty="0">
                <a:ln w="19050" cap="flat" cmpd="sng" algn="ctr">
                  <a:solidFill>
                    <a:srgbClr val="17375E"/>
                  </a:solidFill>
                  <a:prstDash val="solid"/>
                  <a:round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2004" dir="5400000" algn="tl">
                    <a:srgbClr val="000000">
                      <a:alpha val="3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Интеграция образовательных областей</a:t>
            </a:r>
            <a:endParaRPr lang="ru-RU" sz="1100" dirty="0">
              <a:solidFill>
                <a:schemeClr val="tx2">
                  <a:lumMod val="7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0799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75656" y="116632"/>
            <a:ext cx="6192688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Содержание образовательных областей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Group 8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0725184"/>
              </p:ext>
            </p:extLst>
          </p:nvPr>
        </p:nvGraphicFramePr>
        <p:xfrm>
          <a:off x="231914" y="836712"/>
          <a:ext cx="4330824" cy="4547948"/>
        </p:xfrm>
        <a:graphic>
          <a:graphicData uri="http://schemas.openxmlformats.org/drawingml/2006/table">
            <a:tbl>
              <a:tblPr/>
              <a:tblGrid>
                <a:gridCol w="4330824"/>
              </a:tblGrid>
              <a:tr h="4026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«Физическая культура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6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ookman Old Style" pitchFamily="18" charset="0"/>
                        </a:rPr>
                        <a:t>Предусматривает решение ряда специфических задач: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4258">
                <a:tc>
                  <a:txBody>
                    <a:bodyPr/>
                    <a:lstStyle/>
                    <a:p>
                      <a:pPr marL="342900" indent="-342900">
                        <a:buFont typeface="Wingdings" pitchFamily="2" charset="2"/>
                        <a:buChar char="ü"/>
                      </a:pPr>
                      <a:r>
                        <a:rPr lang="ru-RU" sz="20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физических качеств (силовых, скоростных, в том числе гибкости, выносливости, координации);</a:t>
                      </a:r>
                    </a:p>
                    <a:p>
                      <a:pPr marL="342900" indent="-342900">
                        <a:buFont typeface="Wingdings" pitchFamily="2" charset="2"/>
                        <a:buChar char="ü"/>
                      </a:pPr>
                      <a:r>
                        <a:rPr lang="ru-RU" sz="20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накопление и обогащение двигательного опыта у детей;</a:t>
                      </a:r>
                    </a:p>
                    <a:p>
                      <a:pPr marL="342900" indent="-342900">
                        <a:buFont typeface="Wingdings" pitchFamily="2" charset="2"/>
                        <a:buChar char="ü"/>
                      </a:pPr>
                      <a:r>
                        <a:rPr lang="ru-RU" sz="20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у детей потребности в двигательной активности и физическом совершенствовании.</a:t>
                      </a:r>
                      <a:endParaRPr lang="ru-RU" sz="2000" b="1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Group 8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1245340"/>
              </p:ext>
            </p:extLst>
          </p:nvPr>
        </p:nvGraphicFramePr>
        <p:xfrm>
          <a:off x="4606146" y="853440"/>
          <a:ext cx="4244280" cy="4541520"/>
        </p:xfrm>
        <a:graphic>
          <a:graphicData uri="http://schemas.openxmlformats.org/drawingml/2006/table">
            <a:tbl>
              <a:tblPr/>
              <a:tblGrid>
                <a:gridCol w="4244280"/>
              </a:tblGrid>
              <a:tr h="3885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Здоровье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86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ookman Old Style" pitchFamily="18" charset="0"/>
                        </a:rPr>
                        <a:t>Направлено на достижение цели через решение следующих задач: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8319">
                <a:tc>
                  <a:txBody>
                    <a:bodyPr/>
                    <a:lstStyle/>
                    <a:p>
                      <a:pPr marL="342900" indent="-342900">
                        <a:buFont typeface="Wingdings" pitchFamily="2" charset="2"/>
                        <a:buChar char="ü"/>
                      </a:pPr>
                      <a:r>
                        <a:rPr lang="ru-RU" sz="20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сохранение и укрепление физического и психического здоровья детей;</a:t>
                      </a:r>
                    </a:p>
                    <a:p>
                      <a:pPr marL="342900" indent="-342900">
                        <a:buFont typeface="Wingdings" pitchFamily="2" charset="2"/>
                        <a:buChar char="ü"/>
                      </a:pPr>
                      <a:r>
                        <a:rPr lang="ru-RU" sz="20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воспитание культурно-гигиенических навыков;</a:t>
                      </a:r>
                    </a:p>
                    <a:p>
                      <a:pPr marL="342900" indent="-342900">
                        <a:buFont typeface="Wingdings" pitchFamily="2" charset="2"/>
                        <a:buChar char="ü"/>
                      </a:pPr>
                      <a:r>
                        <a:rPr lang="ru-RU" sz="20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первичных представлений о здоровом образе жизни.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</a:pPr>
                      <a:endParaRPr lang="ru-RU" sz="2000" b="1" kern="120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indent="0">
                        <a:buFont typeface="Wingdings" pitchFamily="2" charset="2"/>
                        <a:buNone/>
                      </a:pPr>
                      <a:endParaRPr lang="ru-RU" sz="2000" b="1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5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792001" y="122177"/>
            <a:ext cx="7056784" cy="927720"/>
            <a:chOff x="792001" y="122177"/>
            <a:chExt cx="7056784" cy="92772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792001" y="592697"/>
              <a:ext cx="7056784" cy="457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1116037" y="122177"/>
              <a:ext cx="6408712" cy="72008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Формы интегративного процесса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Скругленный прямоугольник 7">
            <a:hlinkClick r:id="rId2" action="ppaction://hlinksldjump" tooltip="раскрыть содержание"/>
          </p:cNvPr>
          <p:cNvSpPr/>
          <p:nvPr/>
        </p:nvSpPr>
        <p:spPr>
          <a:xfrm>
            <a:off x="500063" y="1071563"/>
            <a:ext cx="3643312" cy="571500"/>
          </a:xfrm>
          <a:prstGeom prst="roundRect">
            <a:avLst/>
          </a:prstGeom>
          <a:solidFill>
            <a:schemeClr val="accent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1531837"/>
            <a:ext cx="3612779" cy="55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13" name="TextBox 12"/>
          <p:cNvSpPr txBox="1"/>
          <p:nvPr/>
        </p:nvSpPr>
        <p:spPr bwMode="auto">
          <a:xfrm>
            <a:off x="4224338" y="1152525"/>
            <a:ext cx="4857750" cy="1754326"/>
          </a:xfrm>
          <a:custGeom>
            <a:avLst/>
            <a:gdLst>
              <a:gd name="connsiteX0" fmla="*/ 0 w 4727597"/>
              <a:gd name="connsiteY0" fmla="*/ 0 h 5078313"/>
              <a:gd name="connsiteX1" fmla="*/ 4727597 w 4727597"/>
              <a:gd name="connsiteY1" fmla="*/ 0 h 5078313"/>
              <a:gd name="connsiteX2" fmla="*/ 4727597 w 4727597"/>
              <a:gd name="connsiteY2" fmla="*/ 5078313 h 5078313"/>
              <a:gd name="connsiteX3" fmla="*/ 0 w 4727597"/>
              <a:gd name="connsiteY3" fmla="*/ 5078313 h 5078313"/>
              <a:gd name="connsiteX4" fmla="*/ 0 w 4727597"/>
              <a:gd name="connsiteY4" fmla="*/ 0 h 507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27597" h="5078313">
                <a:moveTo>
                  <a:pt x="0" y="0"/>
                </a:moveTo>
                <a:lnTo>
                  <a:pt x="4727597" y="0"/>
                </a:lnTo>
                <a:lnTo>
                  <a:pt x="4727597" y="5078313"/>
                </a:lnTo>
                <a:lnTo>
                  <a:pt x="0" y="5078313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74625" indent="-174625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«Оздоровительные дорожки» по организации самостоятельной двигательной деятельности детей на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прогулке;</a:t>
            </a:r>
          </a:p>
          <a:p>
            <a:pPr marL="174625" indent="-174625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Совместный проект Доу и родительской общественности «Детский сад – территория здоровья»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Равнобедренный треугольник 13"/>
          <p:cNvSpPr/>
          <p:nvPr/>
        </p:nvSpPr>
        <p:spPr bwMode="auto">
          <a:xfrm rot="16200000">
            <a:off x="3706813" y="1384300"/>
            <a:ext cx="749300" cy="285750"/>
          </a:xfrm>
          <a:prstGeom prst="triangl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кругленный прямоугольник 4"/>
          <p:cNvSpPr/>
          <p:nvPr/>
        </p:nvSpPr>
        <p:spPr>
          <a:xfrm>
            <a:off x="720393" y="1312616"/>
            <a:ext cx="3202649" cy="58603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39870" tIns="0" rIns="139870" bIns="0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200" b="1" u="sng" kern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Совместная проектная деятельность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11561" y="3090459"/>
            <a:ext cx="3612778" cy="55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18" name="Скругленный прямоугольник 4"/>
          <p:cNvSpPr/>
          <p:nvPr/>
        </p:nvSpPr>
        <p:spPr>
          <a:xfrm>
            <a:off x="720394" y="2906850"/>
            <a:ext cx="3202649" cy="58603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39870" tIns="0" rIns="139870" bIns="0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200" b="1" u="sng" kern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Праздники</a:t>
            </a:r>
          </a:p>
        </p:txBody>
      </p:sp>
      <p:sp>
        <p:nvSpPr>
          <p:cNvPr id="19" name="TextBox 18"/>
          <p:cNvSpPr txBox="1"/>
          <p:nvPr/>
        </p:nvSpPr>
        <p:spPr bwMode="auto">
          <a:xfrm>
            <a:off x="4224338" y="2906851"/>
            <a:ext cx="4857750" cy="1200329"/>
          </a:xfrm>
          <a:custGeom>
            <a:avLst/>
            <a:gdLst>
              <a:gd name="connsiteX0" fmla="*/ 0 w 4727597"/>
              <a:gd name="connsiteY0" fmla="*/ 0 h 5078313"/>
              <a:gd name="connsiteX1" fmla="*/ 4727597 w 4727597"/>
              <a:gd name="connsiteY1" fmla="*/ 0 h 5078313"/>
              <a:gd name="connsiteX2" fmla="*/ 4727597 w 4727597"/>
              <a:gd name="connsiteY2" fmla="*/ 5078313 h 5078313"/>
              <a:gd name="connsiteX3" fmla="*/ 0 w 4727597"/>
              <a:gd name="connsiteY3" fmla="*/ 5078313 h 5078313"/>
              <a:gd name="connsiteX4" fmla="*/ 0 w 4727597"/>
              <a:gd name="connsiteY4" fmla="*/ 0 h 507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27597" h="5078313">
                <a:moveTo>
                  <a:pt x="0" y="0"/>
                </a:moveTo>
                <a:lnTo>
                  <a:pt x="4727597" y="0"/>
                </a:lnTo>
                <a:lnTo>
                  <a:pt x="4727597" y="5078313"/>
                </a:lnTo>
                <a:lnTo>
                  <a:pt x="0" y="5078313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74625" indent="-174625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«Папа, мама, я – спортивная семья»;</a:t>
            </a:r>
          </a:p>
          <a:p>
            <a:pPr marL="174625" indent="-174625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«Вместе с папой, вместе с мамой!»;</a:t>
            </a:r>
          </a:p>
          <a:p>
            <a:pPr marL="174625" indent="-174625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«Всемирный День Здоровья»;</a:t>
            </a:r>
          </a:p>
          <a:p>
            <a:pPr marL="174625" indent="-174625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«Весёлые старты»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26631" y="4451466"/>
            <a:ext cx="3612778" cy="55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21" name="Скругленный прямоугольник 4"/>
          <p:cNvSpPr/>
          <p:nvPr/>
        </p:nvSpPr>
        <p:spPr>
          <a:xfrm>
            <a:off x="758802" y="4221088"/>
            <a:ext cx="3202649" cy="58603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39870" tIns="0" rIns="139870" bIns="0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200" b="1" u="sng" kern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Экскурсии</a:t>
            </a:r>
          </a:p>
        </p:txBody>
      </p:sp>
      <p:sp>
        <p:nvSpPr>
          <p:cNvPr id="22" name="TextBox 21"/>
          <p:cNvSpPr txBox="1"/>
          <p:nvPr/>
        </p:nvSpPr>
        <p:spPr bwMode="auto">
          <a:xfrm>
            <a:off x="4231777" y="4107180"/>
            <a:ext cx="4857750" cy="923330"/>
          </a:xfrm>
          <a:custGeom>
            <a:avLst/>
            <a:gdLst>
              <a:gd name="connsiteX0" fmla="*/ 0 w 4727597"/>
              <a:gd name="connsiteY0" fmla="*/ 0 h 5078313"/>
              <a:gd name="connsiteX1" fmla="*/ 4727597 w 4727597"/>
              <a:gd name="connsiteY1" fmla="*/ 0 h 5078313"/>
              <a:gd name="connsiteX2" fmla="*/ 4727597 w 4727597"/>
              <a:gd name="connsiteY2" fmla="*/ 5078313 h 5078313"/>
              <a:gd name="connsiteX3" fmla="*/ 0 w 4727597"/>
              <a:gd name="connsiteY3" fmla="*/ 5078313 h 5078313"/>
              <a:gd name="connsiteX4" fmla="*/ 0 w 4727597"/>
              <a:gd name="connsiteY4" fmla="*/ 0 h 507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27597" h="5078313">
                <a:moveTo>
                  <a:pt x="0" y="0"/>
                </a:moveTo>
                <a:lnTo>
                  <a:pt x="4727597" y="0"/>
                </a:lnTo>
                <a:lnTo>
                  <a:pt x="4727597" y="5078313"/>
                </a:lnTo>
                <a:lnTo>
                  <a:pt x="0" y="5078313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74625" indent="-174625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ФОК «Олимп»;</a:t>
            </a:r>
          </a:p>
          <a:p>
            <a:pPr marL="174625" indent="-174625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Спортивный стадион;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74625" indent="-174625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РЦДОД «Радуга»</a:t>
            </a:r>
          </a:p>
        </p:txBody>
      </p:sp>
      <p:sp>
        <p:nvSpPr>
          <p:cNvPr id="23" name="Равнобедренный треугольник 22"/>
          <p:cNvSpPr/>
          <p:nvPr/>
        </p:nvSpPr>
        <p:spPr bwMode="auto">
          <a:xfrm rot="16200000">
            <a:off x="3691267" y="3138626"/>
            <a:ext cx="749300" cy="285750"/>
          </a:xfrm>
          <a:prstGeom prst="triangl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 bwMode="auto">
          <a:xfrm rot="16200000">
            <a:off x="3716338" y="4338955"/>
            <a:ext cx="749300" cy="285750"/>
          </a:xfrm>
          <a:prstGeom prst="triangl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11561" y="5445224"/>
            <a:ext cx="3612778" cy="55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26" name="Скругленный прямоугольник 4"/>
          <p:cNvSpPr/>
          <p:nvPr/>
        </p:nvSpPr>
        <p:spPr>
          <a:xfrm>
            <a:off x="776314" y="5301208"/>
            <a:ext cx="3202649" cy="58603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39870" tIns="0" rIns="139870" bIns="0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200" b="1" u="sng" kern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Сюжетно-ролевые игры</a:t>
            </a:r>
          </a:p>
        </p:txBody>
      </p:sp>
      <p:sp>
        <p:nvSpPr>
          <p:cNvPr id="27" name="TextBox 26"/>
          <p:cNvSpPr txBox="1"/>
          <p:nvPr/>
        </p:nvSpPr>
        <p:spPr bwMode="auto">
          <a:xfrm>
            <a:off x="4233863" y="5005866"/>
            <a:ext cx="4857750" cy="1200329"/>
          </a:xfrm>
          <a:custGeom>
            <a:avLst/>
            <a:gdLst>
              <a:gd name="connsiteX0" fmla="*/ 0 w 4727597"/>
              <a:gd name="connsiteY0" fmla="*/ 0 h 5078313"/>
              <a:gd name="connsiteX1" fmla="*/ 4727597 w 4727597"/>
              <a:gd name="connsiteY1" fmla="*/ 0 h 5078313"/>
              <a:gd name="connsiteX2" fmla="*/ 4727597 w 4727597"/>
              <a:gd name="connsiteY2" fmla="*/ 5078313 h 5078313"/>
              <a:gd name="connsiteX3" fmla="*/ 0 w 4727597"/>
              <a:gd name="connsiteY3" fmla="*/ 5078313 h 5078313"/>
              <a:gd name="connsiteX4" fmla="*/ 0 w 4727597"/>
              <a:gd name="connsiteY4" fmla="*/ 0 h 507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27597" h="5078313">
                <a:moveTo>
                  <a:pt x="0" y="0"/>
                </a:moveTo>
                <a:lnTo>
                  <a:pt x="4727597" y="0"/>
                </a:lnTo>
                <a:lnTo>
                  <a:pt x="4727597" y="5078313"/>
                </a:lnTo>
                <a:lnTo>
                  <a:pt x="0" y="5078313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74625" indent="-174625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«Аптека»;</a:t>
            </a:r>
          </a:p>
          <a:p>
            <a:pPr marL="174625" indent="-174625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«Айболит»;</a:t>
            </a:r>
          </a:p>
          <a:p>
            <a:pPr marL="174625" indent="-174625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«Больница;</a:t>
            </a:r>
          </a:p>
          <a:p>
            <a:pPr>
              <a:buClr>
                <a:srgbClr val="C00000"/>
              </a:buClr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и т.д.</a:t>
            </a:r>
          </a:p>
        </p:txBody>
      </p:sp>
      <p:sp>
        <p:nvSpPr>
          <p:cNvPr id="28" name="Равнобедренный треугольник 27"/>
          <p:cNvSpPr/>
          <p:nvPr/>
        </p:nvSpPr>
        <p:spPr bwMode="auto">
          <a:xfrm rot="16200000">
            <a:off x="3716338" y="5248314"/>
            <a:ext cx="749300" cy="285750"/>
          </a:xfrm>
          <a:prstGeom prst="triangl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86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95536" y="116632"/>
            <a:ext cx="8280920" cy="576064"/>
            <a:chOff x="3528557" y="62510"/>
            <a:chExt cx="1915395" cy="895159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3528557" y="62510"/>
              <a:ext cx="1915395" cy="89515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3546339" y="62510"/>
              <a:ext cx="1879831" cy="877377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i="1" kern="1200" dirty="0" smtClean="0">
                  <a:latin typeface="Times New Roman" pitchFamily="18" charset="0"/>
                  <a:cs typeface="Times New Roman" pitchFamily="18" charset="0"/>
                </a:rPr>
                <a:t>Анализ состояния здоровья воспитанников</a:t>
              </a:r>
              <a:endParaRPr lang="ru-RU" sz="2800" b="1" i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9" name="Group 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926517"/>
              </p:ext>
            </p:extLst>
          </p:nvPr>
        </p:nvGraphicFramePr>
        <p:xfrm>
          <a:off x="449225" y="764704"/>
          <a:ext cx="8173541" cy="281495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349005"/>
                <a:gridCol w="1584176"/>
                <a:gridCol w="1512168"/>
                <a:gridCol w="1728192"/>
              </a:tblGrid>
              <a:tr h="714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 результативности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11" marR="66711" marT="0" marB="0" horzOverflow="overflow"/>
                </a:tc>
                <a:tc>
                  <a:txBody>
                    <a:bodyPr/>
                    <a:lstStyle/>
                    <a:p>
                      <a:pPr marL="0" marR="0" lvl="0" indent="63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2010/2011 учебный год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11" marR="6671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63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2011/2012 учебный год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11" marR="6671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63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2012/2013 учебный год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11" marR="66711" marT="0" marB="0" anchor="ctr" horzOverflow="overflow"/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Пропуск дней по болезни 1 ребенком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11" marR="66711" marT="0" marB="0" horzOverflow="overflow"/>
                </a:tc>
                <a:tc>
                  <a:txBody>
                    <a:bodyPr/>
                    <a:lstStyle/>
                    <a:p>
                      <a:pPr marL="0" marR="0" lvl="0" indent="63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дней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11" marR="6671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63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8,9 дней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11" marR="6671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63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8,5 дней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11" marR="66711" marT="0" marB="0" anchor="ctr" horzOverflow="overflow"/>
                </a:tc>
              </a:tr>
              <a:tr h="1071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по группам здоровья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907" marR="66907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 – 35%;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II – 57%;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 – 7%;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</a:t>
                      </a: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1%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907" marR="66907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 – 38%;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II – 56%;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 – 6%</a:t>
                      </a:r>
                      <a:r>
                        <a:rPr kumimoji="0" lang="en-US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1800" b="1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907" marR="66907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 – 43%;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II – 51%;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III – 6%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907" marR="66907" marT="0" marB="0" anchor="ctr" horzOverflow="overflow"/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Индекс здоровья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907" marR="66907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24,8%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907" marR="66907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25,2%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907" marR="66907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29%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907" marR="66907" marT="0" marB="0" horzOverflow="overflow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95536" y="4197970"/>
            <a:ext cx="8280920" cy="7270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«Создание единого образовательно-оздоровительного пространства </a:t>
            </a:r>
          </a:p>
          <a:p>
            <a:pPr algn="ctr" eaLnBrk="1" hangingPunct="1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«Детский сад-семья»»</a:t>
            </a:r>
          </a:p>
        </p:txBody>
      </p:sp>
      <p:pic>
        <p:nvPicPr>
          <p:cNvPr id="12" name="Picture 58" descr="IMG_0164"/>
          <p:cNvPicPr>
            <a:picLocks noChangeAspect="1" noChangeArrowheads="1"/>
          </p:cNvPicPr>
          <p:nvPr/>
        </p:nvPicPr>
        <p:blipFill>
          <a:blip r:embed="rId2" cstate="print">
            <a:lum bright="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1" t="16879" r="6378" b="9502"/>
          <a:stretch>
            <a:fillRect/>
          </a:stretch>
        </p:blipFill>
        <p:spPr bwMode="auto">
          <a:xfrm>
            <a:off x="3220532" y="5061060"/>
            <a:ext cx="2592388" cy="17287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3" name="Picture 7" descr="SL701422"/>
          <p:cNvPicPr>
            <a:picLocks noChangeAspect="1" noChangeArrowheads="1"/>
          </p:cNvPicPr>
          <p:nvPr/>
        </p:nvPicPr>
        <p:blipFill>
          <a:blip r:embed="rId3">
            <a:lum bright="12000" contrast="18000"/>
          </a:blip>
          <a:srcRect l="7866" r="3079"/>
          <a:stretch>
            <a:fillRect/>
          </a:stretch>
        </p:blipFill>
        <p:spPr bwMode="auto">
          <a:xfrm>
            <a:off x="376265" y="5061058"/>
            <a:ext cx="2339975" cy="1728787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4" name="Picture 5" descr="IMG_0804"/>
          <p:cNvPicPr>
            <a:picLocks noChangeAspect="1" noChangeArrowheads="1"/>
          </p:cNvPicPr>
          <p:nvPr/>
        </p:nvPicPr>
        <p:blipFill>
          <a:blip r:embed="rId4">
            <a:lum bright="12000" contrast="18000"/>
          </a:blip>
          <a:srcRect l="3334" t="13333" r="9167" b="2222"/>
          <a:stretch>
            <a:fillRect/>
          </a:stretch>
        </p:blipFill>
        <p:spPr bwMode="auto">
          <a:xfrm>
            <a:off x="6156176" y="5061059"/>
            <a:ext cx="2520280" cy="1728787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15" name="Прямоугольный треугольник 14"/>
          <p:cNvSpPr/>
          <p:nvPr/>
        </p:nvSpPr>
        <p:spPr>
          <a:xfrm rot="18883513">
            <a:off x="4597703" y="3849396"/>
            <a:ext cx="282346" cy="291449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866482" y="3625788"/>
            <a:ext cx="396081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Единая методическая тема ДОУ </a:t>
            </a:r>
          </a:p>
        </p:txBody>
      </p:sp>
    </p:spTree>
    <p:extLst>
      <p:ext uri="{BB962C8B-B14F-4D97-AF65-F5344CB8AC3E}">
        <p14:creationId xmlns:p14="http://schemas.microsoft.com/office/powerpoint/2010/main" val="368786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792001" y="122177"/>
            <a:ext cx="7056784" cy="927720"/>
            <a:chOff x="792001" y="122177"/>
            <a:chExt cx="7056784" cy="92772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792001" y="592697"/>
              <a:ext cx="7056784" cy="457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1116037" y="122177"/>
              <a:ext cx="6408712" cy="72008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Результаты работы по реализации единой методической темы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Скругленный прямоугольник 7">
            <a:hlinkClick r:id="rId2" action="ppaction://hlinksldjump" tooltip="раскрыть содержание"/>
          </p:cNvPr>
          <p:cNvSpPr/>
          <p:nvPr/>
        </p:nvSpPr>
        <p:spPr>
          <a:xfrm>
            <a:off x="500063" y="1071563"/>
            <a:ext cx="3643312" cy="571500"/>
          </a:xfrm>
          <a:prstGeom prst="roundRect">
            <a:avLst/>
          </a:prstGeom>
          <a:solidFill>
            <a:schemeClr val="accent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86863" y="1268760"/>
            <a:ext cx="7056784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buClr>
                <a:srgbClr val="C00000"/>
              </a:buClr>
              <a:buSzPct val="100000"/>
              <a:buFont typeface="Wingdings" pitchFamily="2" charset="2"/>
              <a:buChar char="v"/>
            </a:pPr>
            <a:r>
              <a:rPr lang="ru-RU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Положительная динамика индекса здоровья (на </a:t>
            </a:r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3,8</a:t>
            </a:r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%);</a:t>
            </a:r>
            <a:endParaRPr lang="ru-RU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20000"/>
              </a:spcBef>
              <a:buClr>
                <a:srgbClr val="C00000"/>
              </a:buClr>
              <a:buSzPct val="100000"/>
            </a:pPr>
            <a:endParaRPr lang="ru-RU" sz="7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20000"/>
              </a:spcBef>
              <a:buClr>
                <a:srgbClr val="C00000"/>
              </a:buClr>
              <a:buSzPct val="100000"/>
              <a:buFont typeface="Wingdings" pitchFamily="2" charset="2"/>
              <a:buChar char="v"/>
            </a:pPr>
            <a:r>
              <a:rPr lang="ru-RU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Повышение уровня физической подготовленности детей (75% - 87</a:t>
            </a:r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%);</a:t>
            </a:r>
            <a:endParaRPr lang="ru-RU" sz="7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20000"/>
              </a:spcBef>
              <a:buClr>
                <a:srgbClr val="C00000"/>
              </a:buClr>
              <a:buSzPct val="100000"/>
              <a:buFont typeface="Wingdings" pitchFamily="2" charset="2"/>
              <a:buChar char="v"/>
            </a:pPr>
            <a:r>
              <a:rPr lang="ru-RU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Увеличение количества педагогов, использующих современные здоровьесберегающие технологии и пропагандирующих их среди родителей (на 11,7</a:t>
            </a:r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%);</a:t>
            </a:r>
            <a:endParaRPr lang="ru-RU" sz="7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20000"/>
              </a:spcBef>
              <a:buClr>
                <a:srgbClr val="C00000"/>
              </a:buClr>
              <a:buSzPct val="100000"/>
              <a:buFont typeface="Wingdings" pitchFamily="2" charset="2"/>
              <a:buChar char="v"/>
            </a:pPr>
            <a:r>
              <a:rPr lang="ru-RU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Увеличение числа родителей, давших положительную оценку деятельности ДОУ (на 25%);</a:t>
            </a:r>
          </a:p>
          <a:p>
            <a:pPr algn="just">
              <a:spcBef>
                <a:spcPct val="20000"/>
              </a:spcBef>
              <a:buClr>
                <a:srgbClr val="C00000"/>
              </a:buClr>
              <a:buSzPct val="100000"/>
              <a:buFont typeface="Wingdings" pitchFamily="2" charset="2"/>
              <a:buChar char="v"/>
            </a:pPr>
            <a:endParaRPr lang="ru-RU" sz="7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20000"/>
              </a:spcBef>
              <a:buClr>
                <a:srgbClr val="C00000"/>
              </a:buClr>
              <a:buSzPct val="100000"/>
              <a:buFont typeface="Wingdings" pitchFamily="2" charset="2"/>
              <a:buChar char="v"/>
            </a:pPr>
            <a:r>
              <a:rPr lang="ru-RU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Увеличение числа родителей, активно участвующих в оздоровительных мероприятиях ДОУ (на 21,7%).</a:t>
            </a:r>
          </a:p>
        </p:txBody>
      </p:sp>
      <p:pic>
        <p:nvPicPr>
          <p:cNvPr id="29" name="Picture 12" descr="Изображение 366"/>
          <p:cNvPicPr>
            <a:picLocks noChangeAspect="1" noChangeArrowheads="1"/>
          </p:cNvPicPr>
          <p:nvPr/>
        </p:nvPicPr>
        <p:blipFill>
          <a:blip r:embed="rId3" cstate="print">
            <a:lum bright="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90" t="21053" r="22807" b="20468"/>
          <a:stretch>
            <a:fillRect/>
          </a:stretch>
        </p:blipFill>
        <p:spPr bwMode="auto">
          <a:xfrm>
            <a:off x="6011863" y="4636613"/>
            <a:ext cx="2990850" cy="2135188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0" descr="IMG_0055"/>
          <p:cNvPicPr>
            <a:picLocks noChangeAspect="1" noChangeArrowheads="1"/>
          </p:cNvPicPr>
          <p:nvPr/>
        </p:nvPicPr>
        <p:blipFill>
          <a:blip r:embed="rId4" cstate="print">
            <a:lum bright="24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5" t="13112" r="16786" b="7184"/>
          <a:stretch>
            <a:fillRect/>
          </a:stretch>
        </p:blipFill>
        <p:spPr bwMode="auto">
          <a:xfrm>
            <a:off x="2916237" y="4611213"/>
            <a:ext cx="2879725" cy="2160588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2" descr="Лето 020"/>
          <p:cNvPicPr>
            <a:picLocks noChangeAspect="1" noChangeArrowheads="1"/>
          </p:cNvPicPr>
          <p:nvPr/>
        </p:nvPicPr>
        <p:blipFill>
          <a:blip r:embed="rId5">
            <a:lum bright="12000" contrast="18000"/>
          </a:blip>
          <a:srcRect l="2063" r="20067" b="6978"/>
          <a:stretch>
            <a:fillRect/>
          </a:stretch>
        </p:blipFill>
        <p:spPr bwMode="auto">
          <a:xfrm>
            <a:off x="311842" y="4636613"/>
            <a:ext cx="2424112" cy="2141538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2436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539188" y="137931"/>
            <a:ext cx="7525257" cy="927720"/>
            <a:chOff x="792001" y="122177"/>
            <a:chExt cx="7056784" cy="92772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792001" y="592697"/>
              <a:ext cx="7056784" cy="457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971600" y="122177"/>
              <a:ext cx="6696743" cy="72008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Сетевое взаимодействие </a:t>
              </a:r>
              <a:r>
                <a:rPr lang="ru-RU" sz="2000" b="1" dirty="0" err="1" smtClean="0">
                  <a:latin typeface="Times New Roman" pitchFamily="18" charset="0"/>
                  <a:cs typeface="Times New Roman" pitchFamily="18" charset="0"/>
                </a:rPr>
                <a:t>Новоаганского</a:t>
              </a:r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 МБДОУ </a:t>
              </a:r>
              <a:r>
                <a:rPr lang="ru-RU" sz="2000" b="1" dirty="0" err="1" smtClean="0">
                  <a:latin typeface="Times New Roman" pitchFamily="18" charset="0"/>
                  <a:cs typeface="Times New Roman" pitchFamily="18" charset="0"/>
                </a:rPr>
                <a:t>ДСПиО</a:t>
              </a:r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 «Солнышко» по вопросам оздоровления дошкольников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AutoShape 29"/>
          <p:cNvSpPr>
            <a:spLocks noChangeArrowheads="1"/>
          </p:cNvSpPr>
          <p:nvPr/>
        </p:nvSpPr>
        <p:spPr bwMode="auto">
          <a:xfrm>
            <a:off x="539188" y="1412776"/>
            <a:ext cx="8137267" cy="462079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3152" tIns="36576" rIns="73152" bIns="36576"/>
          <a:lstStyle/>
          <a:p>
            <a:endParaRPr lang="ru-RU"/>
          </a:p>
        </p:txBody>
      </p:sp>
      <p:sp>
        <p:nvSpPr>
          <p:cNvPr id="9" name="AutoShape 30"/>
          <p:cNvSpPr>
            <a:spLocks noChangeArrowheads="1"/>
          </p:cNvSpPr>
          <p:nvPr/>
        </p:nvSpPr>
        <p:spPr bwMode="auto">
          <a:xfrm>
            <a:off x="3282950" y="2740025"/>
            <a:ext cx="2744788" cy="160496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3152" tIns="36576" rIns="73152" bIns="36576"/>
          <a:lstStyle/>
          <a:p>
            <a:pPr algn="ctr">
              <a:defRPr/>
            </a:pPr>
            <a:endParaRPr lang="ru-RU" sz="800" dirty="0">
              <a:solidFill>
                <a:srgbClr val="002060"/>
              </a:solidFill>
              <a:latin typeface="+mj-lt"/>
            </a:endParaRPr>
          </a:p>
          <a:p>
            <a:pPr algn="ctr"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Новоаганское </a:t>
            </a:r>
          </a:p>
          <a:p>
            <a:pPr algn="ctr"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МБДОУДСПиО</a:t>
            </a:r>
          </a:p>
          <a:p>
            <a:pPr algn="ctr"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«Солнышко»</a:t>
            </a:r>
          </a:p>
        </p:txBody>
      </p:sp>
      <p:sp>
        <p:nvSpPr>
          <p:cNvPr id="10" name="AutoShape 55"/>
          <p:cNvSpPr>
            <a:spLocks noChangeArrowheads="1"/>
          </p:cNvSpPr>
          <p:nvPr/>
        </p:nvSpPr>
        <p:spPr bwMode="auto">
          <a:xfrm>
            <a:off x="3608388" y="4344988"/>
            <a:ext cx="2092325" cy="130175"/>
          </a:xfrm>
          <a:prstGeom prst="flowChartMerg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3152" tIns="36576" rIns="73152" bIns="36576"/>
          <a:lstStyle/>
          <a:p>
            <a:endParaRPr lang="ru-RU"/>
          </a:p>
        </p:txBody>
      </p:sp>
      <p:sp>
        <p:nvSpPr>
          <p:cNvPr id="11" name="AutoShape 34"/>
          <p:cNvSpPr>
            <a:spLocks noChangeArrowheads="1"/>
          </p:cNvSpPr>
          <p:nvPr/>
        </p:nvSpPr>
        <p:spPr bwMode="auto">
          <a:xfrm>
            <a:off x="3184525" y="4714875"/>
            <a:ext cx="3144792" cy="34925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3152" tIns="36576" rIns="73152" bIns="36576"/>
          <a:lstStyle/>
          <a:p>
            <a:pPr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Коллектив ДОУ, дети, родители</a:t>
            </a:r>
          </a:p>
        </p:txBody>
      </p:sp>
      <p:sp>
        <p:nvSpPr>
          <p:cNvPr id="12" name="Text Box 38"/>
          <p:cNvSpPr txBox="1">
            <a:spLocks noChangeArrowheads="1"/>
          </p:cNvSpPr>
          <p:nvPr/>
        </p:nvSpPr>
        <p:spPr bwMode="auto">
          <a:xfrm>
            <a:off x="2917825" y="1971675"/>
            <a:ext cx="1085850" cy="263222"/>
          </a:xfrm>
          <a:prstGeom prst="rect">
            <a:avLst/>
          </a:prstGeom>
          <a:solidFill>
            <a:srgbClr val="FFFFFF"/>
          </a:solidFill>
          <a:ln w="9525">
            <a:solidFill>
              <a:srgbClr val="C0504D"/>
            </a:solidFill>
            <a:miter lim="800000"/>
            <a:headEnd/>
            <a:tailEnd/>
          </a:ln>
        </p:spPr>
        <p:txBody>
          <a:bodyPr lIns="73152" tIns="36576" rIns="73152" bIns="3657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Aft>
                <a:spcPts val="1000"/>
              </a:spcAft>
            </a:pPr>
            <a:r>
              <a:rPr lang="ru-RU" sz="1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 ЦРО</a:t>
            </a:r>
          </a:p>
        </p:txBody>
      </p:sp>
      <p:sp>
        <p:nvSpPr>
          <p:cNvPr id="13" name="Text Box 41"/>
          <p:cNvSpPr txBox="1">
            <a:spLocks noChangeArrowheads="1"/>
          </p:cNvSpPr>
          <p:nvPr/>
        </p:nvSpPr>
        <p:spPr bwMode="auto">
          <a:xfrm>
            <a:off x="4148138" y="1963738"/>
            <a:ext cx="1144587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C0504D"/>
            </a:solidFill>
            <a:miter lim="800000"/>
            <a:headEnd/>
            <a:tailEnd/>
          </a:ln>
        </p:spPr>
        <p:txBody>
          <a:bodyPr lIns="73152" tIns="36576" rIns="73152" bIns="3657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Aft>
                <a:spcPts val="1000"/>
              </a:spcAft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РМО воспитателей</a:t>
            </a:r>
          </a:p>
        </p:txBody>
      </p:sp>
      <p:sp>
        <p:nvSpPr>
          <p:cNvPr id="14" name="Text Box 61"/>
          <p:cNvSpPr txBox="1">
            <a:spLocks noChangeArrowheads="1"/>
          </p:cNvSpPr>
          <p:nvPr/>
        </p:nvSpPr>
        <p:spPr bwMode="auto">
          <a:xfrm>
            <a:off x="1681163" y="2636838"/>
            <a:ext cx="1235075" cy="428625"/>
          </a:xfrm>
          <a:prstGeom prst="rect">
            <a:avLst/>
          </a:prstGeom>
          <a:solidFill>
            <a:srgbClr val="FFFFFF"/>
          </a:solidFill>
          <a:ln w="9525">
            <a:solidFill>
              <a:srgbClr val="C0504D"/>
            </a:solidFill>
            <a:miter lim="800000"/>
            <a:headEnd/>
            <a:tailEnd/>
          </a:ln>
        </p:spPr>
        <p:txBody>
          <a:bodyPr lIns="73152" tIns="36576" rIns="73152" bIns="3657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Aft>
                <a:spcPts val="1000"/>
              </a:spcAft>
            </a:pPr>
            <a:r>
              <a:rPr lang="ru-RU"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Новоаганская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ДШИ</a:t>
            </a:r>
          </a:p>
        </p:txBody>
      </p:sp>
      <p:sp>
        <p:nvSpPr>
          <p:cNvPr id="15" name="Text Box 62"/>
          <p:cNvSpPr txBox="1">
            <a:spLocks noChangeArrowheads="1"/>
          </p:cNvSpPr>
          <p:nvPr/>
        </p:nvSpPr>
        <p:spPr bwMode="auto">
          <a:xfrm>
            <a:off x="1681163" y="3192463"/>
            <a:ext cx="1225550" cy="392112"/>
          </a:xfrm>
          <a:prstGeom prst="rect">
            <a:avLst/>
          </a:prstGeom>
          <a:solidFill>
            <a:srgbClr val="FFFFFF"/>
          </a:solidFill>
          <a:ln w="9525">
            <a:solidFill>
              <a:srgbClr val="C0504D"/>
            </a:solidFill>
            <a:miter lim="800000"/>
            <a:headEnd/>
            <a:tailEnd/>
          </a:ln>
        </p:spPr>
        <p:txBody>
          <a:bodyPr lIns="73152" tIns="36576" rIns="73152" bIns="3657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Aft>
                <a:spcPts val="1000"/>
              </a:spcAft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Детская библиотека</a:t>
            </a:r>
          </a:p>
        </p:txBody>
      </p:sp>
      <p:sp>
        <p:nvSpPr>
          <p:cNvPr id="16" name="Text Box 42"/>
          <p:cNvSpPr txBox="1">
            <a:spLocks noChangeArrowheads="1"/>
          </p:cNvSpPr>
          <p:nvPr/>
        </p:nvSpPr>
        <p:spPr bwMode="auto">
          <a:xfrm>
            <a:off x="1654175" y="3643313"/>
            <a:ext cx="1233488" cy="434975"/>
          </a:xfrm>
          <a:prstGeom prst="rect">
            <a:avLst/>
          </a:prstGeom>
          <a:solidFill>
            <a:srgbClr val="FFFFFF"/>
          </a:solidFill>
          <a:ln w="9525">
            <a:solidFill>
              <a:srgbClr val="C0504D"/>
            </a:solidFill>
            <a:miter lim="800000"/>
            <a:headEnd/>
            <a:tailEnd/>
          </a:ln>
        </p:spPr>
        <p:txBody>
          <a:bodyPr lIns="73152" tIns="36576" rIns="73152" bIns="3657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Aft>
                <a:spcPts val="1000"/>
              </a:spcAft>
            </a:pPr>
            <a:r>
              <a:rPr lang="ru-RU" sz="1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НДЮСШ «Олимп»</a:t>
            </a:r>
          </a:p>
        </p:txBody>
      </p:sp>
      <p:sp>
        <p:nvSpPr>
          <p:cNvPr id="17" name="Text Box 36"/>
          <p:cNvSpPr txBox="1">
            <a:spLocks noChangeArrowheads="1"/>
          </p:cNvSpPr>
          <p:nvPr/>
        </p:nvSpPr>
        <p:spPr bwMode="auto">
          <a:xfrm>
            <a:off x="6364288" y="2628900"/>
            <a:ext cx="1239837" cy="436563"/>
          </a:xfrm>
          <a:prstGeom prst="rect">
            <a:avLst/>
          </a:prstGeom>
          <a:solidFill>
            <a:srgbClr val="FFFFFF"/>
          </a:solidFill>
          <a:ln w="9525">
            <a:solidFill>
              <a:srgbClr val="C0504D"/>
            </a:solidFill>
            <a:miter lim="800000"/>
            <a:headEnd/>
            <a:tailEnd/>
          </a:ln>
        </p:spPr>
        <p:txBody>
          <a:bodyPr lIns="73152" tIns="36576" rIns="73152" bIns="3657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Aft>
                <a:spcPts val="1000"/>
              </a:spcAft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ДОУ  </a:t>
            </a:r>
            <a:r>
              <a:rPr lang="ru-RU"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пгт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Новоаганск</a:t>
            </a:r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 Box 43"/>
          <p:cNvSpPr txBox="1">
            <a:spLocks noChangeArrowheads="1"/>
          </p:cNvSpPr>
          <p:nvPr/>
        </p:nvSpPr>
        <p:spPr bwMode="auto">
          <a:xfrm>
            <a:off x="6369050" y="3143250"/>
            <a:ext cx="1235075" cy="436563"/>
          </a:xfrm>
          <a:prstGeom prst="rect">
            <a:avLst/>
          </a:prstGeom>
          <a:solidFill>
            <a:srgbClr val="FFFFFF"/>
          </a:solidFill>
          <a:ln w="9525">
            <a:solidFill>
              <a:srgbClr val="C0504D"/>
            </a:solidFill>
            <a:miter lim="800000"/>
            <a:headEnd/>
            <a:tailEnd/>
          </a:ln>
        </p:spPr>
        <p:txBody>
          <a:bodyPr lIns="73152" tIns="36576" rIns="73152" bIns="3657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Aft>
                <a:spcPts val="1000"/>
              </a:spcAft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Школы</a:t>
            </a:r>
            <a:r>
              <a:rPr lang="ru-RU" sz="1200" b="1" dirty="0">
                <a:solidFill>
                  <a:srgbClr val="002060"/>
                </a:solidFill>
              </a:rPr>
              <a:t>   </a:t>
            </a:r>
            <a:r>
              <a:rPr lang="ru-RU" sz="1200" b="1" dirty="0" err="1">
                <a:solidFill>
                  <a:srgbClr val="002060"/>
                </a:solidFill>
              </a:rPr>
              <a:t>пгт</a:t>
            </a:r>
            <a:r>
              <a:rPr lang="ru-RU" sz="1200" b="1" dirty="0">
                <a:solidFill>
                  <a:srgbClr val="002060"/>
                </a:solidFill>
              </a:rPr>
              <a:t>. </a:t>
            </a:r>
            <a:r>
              <a:rPr lang="ru-RU"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Новоаганск</a:t>
            </a:r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 Box 65"/>
          <p:cNvSpPr txBox="1">
            <a:spLocks noChangeArrowheads="1"/>
          </p:cNvSpPr>
          <p:nvPr/>
        </p:nvSpPr>
        <p:spPr bwMode="auto">
          <a:xfrm>
            <a:off x="6370638" y="3643313"/>
            <a:ext cx="1235075" cy="431800"/>
          </a:xfrm>
          <a:prstGeom prst="rect">
            <a:avLst/>
          </a:prstGeom>
          <a:solidFill>
            <a:srgbClr val="FFFFFF"/>
          </a:solidFill>
          <a:ln w="9525">
            <a:solidFill>
              <a:srgbClr val="C0504D"/>
            </a:solidFill>
            <a:miter lim="800000"/>
            <a:headEnd/>
            <a:tailEnd/>
          </a:ln>
        </p:spPr>
        <p:txBody>
          <a:bodyPr lIns="73152" tIns="36576" rIns="73152" bIns="3657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Aft>
                <a:spcPts val="1000"/>
              </a:spcAft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МЦ «Перекресток</a:t>
            </a:r>
            <a:r>
              <a:rPr lang="ru-RU" sz="1200" b="1" dirty="0">
                <a:solidFill>
                  <a:srgbClr val="002060"/>
                </a:solidFill>
              </a:rPr>
              <a:t>»</a:t>
            </a:r>
          </a:p>
        </p:txBody>
      </p:sp>
      <p:sp>
        <p:nvSpPr>
          <p:cNvPr id="20" name="Text Box 63"/>
          <p:cNvSpPr txBox="1">
            <a:spLocks noChangeArrowheads="1"/>
          </p:cNvSpPr>
          <p:nvPr/>
        </p:nvSpPr>
        <p:spPr bwMode="auto">
          <a:xfrm>
            <a:off x="5364163" y="1960563"/>
            <a:ext cx="1152525" cy="527050"/>
          </a:xfrm>
          <a:prstGeom prst="rect">
            <a:avLst/>
          </a:prstGeom>
          <a:solidFill>
            <a:srgbClr val="FFFFFF"/>
          </a:solidFill>
          <a:ln w="9525">
            <a:solidFill>
              <a:srgbClr val="C0504D"/>
            </a:solidFill>
            <a:miter lim="800000"/>
            <a:headEnd/>
            <a:tailEnd/>
          </a:ln>
        </p:spPr>
        <p:txBody>
          <a:bodyPr lIns="73152" tIns="36576" rIns="73152" bIns="3657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Aft>
                <a:spcPts val="1000"/>
              </a:spcAft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РЦДОД             «Радуга»</a:t>
            </a:r>
          </a:p>
        </p:txBody>
      </p:sp>
      <p:sp>
        <p:nvSpPr>
          <p:cNvPr id="21" name="Text Box 63"/>
          <p:cNvSpPr txBox="1">
            <a:spLocks noChangeArrowheads="1"/>
          </p:cNvSpPr>
          <p:nvPr/>
        </p:nvSpPr>
        <p:spPr bwMode="auto">
          <a:xfrm>
            <a:off x="6372225" y="4267200"/>
            <a:ext cx="1231900" cy="322263"/>
          </a:xfrm>
          <a:prstGeom prst="rect">
            <a:avLst/>
          </a:prstGeom>
          <a:solidFill>
            <a:srgbClr val="FFFFFF"/>
          </a:solidFill>
          <a:ln w="9525">
            <a:solidFill>
              <a:srgbClr val="C0504D"/>
            </a:solidFill>
            <a:miter lim="800000"/>
            <a:headEnd/>
            <a:tailEnd/>
          </a:ln>
        </p:spPr>
        <p:txBody>
          <a:bodyPr lIns="73152" tIns="36576" rIns="73152" bIns="3657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Aft>
                <a:spcPts val="1000"/>
              </a:spcAft>
            </a:pPr>
            <a:r>
              <a:rPr lang="ru-RU" sz="1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Поликлиника</a:t>
            </a:r>
          </a:p>
        </p:txBody>
      </p:sp>
      <p:sp>
        <p:nvSpPr>
          <p:cNvPr id="22" name="Text Box 64"/>
          <p:cNvSpPr txBox="1">
            <a:spLocks noChangeArrowheads="1"/>
          </p:cNvSpPr>
          <p:nvPr/>
        </p:nvSpPr>
        <p:spPr bwMode="auto">
          <a:xfrm>
            <a:off x="1630363" y="4160838"/>
            <a:ext cx="1252537" cy="266700"/>
          </a:xfrm>
          <a:prstGeom prst="rect">
            <a:avLst/>
          </a:prstGeom>
          <a:solidFill>
            <a:srgbClr val="FFFFFF"/>
          </a:solidFill>
          <a:ln w="9525">
            <a:solidFill>
              <a:srgbClr val="C0504D"/>
            </a:solidFill>
            <a:miter lim="800000"/>
            <a:headEnd/>
            <a:tailEnd/>
          </a:ln>
        </p:spPr>
        <p:txBody>
          <a:bodyPr lIns="73152" tIns="36576" rIns="73152" bIns="3657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Aft>
                <a:spcPts val="1000"/>
              </a:spcAft>
            </a:pPr>
            <a:r>
              <a:rPr lang="ru-RU" sz="1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ДК «Геолог»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 flipV="1">
            <a:off x="2973384" y="2856213"/>
            <a:ext cx="342356" cy="3969"/>
          </a:xfrm>
          <a:prstGeom prst="straightConnector1">
            <a:avLst/>
          </a:prstGeom>
          <a:ln w="38100">
            <a:solidFill>
              <a:srgbClr val="002060"/>
            </a:solidFill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2915816" y="3387874"/>
            <a:ext cx="342356" cy="3969"/>
          </a:xfrm>
          <a:prstGeom prst="straightConnector1">
            <a:avLst/>
          </a:prstGeom>
          <a:ln w="38100">
            <a:solidFill>
              <a:srgbClr val="002060"/>
            </a:solidFill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2973384" y="4122817"/>
            <a:ext cx="280207" cy="171519"/>
          </a:xfrm>
          <a:prstGeom prst="straightConnector1">
            <a:avLst/>
          </a:prstGeom>
          <a:ln w="38100">
            <a:solidFill>
              <a:srgbClr val="002060"/>
            </a:solidFill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5986961" y="2865171"/>
            <a:ext cx="342356" cy="3969"/>
          </a:xfrm>
          <a:prstGeom prst="straightConnector1">
            <a:avLst/>
          </a:prstGeom>
          <a:ln w="38100">
            <a:solidFill>
              <a:srgbClr val="002060"/>
            </a:solidFill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6009488" y="3370204"/>
            <a:ext cx="342356" cy="3969"/>
          </a:xfrm>
          <a:prstGeom prst="straightConnector1">
            <a:avLst/>
          </a:prstGeom>
          <a:ln w="38100">
            <a:solidFill>
              <a:srgbClr val="002060"/>
            </a:solidFill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6021907" y="3873776"/>
            <a:ext cx="342356" cy="3969"/>
          </a:xfrm>
          <a:prstGeom prst="straightConnector1">
            <a:avLst/>
          </a:prstGeom>
          <a:ln w="38100">
            <a:solidFill>
              <a:srgbClr val="002060"/>
            </a:solidFill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6029844" y="4195141"/>
            <a:ext cx="299473" cy="149114"/>
          </a:xfrm>
          <a:prstGeom prst="straightConnector1">
            <a:avLst/>
          </a:prstGeom>
          <a:ln w="38100">
            <a:solidFill>
              <a:srgbClr val="002060"/>
            </a:solidFill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3528373" y="2520050"/>
            <a:ext cx="161509" cy="233723"/>
          </a:xfrm>
          <a:prstGeom prst="straightConnector1">
            <a:avLst/>
          </a:prstGeom>
          <a:ln w="38100">
            <a:solidFill>
              <a:srgbClr val="002060"/>
            </a:solidFill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438650" y="2464961"/>
            <a:ext cx="0" cy="288812"/>
          </a:xfrm>
          <a:prstGeom prst="straightConnector1">
            <a:avLst/>
          </a:prstGeom>
          <a:ln w="38100">
            <a:solidFill>
              <a:srgbClr val="002060"/>
            </a:solidFill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5796136" y="2487072"/>
            <a:ext cx="158362" cy="266701"/>
          </a:xfrm>
          <a:prstGeom prst="straightConnector1">
            <a:avLst/>
          </a:prstGeom>
          <a:ln w="38100">
            <a:solidFill>
              <a:srgbClr val="002060"/>
            </a:solidFill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522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5"/>
          <p:cNvSpPr txBox="1">
            <a:spLocks/>
          </p:cNvSpPr>
          <p:nvPr/>
        </p:nvSpPr>
        <p:spPr>
          <a:xfrm>
            <a:off x="625032" y="620688"/>
            <a:ext cx="8226425" cy="4497388"/>
          </a:xfrm>
          <a:prstGeom prst="rect">
            <a:avLst/>
          </a:prstGeom>
          <a:solidFill>
            <a:srgbClr val="FFFFFF">
              <a:alpha val="65098"/>
            </a:srgbClr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66725">
              <a:lnSpc>
                <a:spcPct val="80000"/>
              </a:lnSpc>
            </a:pPr>
            <a:endParaRPr lang="ru-RU" sz="28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Человек — высший продукт земной природы. </a:t>
            </a:r>
            <a:endParaRPr lang="ru-RU" sz="36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Человек </a:t>
            </a:r>
            <a:r>
              <a:rPr lang="ru-RU" sz="36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сложнейшая и тончайшая система. Но для того чтобы наслаждаться сокровищами природы, человек должен быть здоровым, сильным и умным. </a:t>
            </a:r>
            <a:endParaRPr lang="ru-RU" sz="36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Иван </a:t>
            </a:r>
            <a:r>
              <a:rPr lang="ru-RU" sz="3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авлов</a:t>
            </a:r>
            <a:endParaRPr lang="ru-RU" sz="3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236613" y="332656"/>
            <a:ext cx="64807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Приглашаем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сотрудничеству !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30608" y="1484784"/>
            <a:ext cx="4562475" cy="375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бюджетное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дошкольное образовательное учреждение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детский сад присмотра и оздоровления</a:t>
            </a:r>
          </a:p>
          <a:p>
            <a:pPr algn="ctr">
              <a:defRPr/>
            </a:pPr>
            <a:endParaRPr lang="ru-RU" sz="9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«СОЛНЫШКО»</a:t>
            </a:r>
          </a:p>
          <a:p>
            <a:pPr algn="ctr">
              <a:defRPr/>
            </a:pPr>
            <a:endParaRPr lang="ru-RU" sz="900" b="1" i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пгт</a:t>
            </a:r>
            <a:r>
              <a:rPr lang="ru-RU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Новоаганск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ул. Транспортная, 18а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тел/факс: (3468) 51-392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электронная почта: </a:t>
            </a:r>
            <a:r>
              <a:rPr lang="en-US" sz="20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 tooltip="написать письмо"/>
              </a:rPr>
              <a:t>mailto:dssoln@mail.ru</a:t>
            </a:r>
            <a:endParaRPr lang="ru-RU" sz="2000" b="1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71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0488197"/>
              </p:ext>
            </p:extLst>
          </p:nvPr>
        </p:nvGraphicFramePr>
        <p:xfrm>
          <a:off x="1000226" y="836712"/>
          <a:ext cx="7488832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88832"/>
              </a:tblGrid>
              <a:tr h="80718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Федеральный государственный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образовательный стандарт дошкольного образования </a:t>
                      </a:r>
                    </a:p>
                    <a:p>
                      <a:pPr algn="ctr"/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далее (ФГОС)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 bwMode="auto">
          <a:xfrm>
            <a:off x="3635894" y="2780928"/>
            <a:ext cx="4899025" cy="707886"/>
          </a:xfrm>
          <a:custGeom>
            <a:avLst/>
            <a:gdLst>
              <a:gd name="connsiteX0" fmla="*/ 0 w 4727597"/>
              <a:gd name="connsiteY0" fmla="*/ 0 h 5078313"/>
              <a:gd name="connsiteX1" fmla="*/ 4727597 w 4727597"/>
              <a:gd name="connsiteY1" fmla="*/ 0 h 5078313"/>
              <a:gd name="connsiteX2" fmla="*/ 4727597 w 4727597"/>
              <a:gd name="connsiteY2" fmla="*/ 5078313 h 5078313"/>
              <a:gd name="connsiteX3" fmla="*/ 0 w 4727597"/>
              <a:gd name="connsiteY3" fmla="*/ 5078313 h 5078313"/>
              <a:gd name="connsiteX4" fmla="*/ 0 w 4727597"/>
              <a:gd name="connsiteY4" fmla="*/ 0 h 507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27597" h="5078313">
                <a:moveTo>
                  <a:pt x="0" y="0"/>
                </a:moveTo>
                <a:lnTo>
                  <a:pt x="4727597" y="0"/>
                </a:lnTo>
                <a:lnTo>
                  <a:pt x="4727597" y="5078313"/>
                </a:lnTo>
                <a:lnTo>
                  <a:pt x="0" y="5078313"/>
                </a:lnTo>
                <a:lnTo>
                  <a:pt x="0" y="0"/>
                </a:lnTo>
                <a:close/>
              </a:path>
            </a:pathLst>
          </a:custGeom>
          <a:ln/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lvl="0" algn="just">
              <a:buClr>
                <a:srgbClr val="C00000"/>
              </a:buClr>
              <a:defRPr/>
            </a:pPr>
            <a:r>
              <a:rPr lang="ru-RU" sz="2000" b="1" kern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требования </a:t>
            </a:r>
            <a:r>
              <a:rPr lang="ru-RU" sz="2000" b="1" kern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структуре </a:t>
            </a:r>
            <a:r>
              <a:rPr lang="ru-RU" sz="2000" b="1" kern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основной образовательной программе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3266491"/>
            <a:ext cx="2592288" cy="914400"/>
          </a:xfrm>
          <a:prstGeom prst="round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Совокупность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групп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требований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9" name="Прямоугольный треугольник 8"/>
          <p:cNvSpPr/>
          <p:nvPr/>
        </p:nvSpPr>
        <p:spPr>
          <a:xfrm rot="2608399">
            <a:off x="3398387" y="2879791"/>
            <a:ext cx="456288" cy="458335"/>
          </a:xfrm>
          <a:prstGeom prst="rtTriangle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38500" dist="50800" dir="5400000" sy="-100000" algn="bl" rotWithShape="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 bwMode="auto">
          <a:xfrm>
            <a:off x="3643787" y="3709230"/>
            <a:ext cx="4891133" cy="677108"/>
          </a:xfrm>
          <a:custGeom>
            <a:avLst/>
            <a:gdLst>
              <a:gd name="connsiteX0" fmla="*/ 0 w 4727597"/>
              <a:gd name="connsiteY0" fmla="*/ 0 h 5078313"/>
              <a:gd name="connsiteX1" fmla="*/ 4727597 w 4727597"/>
              <a:gd name="connsiteY1" fmla="*/ 0 h 5078313"/>
              <a:gd name="connsiteX2" fmla="*/ 4727597 w 4727597"/>
              <a:gd name="connsiteY2" fmla="*/ 5078313 h 5078313"/>
              <a:gd name="connsiteX3" fmla="*/ 0 w 4727597"/>
              <a:gd name="connsiteY3" fmla="*/ 5078313 h 5078313"/>
              <a:gd name="connsiteX4" fmla="*/ 0 w 4727597"/>
              <a:gd name="connsiteY4" fmla="*/ 0 h 507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27597" h="5078313">
                <a:moveTo>
                  <a:pt x="0" y="0"/>
                </a:moveTo>
                <a:lnTo>
                  <a:pt x="4727597" y="0"/>
                </a:lnTo>
                <a:lnTo>
                  <a:pt x="4727597" y="5078313"/>
                </a:lnTo>
                <a:lnTo>
                  <a:pt x="0" y="5078313"/>
                </a:lnTo>
                <a:lnTo>
                  <a:pt x="0" y="0"/>
                </a:lnTo>
                <a:close/>
              </a:path>
            </a:pathLst>
          </a:custGeom>
          <a:ln/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just">
              <a:buClr>
                <a:srgbClr val="C00000"/>
              </a:buClr>
              <a:defRPr/>
            </a:pPr>
            <a:r>
              <a:rPr lang="ru-RU" sz="2000" b="1" kern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требования </a:t>
            </a:r>
            <a:r>
              <a:rPr lang="ru-RU" sz="2000" b="1" kern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условиям </a:t>
            </a:r>
            <a:r>
              <a:rPr lang="ru-RU" sz="2000" b="1" kern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реализации</a:t>
            </a:r>
          </a:p>
          <a:p>
            <a:pPr lvl="0" algn="just">
              <a:buClr>
                <a:srgbClr val="C00000"/>
              </a:buClr>
              <a:defRPr/>
            </a:pPr>
            <a:endParaRPr kumimoji="0" lang="ru-RU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 Gothic Book"/>
            </a:endParaRPr>
          </a:p>
        </p:txBody>
      </p:sp>
      <p:sp>
        <p:nvSpPr>
          <p:cNvPr id="11" name="Прямоугольный треугольник 10"/>
          <p:cNvSpPr/>
          <p:nvPr/>
        </p:nvSpPr>
        <p:spPr>
          <a:xfrm rot="2608399">
            <a:off x="3427415" y="3826964"/>
            <a:ext cx="429385" cy="441429"/>
          </a:xfrm>
          <a:prstGeom prst="rtTriangle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38500" dist="50800" dir="5400000" sy="-100000" algn="bl" rotWithShape="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 bwMode="auto">
          <a:xfrm>
            <a:off x="3727527" y="4591944"/>
            <a:ext cx="4891133" cy="1323439"/>
          </a:xfrm>
          <a:custGeom>
            <a:avLst/>
            <a:gdLst>
              <a:gd name="connsiteX0" fmla="*/ 0 w 4727597"/>
              <a:gd name="connsiteY0" fmla="*/ 0 h 5078313"/>
              <a:gd name="connsiteX1" fmla="*/ 4727597 w 4727597"/>
              <a:gd name="connsiteY1" fmla="*/ 0 h 5078313"/>
              <a:gd name="connsiteX2" fmla="*/ 4727597 w 4727597"/>
              <a:gd name="connsiteY2" fmla="*/ 5078313 h 5078313"/>
              <a:gd name="connsiteX3" fmla="*/ 0 w 4727597"/>
              <a:gd name="connsiteY3" fmla="*/ 5078313 h 5078313"/>
              <a:gd name="connsiteX4" fmla="*/ 0 w 4727597"/>
              <a:gd name="connsiteY4" fmla="*/ 0 h 507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27597" h="5078313">
                <a:moveTo>
                  <a:pt x="0" y="0"/>
                </a:moveTo>
                <a:lnTo>
                  <a:pt x="4727597" y="0"/>
                </a:lnTo>
                <a:lnTo>
                  <a:pt x="4727597" y="5078313"/>
                </a:lnTo>
                <a:lnTo>
                  <a:pt x="0" y="5078313"/>
                </a:lnTo>
                <a:lnTo>
                  <a:pt x="0" y="0"/>
                </a:lnTo>
                <a:close/>
              </a:path>
            </a:pathLst>
          </a:custGeom>
          <a:ln/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buClr>
                <a:srgbClr val="C00000"/>
              </a:buClr>
              <a:defRPr/>
            </a:pPr>
            <a:r>
              <a:rPr kumimoji="0" lang="ru-RU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требования</a:t>
            </a:r>
            <a:r>
              <a:rPr lang="ru-RU" sz="2000" b="1" kern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результатам освоения </a:t>
            </a:r>
            <a:r>
              <a:rPr lang="ru-RU" sz="2000" b="1" kern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основной образовательной программы,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представленным в виде целевых ориентиров дошкольного образования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ый треугольник 12"/>
          <p:cNvSpPr/>
          <p:nvPr/>
        </p:nvSpPr>
        <p:spPr>
          <a:xfrm rot="2608399">
            <a:off x="3510381" y="4701410"/>
            <a:ext cx="429385" cy="441429"/>
          </a:xfrm>
          <a:prstGeom prst="rtTriangle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38500" dist="50800" dir="5400000" sy="-100000" algn="bl" rotWithShape="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339179"/>
              </p:ext>
            </p:extLst>
          </p:nvPr>
        </p:nvGraphicFramePr>
        <p:xfrm>
          <a:off x="971600" y="764704"/>
          <a:ext cx="7563319" cy="129614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0000" endA="300" endPos="38500" dist="50800" dir="5400000" sy="-100000" algn="bl" rotWithShape="0"/>
                </a:effectLst>
              </a:tblPr>
              <a:tblGrid>
                <a:gridCol w="7563319"/>
              </a:tblGrid>
              <a:tr h="12961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mpd="sng">
                      <a:solidFill>
                        <a:schemeClr val="bg1"/>
                      </a:solidFill>
                      <a:prstDash val="solid"/>
                    </a:lnL>
                    <a:lnR w="57150" cmpd="sng">
                      <a:solidFill>
                        <a:schemeClr val="bg1"/>
                      </a:solidFill>
                      <a:prstDash val="solid"/>
                    </a:lnR>
                    <a:lnT w="57150" cmpd="sng">
                      <a:solidFill>
                        <a:schemeClr val="bg1"/>
                      </a:solidFill>
                      <a:prstDash val="solid"/>
                    </a:lnT>
                    <a:lnB w="5715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260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380427"/>
              </p:ext>
            </p:extLst>
          </p:nvPr>
        </p:nvGraphicFramePr>
        <p:xfrm>
          <a:off x="611560" y="116632"/>
          <a:ext cx="7704856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04856"/>
              </a:tblGrid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Конвенция ООН о правах ребенка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636598"/>
              </p:ext>
            </p:extLst>
          </p:nvPr>
        </p:nvGraphicFramePr>
        <p:xfrm>
          <a:off x="611560" y="1052736"/>
          <a:ext cx="7704856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04856"/>
              </a:tblGrid>
              <a:tr h="5764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Конституция Российской Федерации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286222"/>
              </p:ext>
            </p:extLst>
          </p:nvPr>
        </p:nvGraphicFramePr>
        <p:xfrm>
          <a:off x="611560" y="1916832"/>
          <a:ext cx="7704856" cy="396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04856"/>
              </a:tblGrid>
              <a:tr h="39604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Законодательство Российской Федерации, в том числе: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- Приказ Министерства образования и науки Российской Федерации  «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 утверждении и введении в действие федеральных государственных требований к структуре основной общеобразовательной программы дошкольного образования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от 23 ноября 2009 года № 655;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-  Закон РФ «Об образовании в Российской Федерации» от 29.12.2012 № 273</a:t>
                      </a:r>
                      <a:endParaRPr lang="ru-RU" sz="2400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976275" y="476673"/>
            <a:ext cx="7416823" cy="201622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особые образовательные потребности отдельных категорий детей, в том числе с ограниченными возможностями здоровья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91301" y="2863224"/>
            <a:ext cx="7416823" cy="201622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возможности освоения ребёнком основной образовательной программы (далее – Программы) на разных этапах её реализации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55576" y="115770"/>
            <a:ext cx="763284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Цели ФГОС: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7278" y="1640232"/>
            <a:ext cx="8352928" cy="48131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обеспечение государством равенства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возможностей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каждого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ребёнка в получении качественного дошкольного образования; 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государственных гарантий уровня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качества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образования на основе единства обязательных требований к условиям реализации основных образовательных программ, их структуре и результатам их освоения; 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сохранение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единства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образовательного пространс-</a:t>
            </a:r>
          </a:p>
          <a:p>
            <a:pPr algn="just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Российской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Федерации относительно уровня дошкольного образования.</a:t>
            </a:r>
          </a:p>
        </p:txBody>
      </p:sp>
      <p:sp>
        <p:nvSpPr>
          <p:cNvPr id="6" name="Прямоугольный треугольник 5"/>
          <p:cNvSpPr/>
          <p:nvPr/>
        </p:nvSpPr>
        <p:spPr>
          <a:xfrm rot="18883513">
            <a:off x="4146306" y="593042"/>
            <a:ext cx="851387" cy="874257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4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55576" y="115770"/>
            <a:ext cx="763284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 ФГОС: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7504" y="1493630"/>
            <a:ext cx="9036496" cy="536437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охраны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укрепления физического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психического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здоровья детей;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сохранения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поддержки индивидуальности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ребёнка;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формирования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общей культуры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воспитанников; 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обеспечения вариативности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разнообразия содержания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образовательных программ и организационных форм дошкольного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образования;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формирования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социокультурной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среды, соответствую-щей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возрастным и индивидуальным особенностям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детей;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обеспечения равных возможностей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полноценного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развития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каждого ребёнка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обеспечения преемственности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основных образова-тельных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программ дошкольного и начального общего образования</a:t>
            </a:r>
          </a:p>
        </p:txBody>
      </p:sp>
      <p:sp>
        <p:nvSpPr>
          <p:cNvPr id="6" name="Прямоугольный треугольник 5"/>
          <p:cNvSpPr/>
          <p:nvPr/>
        </p:nvSpPr>
        <p:spPr>
          <a:xfrm rot="18883513">
            <a:off x="4261204" y="705450"/>
            <a:ext cx="646370" cy="655699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27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55576" y="115770"/>
            <a:ext cx="763284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Основные функции ФГОС: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9913" y="1540069"/>
            <a:ext cx="8568952" cy="344753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гуманизации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дошкольного образования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обеспечение права на качественное дошкольное образование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сохранения единого образовательного пространства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критериально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-оценочная.</a:t>
            </a:r>
          </a:p>
        </p:txBody>
      </p:sp>
      <p:sp>
        <p:nvSpPr>
          <p:cNvPr id="6" name="Прямоугольный треугольник 5"/>
          <p:cNvSpPr/>
          <p:nvPr/>
        </p:nvSpPr>
        <p:spPr>
          <a:xfrm rot="18883513">
            <a:off x="4261204" y="705450"/>
            <a:ext cx="646370" cy="655699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77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403648" y="260648"/>
            <a:ext cx="6048672" cy="792088"/>
            <a:chOff x="3528557" y="62510"/>
            <a:chExt cx="1915395" cy="895159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3528557" y="62510"/>
              <a:ext cx="1915395" cy="89515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3546339" y="62510"/>
              <a:ext cx="1879831" cy="877377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kern="1200" dirty="0" smtClean="0">
                  <a:latin typeface="Times New Roman" pitchFamily="18" charset="0"/>
                  <a:cs typeface="Times New Roman" pitchFamily="18" charset="0"/>
                </a:rPr>
                <a:t>ФГОС является основой для:</a:t>
              </a:r>
              <a:endParaRPr lang="ru-RU" sz="28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" name="Прямоугольный треугольник 5"/>
          <p:cNvSpPr/>
          <p:nvPr/>
        </p:nvSpPr>
        <p:spPr>
          <a:xfrm rot="18883513">
            <a:off x="4002290" y="615608"/>
            <a:ext cx="851387" cy="874257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36" y="1662799"/>
            <a:ext cx="8568952" cy="43584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разработки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реализации основной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образовательной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программы (ООП) дошкольного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образования;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разработки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примерных образовательных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программ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дошкольного образования;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разработки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нормативов финансового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обеспечения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реализации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Программы; 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формирования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учредителем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государственного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(муниципального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задания в отношении Организаций; 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объективной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оценки соответствия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образовательной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деятельности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Организации требованиям Стандарта к условиям реализации и структуре Программы.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77316" y="124407"/>
            <a:ext cx="6192688" cy="792088"/>
          </a:xfrm>
          <a:prstGeom prst="roundRect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Содержание ООП охватывает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49625" y="1043324"/>
            <a:ext cx="8226425" cy="4728271"/>
            <a:chOff x="179512" y="1069304"/>
            <a:chExt cx="8226425" cy="4728271"/>
          </a:xfrm>
        </p:grpSpPr>
        <p:pic>
          <p:nvPicPr>
            <p:cNvPr id="3" name="Содержимое 8"/>
            <p:cNvPicPr>
              <a:picLocks noChangeArrowheads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79512" y="1069304"/>
              <a:ext cx="8226425" cy="4302125"/>
            </a:xfrm>
            <a:prstGeom prst="rect">
              <a:avLst/>
            </a:prstGeom>
            <a:noFill/>
            <a:ln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2322112" y="1140478"/>
              <a:ext cx="5994304" cy="920370"/>
            </a:xfrm>
            <a:prstGeom prst="rect">
              <a:avLst/>
            </a:prstGeom>
            <a:solidFill>
              <a:schemeClr val="accent1"/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Коммуникативно-личностное развитие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322112" y="2060848"/>
              <a:ext cx="5994304" cy="864096"/>
            </a:xfrm>
            <a:prstGeom prst="rect">
              <a:avLst/>
            </a:prstGeom>
            <a:solidFill>
              <a:schemeClr val="accent1"/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Познавательно-речевое развитие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322113" y="2953874"/>
              <a:ext cx="5994303" cy="907174"/>
            </a:xfrm>
            <a:prstGeom prst="rect">
              <a:avLst/>
            </a:prstGeom>
            <a:solidFill>
              <a:schemeClr val="accent1"/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Художественно- эстетическое развитие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322112" y="3861048"/>
              <a:ext cx="5994303" cy="792088"/>
            </a:xfrm>
            <a:prstGeom prst="rect">
              <a:avLst/>
            </a:prstGeom>
            <a:solidFill>
              <a:schemeClr val="accent1"/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Физическое развитие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770783" y="5055558"/>
              <a:ext cx="2613702" cy="742017"/>
            </a:xfrm>
            <a:prstGeom prst="rect">
              <a:avLst/>
            </a:prstGeom>
            <a:solidFill>
              <a:schemeClr val="accent1"/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Физическая </a:t>
              </a:r>
            </a:p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культура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389421" y="5055557"/>
              <a:ext cx="2420904" cy="742017"/>
            </a:xfrm>
            <a:prstGeom prst="rect">
              <a:avLst/>
            </a:prstGeom>
            <a:solidFill>
              <a:schemeClr val="accent1"/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Здоровье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Прямоугольный треугольник 12"/>
            <p:cNvSpPr/>
            <p:nvPr/>
          </p:nvSpPr>
          <p:spPr>
            <a:xfrm rot="18883513">
              <a:off x="5110460" y="4373426"/>
              <a:ext cx="563427" cy="565798"/>
            </a:xfrm>
            <a:prstGeom prst="rtTriangle">
              <a:avLst/>
            </a:prstGeom>
            <a:solidFill>
              <a:schemeClr val="accent1"/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01548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90870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0" ma:contentTypeDescription="Create a new document." ma:contentTypeScope="" ma:versionID="dbcf0f450ab99b1f534105340ddde851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43BDFD5-AF7D-47DD-944F-0A9E24D59CF6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402C614C-32F0-4E99-98B1-0567D4414F1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15783FE-50CA-484F-AF57-29198C702E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TS101908700</Template>
  <TotalTime>950</TotalTime>
  <Words>842</Words>
  <Application>Microsoft Office PowerPoint</Application>
  <PresentationFormat>Экран (4:3)</PresentationFormat>
  <Paragraphs>160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TS101908700</vt:lpstr>
      <vt:lpstr>  «Интеграция образовательных областей «Здоровье» и «Физическая культура» в условиях реализации ФГОС дошкольного образования.»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«От модели выпускника ДОУ  к модели выпускника НОШ»  </dc:title>
  <dc:subject/>
  <dc:creator>User</dc:creator>
  <cp:keywords/>
  <dc:description/>
  <cp:lastModifiedBy>lenovo</cp:lastModifiedBy>
  <cp:revision>83</cp:revision>
  <dcterms:created xsi:type="dcterms:W3CDTF">2011-10-30T19:43:40Z</dcterms:created>
  <dcterms:modified xsi:type="dcterms:W3CDTF">2013-08-09T07:04:20Z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TC019087009991</vt:lpwstr>
  </property>
</Properties>
</file>