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63" r:id="rId5"/>
    <p:sldId id="264" r:id="rId6"/>
    <p:sldId id="265" r:id="rId7"/>
    <p:sldId id="267" r:id="rId8"/>
    <p:sldId id="270" r:id="rId9"/>
    <p:sldId id="266" r:id="rId10"/>
    <p:sldId id="268" r:id="rId11"/>
    <p:sldId id="269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426" autoAdjust="0"/>
    <p:restoredTop sz="94671" autoAdjust="0"/>
  </p:normalViewPr>
  <p:slideViewPr>
    <p:cSldViewPr>
      <p:cViewPr varScale="1">
        <p:scale>
          <a:sx n="69" d="100"/>
          <a:sy n="69" d="100"/>
        </p:scale>
        <p:origin x="-13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EB0F-8049-4868-8468-9AAB0C85D31A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BFC4-6BA0-4FD3-BB22-8EF53DF06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EB0F-8049-4868-8468-9AAB0C85D31A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BFC4-6BA0-4FD3-BB22-8EF53DF06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EB0F-8049-4868-8468-9AAB0C85D31A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BFC4-6BA0-4FD3-BB22-8EF53DF06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EB0F-8049-4868-8468-9AAB0C85D31A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BFC4-6BA0-4FD3-BB22-8EF53DF06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EB0F-8049-4868-8468-9AAB0C85D31A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BFC4-6BA0-4FD3-BB22-8EF53DF06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EB0F-8049-4868-8468-9AAB0C85D31A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BFC4-6BA0-4FD3-BB22-8EF53DF06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EB0F-8049-4868-8468-9AAB0C85D31A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BFC4-6BA0-4FD3-BB22-8EF53DF06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EB0F-8049-4868-8468-9AAB0C85D31A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BFC4-6BA0-4FD3-BB22-8EF53DF06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EB0F-8049-4868-8468-9AAB0C85D31A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BFC4-6BA0-4FD3-BB22-8EF53DF06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EB0F-8049-4868-8468-9AAB0C85D31A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BFC4-6BA0-4FD3-BB22-8EF53DF06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EB0F-8049-4868-8468-9AAB0C85D31A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BFC4-6BA0-4FD3-BB22-8EF53DF06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97000">
              <a:schemeClr val="accent1">
                <a:tint val="66000"/>
                <a:satMod val="160000"/>
                <a:alpha val="7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DEB0F-8049-4868-8468-9AAB0C85D31A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7BFC4-6BA0-4FD3-BB22-8EF53DF06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1" y="-1143000"/>
            <a:ext cx="6857999" cy="9144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1371600" y="3071810"/>
            <a:ext cx="5772168" cy="128588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43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1353660"/>
            <a:ext cx="52360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АКТАНЫШ МУНИЦИПАЛЬ РАЙОНЫ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“СӘЛӘТЛЕ БАЛАЛАР ӨЧЕН ГУМАНИТАР ГИМНАЗИЯ-ИНТЕРНАТЫ”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ДӘҮЛӘТ АВТОНОМИЯЛЕ ГОМУМБЕЛЕМ УЧРЕЖДЕНИЕСЕ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2736503"/>
            <a:ext cx="52360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“</a:t>
            </a:r>
            <a:r>
              <a:rPr lang="ru-RU" sz="2800" b="1" dirty="0" err="1">
                <a:solidFill>
                  <a:srgbClr val="002060"/>
                </a:solidFill>
              </a:rPr>
              <a:t>Гамил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Афзал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иҗатында </a:t>
            </a:r>
            <a:r>
              <a:rPr lang="ru-RU" sz="2800" b="1" dirty="0" err="1" smtClean="0">
                <a:solidFill>
                  <a:srgbClr val="002060"/>
                </a:solidFill>
              </a:rPr>
              <a:t>  </a:t>
            </a:r>
            <a:r>
              <a:rPr lang="ru-RU" sz="2800" b="1" dirty="0" err="1">
                <a:solidFill>
                  <a:srgbClr val="002060"/>
                </a:solidFill>
              </a:rPr>
              <a:t>үткән </a:t>
            </a:r>
            <a:r>
              <a:rPr lang="ru-RU" sz="2800" b="1" dirty="0" err="1" smtClean="0">
                <a:solidFill>
                  <a:srgbClr val="002060"/>
                </a:solidFill>
              </a:rPr>
              <a:t>тарихның чагылышы</a:t>
            </a:r>
            <a:r>
              <a:rPr lang="ru-RU" sz="2800" b="1" dirty="0" smtClean="0">
                <a:solidFill>
                  <a:srgbClr val="002060"/>
                </a:solidFill>
              </a:rPr>
              <a:t>”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7620" y="3786190"/>
            <a:ext cx="32198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b="1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tt-RU" b="1" dirty="0" smtClean="0"/>
              <a:t>ашкарды</a:t>
            </a:r>
            <a:r>
              <a:rPr lang="tt-RU" b="1" dirty="0"/>
              <a:t>: </a:t>
            </a:r>
            <a:r>
              <a:rPr lang="tt-RU" b="1" dirty="0" smtClean="0"/>
              <a:t>10 б класс  укучысы Шакирова Л. </a:t>
            </a:r>
          </a:p>
          <a:p>
            <a:endParaRPr lang="tt-RU" b="1" dirty="0" smtClean="0"/>
          </a:p>
          <a:p>
            <a:r>
              <a:rPr lang="tt-RU" b="1" dirty="0" smtClean="0"/>
              <a:t>Җитәкчесе: гимназия-     интернат</a:t>
            </a:r>
            <a:r>
              <a:rPr lang="ru-RU" b="1" dirty="0" smtClean="0"/>
              <a:t>      </a:t>
            </a:r>
            <a:r>
              <a:rPr lang="tt-RU" b="1" dirty="0" smtClean="0"/>
              <a:t>тәрбиячесе </a:t>
            </a:r>
            <a:r>
              <a:rPr lang="tt-RU" b="1" dirty="0"/>
              <a:t>Шәвәлиев Ленар Зөфәк улы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837" y="0"/>
            <a:ext cx="916119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9672" y="1052736"/>
            <a:ext cx="5904656" cy="2246769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tt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Мин эшлимен, яхшы булсын, диеп,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Якты булсын, диеп, халкыма,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Мин эшлимен ялсыз, янып-көеп,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Үлчәмичә хезмәт хакына</a:t>
            </a:r>
            <a:r>
              <a:rPr lang="tt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tt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(“Горурлык”).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96" y="24080"/>
            <a:ext cx="9076329" cy="68339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524475" y="1916832"/>
            <a:ext cx="784887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Урал </a:t>
            </a:r>
            <a:r>
              <a:rPr lang="ru-RU" sz="3200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таулары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артындагы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далада</a:t>
            </a:r>
            <a: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да, 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3200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татарча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сабак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укыдык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</a:t>
            </a:r>
            <a: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телендә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сабак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укып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үскән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бала </a:t>
            </a:r>
            <a:r>
              <a:rPr lang="ru-RU" sz="3200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телен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онытмый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милләтен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югалтмый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Ватанын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алыштырмый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”.</a:t>
            </a:r>
          </a:p>
          <a:p>
            <a:pPr algn="ctr"/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Гамил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Афзал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38609" y="1916832"/>
            <a:ext cx="466679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Игътибарыгыз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өчен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рәхмәт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xmlns="" val="1407121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28604"/>
            <a:ext cx="6408712" cy="4714908"/>
          </a:xfrm>
        </p:spPr>
        <p:txBody>
          <a:bodyPr>
            <a:noAutofit/>
          </a:bodyPr>
          <a:lstStyle/>
          <a:p>
            <a:pPr algn="just"/>
            <a:r>
              <a:rPr lang="tt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2000" dirty="0" smtClean="0">
                <a:solidFill>
                  <a:srgbClr val="002060"/>
                </a:solidFill>
              </a:rPr>
              <a:t>Татарстан </a:t>
            </a:r>
            <a:r>
              <a:rPr lang="ru-RU" sz="2000" dirty="0" err="1" smtClean="0">
                <a:solidFill>
                  <a:srgbClr val="002060"/>
                </a:solidFill>
              </a:rPr>
              <a:t>Республикасының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халык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шагыйре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Гамил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Афзал</a:t>
            </a:r>
            <a:r>
              <a:rPr lang="ru-RU" sz="2000" dirty="0" smtClean="0">
                <a:solidFill>
                  <a:srgbClr val="002060"/>
                </a:solidFill>
              </a:rPr>
              <a:t> (</a:t>
            </a:r>
            <a:r>
              <a:rPr lang="ru-RU" sz="2000" dirty="0" err="1" smtClean="0">
                <a:solidFill>
                  <a:srgbClr val="002060"/>
                </a:solidFill>
              </a:rPr>
              <a:t>Гамил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Гыймазетдин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улы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Афзалов</a:t>
            </a:r>
            <a:r>
              <a:rPr lang="ru-RU" sz="2000" dirty="0" smtClean="0">
                <a:solidFill>
                  <a:srgbClr val="002060"/>
                </a:solidFill>
              </a:rPr>
              <a:t>) 1921 </a:t>
            </a:r>
            <a:r>
              <a:rPr lang="ru-RU" sz="2000" dirty="0" err="1" smtClean="0">
                <a:solidFill>
                  <a:srgbClr val="002060"/>
                </a:solidFill>
              </a:rPr>
              <a:t>елның</a:t>
            </a:r>
            <a:r>
              <a:rPr lang="ru-RU" sz="2000" dirty="0" smtClean="0">
                <a:solidFill>
                  <a:srgbClr val="002060"/>
                </a:solidFill>
              </a:rPr>
              <a:t> 23 </a:t>
            </a:r>
            <a:r>
              <a:rPr lang="ru-RU" sz="2000" dirty="0" err="1" smtClean="0">
                <a:solidFill>
                  <a:srgbClr val="002060"/>
                </a:solidFill>
              </a:rPr>
              <a:t>маенда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Татарстанның</a:t>
            </a:r>
            <a:r>
              <a:rPr lang="ru-RU" sz="2000" dirty="0" smtClean="0">
                <a:solidFill>
                  <a:srgbClr val="002060"/>
                </a:solidFill>
              </a:rPr>
              <a:t> Актаныш районы </a:t>
            </a:r>
            <a:r>
              <a:rPr lang="ru-RU" sz="2000" dirty="0" err="1" smtClean="0">
                <a:solidFill>
                  <a:srgbClr val="002060"/>
                </a:solidFill>
              </a:rPr>
              <a:t>Такталачык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авылында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тегермәнче гаиләсендә туа</a:t>
            </a:r>
            <a:r>
              <a:rPr lang="ru-RU" sz="2000" dirty="0" smtClean="0">
                <a:solidFill>
                  <a:srgbClr val="002060"/>
                </a:solidFill>
              </a:rPr>
              <a:t>. </a:t>
            </a:r>
            <a:r>
              <a:rPr lang="ru-RU" sz="2000" dirty="0" err="1" smtClean="0">
                <a:solidFill>
                  <a:srgbClr val="002060"/>
                </a:solidFill>
              </a:rPr>
              <a:t>Крәстиян хуҗалыкларын күмәкләштерү чорында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аның әтисе, гаиләсен ияртеп</a:t>
            </a:r>
            <a:r>
              <a:rPr lang="ru-RU" sz="2000" dirty="0" smtClean="0">
                <a:solidFill>
                  <a:srgbClr val="002060"/>
                </a:solidFill>
              </a:rPr>
              <a:t>, Магнитогорск </a:t>
            </a:r>
            <a:r>
              <a:rPr lang="ru-RU" sz="2000" dirty="0" err="1" smtClean="0">
                <a:solidFill>
                  <a:srgbClr val="002060"/>
                </a:solidFill>
              </a:rPr>
              <a:t>шәһәренә төзелешкә күчеп китәргә мәҗбүр була</a:t>
            </a:r>
            <a:r>
              <a:rPr lang="ru-RU" sz="2000" dirty="0" smtClean="0">
                <a:solidFill>
                  <a:srgbClr val="002060"/>
                </a:solidFill>
              </a:rPr>
              <a:t>. </a:t>
            </a:r>
            <a:r>
              <a:rPr lang="ru-RU" sz="2000" dirty="0" err="1" smtClean="0">
                <a:solidFill>
                  <a:srgbClr val="002060"/>
                </a:solidFill>
              </a:rPr>
              <a:t>Туган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авылы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мәктәбендә беренче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сыйныфны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бетереп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килгән кечкенә Гамил</a:t>
            </a:r>
            <a:r>
              <a:rPr lang="ru-RU" sz="2000" dirty="0" smtClean="0">
                <a:solidFill>
                  <a:srgbClr val="002060"/>
                </a:solidFill>
              </a:rPr>
              <a:t> 1931 </a:t>
            </a:r>
            <a:r>
              <a:rPr lang="ru-RU" sz="2000" dirty="0" err="1" smtClean="0">
                <a:solidFill>
                  <a:srgbClr val="002060"/>
                </a:solidFill>
              </a:rPr>
              <a:t>елда</a:t>
            </a:r>
            <a:r>
              <a:rPr lang="ru-RU" sz="2000" dirty="0" smtClean="0">
                <a:solidFill>
                  <a:srgbClr val="002060"/>
                </a:solidFill>
              </a:rPr>
              <a:t> т</a:t>
            </a:r>
            <a:r>
              <a:rPr lang="tt-RU" sz="2000" dirty="0" smtClean="0">
                <a:solidFill>
                  <a:srgbClr val="002060"/>
                </a:solidFill>
              </a:rPr>
              <a:t>ө</a:t>
            </a:r>
            <a:r>
              <a:rPr lang="ru-RU" sz="2000" dirty="0" err="1" smtClean="0">
                <a:solidFill>
                  <a:srgbClr val="002060"/>
                </a:solidFill>
              </a:rPr>
              <a:t>зелештә эшләүче </a:t>
            </a:r>
            <a:r>
              <a:rPr lang="ru-RU" sz="2000" dirty="0" smtClean="0">
                <a:solidFill>
                  <a:srgbClr val="002060"/>
                </a:solidFill>
              </a:rPr>
              <a:t>татар </a:t>
            </a:r>
            <a:r>
              <a:rPr lang="ru-RU" sz="2000" dirty="0" err="1" smtClean="0">
                <a:solidFill>
                  <a:srgbClr val="002060"/>
                </a:solidFill>
              </a:rPr>
              <a:t>эшчеләренең балалары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өчен ачылган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барак-мәктәптә укуын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дәвам иттерә</a:t>
            </a:r>
            <a:r>
              <a:rPr lang="ru-RU" sz="2000" dirty="0" smtClean="0">
                <a:solidFill>
                  <a:srgbClr val="002060"/>
                </a:solidFill>
              </a:rPr>
              <a:t>, </a:t>
            </a:r>
            <a:r>
              <a:rPr lang="ru-RU" sz="2000" dirty="0" err="1" smtClean="0">
                <a:solidFill>
                  <a:srgbClr val="002060"/>
                </a:solidFill>
              </a:rPr>
              <a:t>аннары</a:t>
            </a:r>
            <a:r>
              <a:rPr lang="ru-RU" sz="2000" dirty="0" smtClean="0">
                <a:solidFill>
                  <a:srgbClr val="002060"/>
                </a:solidFill>
              </a:rPr>
              <a:t> Магнитогорск </a:t>
            </a:r>
            <a:r>
              <a:rPr lang="ru-RU" sz="2000" dirty="0" err="1" smtClean="0">
                <a:solidFill>
                  <a:srgbClr val="002060"/>
                </a:solidFill>
              </a:rPr>
              <a:t>шәһәренең </a:t>
            </a:r>
            <a:r>
              <a:rPr lang="ru-RU" sz="2000" dirty="0" smtClean="0">
                <a:solidFill>
                  <a:srgbClr val="002060"/>
                </a:solidFill>
              </a:rPr>
              <a:t>35 </a:t>
            </a:r>
            <a:r>
              <a:rPr lang="ru-RU" sz="2000" dirty="0" err="1" smtClean="0">
                <a:solidFill>
                  <a:srgbClr val="002060"/>
                </a:solidFill>
              </a:rPr>
              <a:t>нче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номерлы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җидееллык </a:t>
            </a:r>
            <a:r>
              <a:rPr lang="ru-RU" sz="2000" dirty="0" smtClean="0">
                <a:solidFill>
                  <a:srgbClr val="002060"/>
                </a:solidFill>
              </a:rPr>
              <a:t>татар </a:t>
            </a:r>
            <a:r>
              <a:rPr lang="ru-RU" sz="2000" dirty="0" err="1" smtClean="0">
                <a:solidFill>
                  <a:srgbClr val="002060"/>
                </a:solidFill>
              </a:rPr>
              <a:t>мәктәбендә укый</a:t>
            </a:r>
            <a:r>
              <a:rPr lang="ru-RU" sz="2000" dirty="0" smtClean="0">
                <a:solidFill>
                  <a:srgbClr val="002060"/>
                </a:solidFill>
              </a:rPr>
              <a:t>. </a:t>
            </a:r>
            <a:r>
              <a:rPr lang="ru-RU" sz="2000" dirty="0" err="1" smtClean="0">
                <a:solidFill>
                  <a:srgbClr val="002060"/>
                </a:solidFill>
              </a:rPr>
              <a:t>Мәктәптә укыган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елларында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әдәбият белән нык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кызыксына</a:t>
            </a:r>
            <a:r>
              <a:rPr lang="ru-RU" sz="2000" dirty="0" smtClean="0">
                <a:solidFill>
                  <a:srgbClr val="002060"/>
                </a:solidFill>
              </a:rPr>
              <a:t>, Г.Тукай, Һ.</a:t>
            </a:r>
            <a:r>
              <a:rPr lang="ru-RU" sz="2000" dirty="0" err="1" smtClean="0">
                <a:solidFill>
                  <a:srgbClr val="002060"/>
                </a:solidFill>
              </a:rPr>
              <a:t>Такташ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шигырьләре тәэсирендә үзе дә каләм тибрәтә башлый</a:t>
            </a:r>
            <a:r>
              <a:rPr lang="ru-RU" sz="2000" dirty="0" smtClean="0">
                <a:solidFill>
                  <a:srgbClr val="002060"/>
                </a:solidFill>
              </a:rPr>
              <a:t>. 1937 </a:t>
            </a:r>
            <a:r>
              <a:rPr lang="ru-RU" sz="2000" dirty="0" err="1" smtClean="0">
                <a:solidFill>
                  <a:srgbClr val="002060"/>
                </a:solidFill>
              </a:rPr>
              <a:t>елда</a:t>
            </a:r>
            <a:r>
              <a:rPr lang="ru-RU" sz="2000" dirty="0" smtClean="0">
                <a:solidFill>
                  <a:srgbClr val="002060"/>
                </a:solidFill>
              </a:rPr>
              <a:t> Баку </a:t>
            </a:r>
            <a:r>
              <a:rPr lang="ru-RU" sz="2000" dirty="0" err="1" smtClean="0">
                <a:solidFill>
                  <a:srgbClr val="002060"/>
                </a:solidFill>
              </a:rPr>
              <a:t>шәһәрендә нәшер ителә торган</a:t>
            </a:r>
            <a:r>
              <a:rPr lang="ru-RU" sz="2000" dirty="0" smtClean="0">
                <a:solidFill>
                  <a:srgbClr val="002060"/>
                </a:solidFill>
              </a:rPr>
              <a:t> «Баку </a:t>
            </a:r>
            <a:r>
              <a:rPr lang="ru-RU" sz="2000" dirty="0" err="1" smtClean="0">
                <a:solidFill>
                  <a:srgbClr val="002060"/>
                </a:solidFill>
              </a:rPr>
              <a:t>эшчесе</a:t>
            </a:r>
            <a:r>
              <a:rPr lang="ru-RU" sz="2000" dirty="0" smtClean="0">
                <a:solidFill>
                  <a:srgbClr val="002060"/>
                </a:solidFill>
              </a:rPr>
              <a:t>» </a:t>
            </a:r>
            <a:r>
              <a:rPr lang="ru-RU" sz="2000" dirty="0" err="1" smtClean="0">
                <a:solidFill>
                  <a:srgbClr val="002060"/>
                </a:solidFill>
              </a:rPr>
              <a:t>газетасында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аның </a:t>
            </a:r>
            <a:r>
              <a:rPr lang="ru-RU" sz="2000" dirty="0" smtClean="0">
                <a:solidFill>
                  <a:srgbClr val="002060"/>
                </a:solidFill>
              </a:rPr>
              <a:t>«Магнитогорск» </a:t>
            </a:r>
            <a:r>
              <a:rPr lang="ru-RU" sz="2000" dirty="0" err="1" smtClean="0">
                <a:solidFill>
                  <a:srgbClr val="002060"/>
                </a:solidFill>
              </a:rPr>
              <a:t>дигән беренче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шигыре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басылып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чыга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01258"/>
            <a:ext cx="185738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Рисунок 10" descr="концовка2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5719101"/>
            <a:ext cx="400056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9552" y="404664"/>
            <a:ext cx="813690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7030A0"/>
                </a:solidFill>
              </a:rPr>
              <a:t>1957-2000 </a:t>
            </a:r>
            <a:r>
              <a:rPr lang="ru-RU" sz="2400" dirty="0" err="1" smtClean="0">
                <a:solidFill>
                  <a:srgbClr val="7030A0"/>
                </a:solidFill>
              </a:rPr>
              <a:t>еллар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</a:rPr>
              <a:t>арасында</a:t>
            </a:r>
            <a:r>
              <a:rPr lang="ru-RU" sz="2400" dirty="0" smtClean="0">
                <a:solidFill>
                  <a:srgbClr val="7030A0"/>
                </a:solidFill>
              </a:rPr>
              <a:t> Г.</a:t>
            </a:r>
            <a:r>
              <a:rPr lang="ru-RU" sz="2400" dirty="0" err="1" smtClean="0">
                <a:solidFill>
                  <a:srgbClr val="7030A0"/>
                </a:solidFill>
              </a:rPr>
              <a:t>Афзалның өч дистәдән артык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</a:rPr>
              <a:t>китабы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</a:rPr>
              <a:t>дөнья күрә</a:t>
            </a:r>
            <a:r>
              <a:rPr lang="ru-RU" sz="2400" dirty="0" smtClean="0">
                <a:solidFill>
                  <a:srgbClr val="7030A0"/>
                </a:solidFill>
              </a:rPr>
              <a:t>. 1977 </a:t>
            </a:r>
            <a:r>
              <a:rPr lang="ru-RU" sz="2400" dirty="0" err="1" smtClean="0">
                <a:solidFill>
                  <a:srgbClr val="7030A0"/>
                </a:solidFill>
              </a:rPr>
              <a:t>елда</a:t>
            </a:r>
            <a:r>
              <a:rPr lang="ru-RU" sz="2400" dirty="0" smtClean="0">
                <a:solidFill>
                  <a:srgbClr val="7030A0"/>
                </a:solidFill>
              </a:rPr>
              <a:t> «</a:t>
            </a:r>
            <a:r>
              <a:rPr lang="ru-RU" sz="2400" dirty="0" err="1" smtClean="0">
                <a:solidFill>
                  <a:srgbClr val="7030A0"/>
                </a:solidFill>
              </a:rPr>
              <a:t>Айлы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</a:rPr>
              <a:t>кичләр</a:t>
            </a:r>
            <a:r>
              <a:rPr lang="ru-RU" sz="2400" dirty="0" smtClean="0">
                <a:solidFill>
                  <a:srgbClr val="7030A0"/>
                </a:solidFill>
              </a:rPr>
              <a:t>» </a:t>
            </a:r>
            <a:r>
              <a:rPr lang="ru-RU" sz="2400" dirty="0" err="1" smtClean="0">
                <a:solidFill>
                  <a:srgbClr val="7030A0"/>
                </a:solidFill>
              </a:rPr>
              <a:t>шигъри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</a:rPr>
              <a:t>җыентыгы һәм </a:t>
            </a:r>
            <a:r>
              <a:rPr lang="ru-RU" sz="2400" dirty="0" smtClean="0">
                <a:solidFill>
                  <a:srgbClr val="7030A0"/>
                </a:solidFill>
              </a:rPr>
              <a:t>«</a:t>
            </a:r>
            <a:r>
              <a:rPr lang="ru-RU" sz="2400" dirty="0" err="1" smtClean="0">
                <a:solidFill>
                  <a:srgbClr val="7030A0"/>
                </a:solidFill>
              </a:rPr>
              <a:t>Борылам</a:t>
            </a:r>
            <a:r>
              <a:rPr lang="ru-RU" sz="2400" dirty="0" smtClean="0">
                <a:solidFill>
                  <a:srgbClr val="7030A0"/>
                </a:solidFill>
              </a:rPr>
              <a:t> да </a:t>
            </a:r>
            <a:r>
              <a:rPr lang="ru-RU" sz="2400" dirty="0" err="1" smtClean="0">
                <a:solidFill>
                  <a:srgbClr val="7030A0"/>
                </a:solidFill>
              </a:rPr>
              <a:t>карыйм</a:t>
            </a:r>
            <a:r>
              <a:rPr lang="ru-RU" sz="2400" dirty="0" smtClean="0">
                <a:solidFill>
                  <a:srgbClr val="7030A0"/>
                </a:solidFill>
              </a:rPr>
              <a:t>...» </a:t>
            </a:r>
            <a:r>
              <a:rPr lang="ru-RU" sz="2400" dirty="0" err="1" smtClean="0">
                <a:solidFill>
                  <a:srgbClr val="7030A0"/>
                </a:solidFill>
              </a:rPr>
              <a:t>циклына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</a:rPr>
              <a:t>кергән шигырьләре өчен ул</a:t>
            </a:r>
            <a:r>
              <a:rPr lang="ru-RU" sz="2400" dirty="0" smtClean="0">
                <a:solidFill>
                  <a:srgbClr val="7030A0"/>
                </a:solidFill>
              </a:rPr>
              <a:t> Татарстан </a:t>
            </a:r>
            <a:r>
              <a:rPr lang="ru-RU" sz="2400" dirty="0" err="1" smtClean="0">
                <a:solidFill>
                  <a:srgbClr val="7030A0"/>
                </a:solidFill>
              </a:rPr>
              <a:t>Республикасының </a:t>
            </a:r>
            <a:r>
              <a:rPr lang="ru-RU" sz="2400" dirty="0" smtClean="0">
                <a:solidFill>
                  <a:srgbClr val="7030A0"/>
                </a:solidFill>
              </a:rPr>
              <a:t>Г.Тукай </a:t>
            </a:r>
            <a:r>
              <a:rPr lang="ru-RU" sz="2400" dirty="0" err="1" smtClean="0">
                <a:solidFill>
                  <a:srgbClr val="7030A0"/>
                </a:solidFill>
              </a:rPr>
              <a:t>исемендәге Дәүләт премиясенә </a:t>
            </a:r>
            <a:r>
              <a:rPr lang="ru-RU" sz="2400" dirty="0" smtClean="0">
                <a:solidFill>
                  <a:srgbClr val="7030A0"/>
                </a:solidFill>
              </a:rPr>
              <a:t>лаек </a:t>
            </a:r>
            <a:r>
              <a:rPr lang="ru-RU" sz="2400" dirty="0" err="1" smtClean="0">
                <a:solidFill>
                  <a:srgbClr val="7030A0"/>
                </a:solidFill>
              </a:rPr>
              <a:t>була</a:t>
            </a:r>
            <a:r>
              <a:rPr lang="ru-RU" sz="2400" dirty="0" smtClean="0">
                <a:solidFill>
                  <a:srgbClr val="7030A0"/>
                </a:solidFill>
              </a:rPr>
              <a:t>. Татар </a:t>
            </a:r>
            <a:r>
              <a:rPr lang="ru-RU" sz="2400" dirty="0" err="1" smtClean="0">
                <a:solidFill>
                  <a:srgbClr val="7030A0"/>
                </a:solidFill>
              </a:rPr>
              <a:t>әдәбиятын үстерү өлкәсендәге хезмәт уңышлары өчен </a:t>
            </a:r>
            <a:r>
              <a:rPr lang="ru-RU" sz="2400" dirty="0" smtClean="0">
                <a:solidFill>
                  <a:srgbClr val="7030A0"/>
                </a:solidFill>
              </a:rPr>
              <a:t>«Почет </a:t>
            </a:r>
            <a:r>
              <a:rPr lang="ru-RU" sz="2400" dirty="0" err="1" smtClean="0">
                <a:solidFill>
                  <a:srgbClr val="7030A0"/>
                </a:solidFill>
              </a:rPr>
              <a:t>Билгесе</a:t>
            </a:r>
            <a:r>
              <a:rPr lang="ru-RU" sz="2400" dirty="0" smtClean="0">
                <a:solidFill>
                  <a:srgbClr val="7030A0"/>
                </a:solidFill>
              </a:rPr>
              <a:t>» ордены </a:t>
            </a:r>
            <a:r>
              <a:rPr lang="ru-RU" sz="2400" dirty="0" err="1" smtClean="0">
                <a:solidFill>
                  <a:srgbClr val="7030A0"/>
                </a:solidFill>
              </a:rPr>
              <a:t>белән </a:t>
            </a:r>
            <a:r>
              <a:rPr lang="ru-RU" sz="2400" dirty="0" smtClean="0">
                <a:solidFill>
                  <a:srgbClr val="7030A0"/>
                </a:solidFill>
              </a:rPr>
              <a:t>(1981) </a:t>
            </a:r>
            <a:r>
              <a:rPr lang="ru-RU" sz="2400" dirty="0" err="1" smtClean="0">
                <a:solidFill>
                  <a:srgbClr val="7030A0"/>
                </a:solidFill>
              </a:rPr>
              <a:t>бүләкләнә</a:t>
            </a:r>
            <a:r>
              <a:rPr lang="ru-RU" sz="2400" dirty="0" smtClean="0">
                <a:solidFill>
                  <a:srgbClr val="7030A0"/>
                </a:solidFill>
              </a:rPr>
              <a:t>, 1992 </a:t>
            </a:r>
            <a:r>
              <a:rPr lang="ru-RU" sz="2400" dirty="0" err="1" smtClean="0">
                <a:solidFill>
                  <a:srgbClr val="7030A0"/>
                </a:solidFill>
              </a:rPr>
              <a:t>елда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</a:rPr>
              <a:t>исә </a:t>
            </a:r>
            <a:r>
              <a:rPr lang="ru-RU" sz="2400" dirty="0" smtClean="0">
                <a:solidFill>
                  <a:srgbClr val="7030A0"/>
                </a:solidFill>
              </a:rPr>
              <a:t>Татарстан Президенты М.Ш.</a:t>
            </a:r>
            <a:r>
              <a:rPr lang="ru-RU" sz="2400" dirty="0" err="1" smtClean="0">
                <a:solidFill>
                  <a:srgbClr val="7030A0"/>
                </a:solidFill>
              </a:rPr>
              <a:t>Шәймиев </a:t>
            </a:r>
            <a:r>
              <a:rPr lang="ru-RU" sz="2400" dirty="0" smtClean="0">
                <a:solidFill>
                  <a:srgbClr val="7030A0"/>
                </a:solidFill>
              </a:rPr>
              <a:t>Указы </a:t>
            </a:r>
            <a:r>
              <a:rPr lang="ru-RU" sz="2400" dirty="0" err="1" smtClean="0">
                <a:solidFill>
                  <a:srgbClr val="7030A0"/>
                </a:solidFill>
              </a:rPr>
              <a:t>белән аңа </a:t>
            </a:r>
            <a:r>
              <a:rPr lang="ru-RU" sz="2400" dirty="0" smtClean="0">
                <a:solidFill>
                  <a:srgbClr val="7030A0"/>
                </a:solidFill>
              </a:rPr>
              <a:t>«Татарстан </a:t>
            </a:r>
            <a:r>
              <a:rPr lang="ru-RU" sz="2400" dirty="0" err="1" smtClean="0">
                <a:solidFill>
                  <a:srgbClr val="7030A0"/>
                </a:solidFill>
              </a:rPr>
              <a:t>Республикасының халык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</a:rPr>
              <a:t>шагыйре</a:t>
            </a:r>
            <a:r>
              <a:rPr lang="ru-RU" sz="2400" dirty="0" smtClean="0">
                <a:solidFill>
                  <a:srgbClr val="7030A0"/>
                </a:solidFill>
              </a:rPr>
              <a:t>» </a:t>
            </a:r>
            <a:r>
              <a:rPr lang="ru-RU" sz="2400" dirty="0" err="1" smtClean="0">
                <a:solidFill>
                  <a:srgbClr val="7030A0"/>
                </a:solidFill>
              </a:rPr>
              <a:t>дигән шәрәфле исем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</a:rPr>
              <a:t>бирелә</a:t>
            </a:r>
            <a:r>
              <a:rPr lang="ru-RU" sz="2400" dirty="0" smtClean="0">
                <a:solidFill>
                  <a:srgbClr val="7030A0"/>
                </a:solidFill>
              </a:rPr>
              <a:t>. </a:t>
            </a:r>
            <a:r>
              <a:rPr lang="ru-RU" sz="2400" dirty="0" err="1" smtClean="0">
                <a:solidFill>
                  <a:srgbClr val="7030A0"/>
                </a:solidFill>
              </a:rPr>
              <a:t>Ул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</a:rPr>
              <a:t>шулай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</a:rPr>
              <a:t>ук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</a:rPr>
              <a:t>Әлмәт Язучылар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</a:rPr>
              <a:t>оешмасының Р.Төхфәтуллин исемендәге һәм Чаллыдагы</a:t>
            </a:r>
            <a:r>
              <a:rPr lang="ru-RU" sz="2400" dirty="0" smtClean="0">
                <a:solidFill>
                  <a:srgbClr val="7030A0"/>
                </a:solidFill>
              </a:rPr>
              <a:t> «Аргамак» </a:t>
            </a:r>
            <a:r>
              <a:rPr lang="ru-RU" sz="2400" dirty="0" err="1" smtClean="0">
                <a:solidFill>
                  <a:srgbClr val="7030A0"/>
                </a:solidFill>
              </a:rPr>
              <a:t>журналының </a:t>
            </a:r>
            <a:r>
              <a:rPr lang="ru-RU" sz="2400" dirty="0" smtClean="0">
                <a:solidFill>
                  <a:srgbClr val="7030A0"/>
                </a:solidFill>
              </a:rPr>
              <a:t>С.</a:t>
            </a:r>
            <a:r>
              <a:rPr lang="ru-RU" sz="2400" dirty="0" err="1" smtClean="0">
                <a:solidFill>
                  <a:srgbClr val="7030A0"/>
                </a:solidFill>
              </a:rPr>
              <a:t>Сөләйманова исемендәге әдәби бүләкләр </a:t>
            </a:r>
            <a:r>
              <a:rPr lang="ru-RU" sz="2400" dirty="0" smtClean="0">
                <a:solidFill>
                  <a:srgbClr val="7030A0"/>
                </a:solidFill>
              </a:rPr>
              <a:t>лауреаты, 1985 </a:t>
            </a:r>
            <a:r>
              <a:rPr lang="ru-RU" sz="2400" dirty="0" err="1" smtClean="0">
                <a:solidFill>
                  <a:srgbClr val="7030A0"/>
                </a:solidFill>
              </a:rPr>
              <a:t>елдан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</a:rPr>
              <a:t>Татарстанның атказанган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</a:rPr>
              <a:t>мәдәният хезмәткәре</a:t>
            </a:r>
            <a:r>
              <a:rPr lang="ru-RU" sz="2400" dirty="0" smtClean="0">
                <a:solidFill>
                  <a:srgbClr val="7030A0"/>
                </a:solidFill>
              </a:rPr>
              <a:t>.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78" y="0"/>
            <a:ext cx="925269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512" y="889843"/>
            <a:ext cx="734481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b="1" dirty="0">
                <a:solidFill>
                  <a:srgbClr val="FFFF00"/>
                </a:solidFill>
              </a:rPr>
              <a:t>Дөн</a:t>
            </a:r>
            <a:r>
              <a:rPr lang="ru-RU" sz="3600" b="1" dirty="0" err="1">
                <a:solidFill>
                  <a:srgbClr val="FFFF00"/>
                </a:solidFill>
              </a:rPr>
              <a:t>ья</a:t>
            </a:r>
            <a:r>
              <a:rPr lang="tt-RU" sz="3600" b="1" dirty="0">
                <a:solidFill>
                  <a:srgbClr val="FFFF00"/>
                </a:solidFill>
              </a:rPr>
              <a:t> тарихын беләбез:</a:t>
            </a:r>
          </a:p>
          <a:p>
            <a:r>
              <a:rPr lang="tt-RU" sz="3600" b="1" dirty="0">
                <a:solidFill>
                  <a:srgbClr val="FFFF00"/>
                </a:solidFill>
              </a:rPr>
              <a:t>Һәр патшасын, һәр батырын.</a:t>
            </a:r>
          </a:p>
          <a:p>
            <a:r>
              <a:rPr lang="tt-RU" sz="3600" b="1" dirty="0">
                <a:solidFill>
                  <a:srgbClr val="FFFF00"/>
                </a:solidFill>
              </a:rPr>
              <a:t>Төрки тарихын белмибез,</a:t>
            </a:r>
          </a:p>
          <a:p>
            <a:r>
              <a:rPr lang="tt-RU" sz="3600" b="1" dirty="0">
                <a:solidFill>
                  <a:srgbClr val="FFFF00"/>
                </a:solidFill>
              </a:rPr>
              <a:t>Ни ерагын, ни якынын.</a:t>
            </a:r>
          </a:p>
          <a:p>
            <a:endParaRPr lang="tt-RU" sz="3600" b="1" dirty="0" smtClean="0">
              <a:solidFill>
                <a:srgbClr val="FFFF00"/>
              </a:solidFill>
            </a:endParaRPr>
          </a:p>
          <a:p>
            <a:r>
              <a:rPr lang="tt-RU" sz="3600" b="1" dirty="0" smtClean="0">
                <a:solidFill>
                  <a:srgbClr val="FFFF00"/>
                </a:solidFill>
              </a:rPr>
              <a:t>Кояш чыга нурга манып,</a:t>
            </a:r>
            <a:endParaRPr lang="ru-RU" sz="3600" b="1" dirty="0" smtClean="0">
              <a:solidFill>
                <a:srgbClr val="FFFF00"/>
              </a:solidFill>
            </a:endParaRPr>
          </a:p>
          <a:p>
            <a:r>
              <a:rPr lang="tt-RU" sz="3600" b="1" dirty="0" smtClean="0">
                <a:solidFill>
                  <a:srgbClr val="FFFF00"/>
                </a:solidFill>
              </a:rPr>
              <a:t>Ерактагы җылы була.</a:t>
            </a:r>
            <a:endParaRPr lang="ru-RU" sz="3600" b="1" dirty="0" smtClean="0">
              <a:solidFill>
                <a:srgbClr val="FFFF00"/>
              </a:solidFill>
            </a:endParaRPr>
          </a:p>
          <a:p>
            <a:r>
              <a:rPr lang="tt-RU" sz="3600" b="1" dirty="0" smtClean="0">
                <a:solidFill>
                  <a:srgbClr val="FFFF00"/>
                </a:solidFill>
              </a:rPr>
              <a:t>Тарихын белмәгән халык</a:t>
            </a:r>
            <a:endParaRPr lang="ru-RU" sz="3600" b="1" dirty="0" smtClean="0">
              <a:solidFill>
                <a:srgbClr val="FFFF00"/>
              </a:solidFill>
            </a:endParaRPr>
          </a:p>
          <a:p>
            <a:r>
              <a:rPr lang="tt-RU" sz="3600" b="1" dirty="0" smtClean="0">
                <a:solidFill>
                  <a:srgbClr val="FFFF00"/>
                </a:solidFill>
              </a:rPr>
              <a:t>Белгәннәрнең колы була...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1685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297" y="137021"/>
            <a:ext cx="8948317" cy="6555641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lvl="0"/>
            <a:r>
              <a:rPr lang="tt-RU" sz="2800" b="1" dirty="0" smtClean="0"/>
              <a:t>Китапханәң </a:t>
            </a:r>
            <a:r>
              <a:rPr lang="tt-RU" sz="2800" b="1" dirty="0"/>
              <a:t>ачык,</a:t>
            </a:r>
          </a:p>
          <a:p>
            <a:pPr lvl="0"/>
            <a:r>
              <a:rPr lang="tt-RU" sz="2800" b="1" dirty="0"/>
              <a:t>Шәмдәлләрдә </a:t>
            </a:r>
            <a:r>
              <a:rPr lang="tt-RU" sz="2800" b="1" dirty="0" smtClean="0"/>
              <a:t>шәмнәр.</a:t>
            </a:r>
            <a:endParaRPr lang="tt-RU" sz="2800" b="1" dirty="0"/>
          </a:p>
          <a:p>
            <a:pPr lvl="0"/>
            <a:r>
              <a:rPr lang="tt-RU" sz="2800" b="1" dirty="0"/>
              <a:t>Китапларны ачып,</a:t>
            </a:r>
          </a:p>
          <a:p>
            <a:pPr lvl="0"/>
            <a:r>
              <a:rPr lang="tt-RU" sz="2800" b="1" dirty="0"/>
              <a:t>Башлар </a:t>
            </a:r>
            <a:r>
              <a:rPr lang="tt-RU" sz="2800" b="1" dirty="0" smtClean="0"/>
              <a:t>иелгәннәр</a:t>
            </a:r>
            <a:r>
              <a:rPr lang="tt-RU" sz="2800" b="1" dirty="0"/>
              <a:t>.</a:t>
            </a:r>
          </a:p>
          <a:p>
            <a:pPr lvl="0"/>
            <a:r>
              <a:rPr lang="tt-RU" sz="2800" b="1" dirty="0"/>
              <a:t>Шәмдәлләрдә шәмнәр</a:t>
            </a:r>
          </a:p>
          <a:p>
            <a:pPr lvl="0"/>
            <a:r>
              <a:rPr lang="tt-RU" sz="2800" b="1" dirty="0"/>
              <a:t>Тонык нурлар сибә,</a:t>
            </a:r>
          </a:p>
          <a:p>
            <a:pPr lvl="0"/>
            <a:r>
              <a:rPr lang="tt-RU" sz="2800" b="1" dirty="0" smtClean="0"/>
              <a:t>Кулларда </a:t>
            </a:r>
            <a:r>
              <a:rPr lang="tt-RU" sz="2800" b="1" dirty="0"/>
              <a:t>Кол Гали,</a:t>
            </a:r>
          </a:p>
          <a:p>
            <a:pPr lvl="0"/>
            <a:r>
              <a:rPr lang="tt-RU" sz="2800" b="1" dirty="0"/>
              <a:t>Әбугалисинә</a:t>
            </a:r>
            <a:r>
              <a:rPr lang="tt-RU" sz="2800" b="1" dirty="0" smtClean="0"/>
              <a:t>.</a:t>
            </a:r>
          </a:p>
          <a:p>
            <a:pPr lvl="0"/>
            <a:endParaRPr lang="tt-RU" sz="2800" b="1" dirty="0"/>
          </a:p>
          <a:p>
            <a:pPr lvl="0"/>
            <a:endParaRPr lang="tt-RU" sz="2800" b="1" dirty="0" smtClean="0"/>
          </a:p>
          <a:p>
            <a:pPr lvl="0"/>
            <a:endParaRPr lang="tt-RU" sz="2800" b="1" dirty="0" smtClean="0"/>
          </a:p>
          <a:p>
            <a:pPr lvl="0"/>
            <a:endParaRPr lang="tt-RU" sz="2800" b="1" dirty="0"/>
          </a:p>
          <a:p>
            <a:pPr lvl="0"/>
            <a:endParaRPr lang="tt-RU" sz="2800" b="1" dirty="0" smtClean="0"/>
          </a:p>
          <a:p>
            <a:pPr lvl="0"/>
            <a:endParaRPr lang="tt-RU" sz="2800" b="1" dirty="0"/>
          </a:p>
          <a:p>
            <a:pPr lvl="0"/>
            <a:endParaRPr lang="tt-RU" sz="2800" b="1" dirty="0"/>
          </a:p>
          <a:p>
            <a:pPr lvl="0"/>
            <a:r>
              <a:rPr lang="tt-RU" sz="2800" b="1" dirty="0" smtClean="0"/>
              <a:t>Биләр ни димәсен,</a:t>
            </a:r>
          </a:p>
          <a:p>
            <a:pPr lvl="0"/>
            <a:r>
              <a:rPr lang="tt-RU" sz="2800" b="1" dirty="0" smtClean="0"/>
              <a:t>Кемнәр ни сөйләсен;</a:t>
            </a:r>
          </a:p>
          <a:p>
            <a:pPr lvl="0"/>
            <a:r>
              <a:rPr lang="tt-RU" sz="2800" b="1" dirty="0" smtClean="0"/>
              <a:t>Өләшәсең илгә</a:t>
            </a:r>
          </a:p>
          <a:p>
            <a:pPr lvl="0"/>
            <a:r>
              <a:rPr lang="tt-RU" sz="2800" b="1" dirty="0" smtClean="0"/>
              <a:t>Гыйлем хәзинәсен.</a:t>
            </a:r>
          </a:p>
          <a:p>
            <a:pPr lvl="0"/>
            <a:r>
              <a:rPr lang="tt-RU" sz="2800" b="1" dirty="0" smtClean="0"/>
              <a:t>Мәктәпләрең ачык,</a:t>
            </a:r>
          </a:p>
          <a:p>
            <a:pPr lvl="0"/>
            <a:r>
              <a:rPr lang="tt-RU" sz="2800" b="1" dirty="0" smtClean="0"/>
              <a:t>Ир балалар укый,</a:t>
            </a:r>
          </a:p>
          <a:p>
            <a:pPr lvl="0"/>
            <a:r>
              <a:rPr lang="tt-RU" sz="2800" b="1" dirty="0" smtClean="0"/>
              <a:t>Кыз балалар укый:</a:t>
            </a:r>
          </a:p>
          <a:p>
            <a:pPr lvl="0"/>
            <a:r>
              <a:rPr lang="tt-RU" sz="2800" b="1" dirty="0" smtClean="0"/>
              <a:t>“Әлпи, тиси, җымхый...”</a:t>
            </a:r>
          </a:p>
          <a:p>
            <a:endParaRPr lang="tt-RU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90173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Scy;&amp;tcy;&amp;acy;&amp;rcy;&amp;acy;&amp;yacy; &amp;fcy;&amp;ocy;&amp;tcy;&amp;ocy;&amp;gcy;&amp;rcy;&amp;acy;&amp;fcy;&amp;icy;&amp;yacy; &amp;Bcy;&amp;iecy;&amp;lcy;&amp;ocy;&amp;jcy; &amp;pcy;&amp;acy;&amp;lcy;&amp;acy;&amp;tcy;&amp;ycy;, &amp;scy;&amp;dcy;&amp;iecy;&amp;lcy;&amp;acy;&amp;ncy;&amp;ncy;&amp;acy;&amp;yacy; &amp;dcy;&amp;ocy; &amp;rcy;&amp;iecy;&amp;kcy;&amp;ocy;&amp;ncy;&amp;scy;&amp;tcy;&amp;rcy;&amp;ucy;&amp;kcy;&amp;tscy;&amp;icy;&amp;icy; (&amp;Ncy;&amp;acy;&amp;zhcy;&amp;mcy;&amp;icy;&amp;tcy;&amp;iecy;, &amp;chcy;&amp;tcy;&amp;ocy;&amp;bcy;&amp;ycy; &amp;pcy;&amp;ocy;&amp;scy;&amp;mcy;&amp;ocy;&amp;tcy;&amp;rcy;&amp;iecy;&amp;tcy;&amp;softcy; &amp;vcy; &amp;pcy;&amp;ocy;&amp;lcy;&amp;ncy;&amp;ycy;&amp;jcy; &amp;rcy;&amp;acy;&amp;zcy;&amp;mcy;&amp;iecy;&amp;rcy;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95536" y="404664"/>
            <a:ext cx="74168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Халык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күченә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Сувар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Болгар </a:t>
            </a:r>
            <a:r>
              <a:rPr lang="ru-RU" sz="24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калалары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юкка </a:t>
            </a:r>
            <a:r>
              <a:rPr lang="ru-RU" sz="24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чыга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легендада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гына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кала. Ә </a:t>
            </a:r>
            <a:r>
              <a:rPr lang="ru-RU" sz="24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үз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җирендә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калган </a:t>
            </a:r>
            <a:r>
              <a:rPr lang="ru-RU" sz="24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халыкның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сан </a:t>
            </a:r>
            <a:r>
              <a:rPr lang="ru-RU" sz="24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ягыннан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сирәгәеп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калса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да урманы, </a:t>
            </a:r>
            <a:r>
              <a:rPr lang="ru-RU" sz="24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биек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булмаса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да </a:t>
            </a:r>
            <a:r>
              <a:rPr lang="ru-RU" sz="24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тавы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бар….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8351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Учитель\Desktop\bolgar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958142"/>
            <a:ext cx="6191250" cy="4438650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</p:pic>
      <p:sp>
        <p:nvSpPr>
          <p:cNvPr id="2" name="TextBox 1"/>
          <p:cNvSpPr txBox="1"/>
          <p:nvPr/>
        </p:nvSpPr>
        <p:spPr>
          <a:xfrm>
            <a:off x="5724128" y="656408"/>
            <a:ext cx="2952328" cy="4708981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Болгар</a:t>
            </a:r>
          </a:p>
          <a:p>
            <a:pPr>
              <a:buNone/>
            </a:pPr>
            <a:r>
              <a:rPr lang="tt-RU" sz="2400" b="1" dirty="0" smtClean="0">
                <a:latin typeface="Times New Roman" pitchFamily="18" charset="0"/>
                <a:cs typeface="Times New Roman" pitchFamily="18" charset="0"/>
              </a:rPr>
              <a:t>Идел </a:t>
            </a:r>
            <a:r>
              <a:rPr lang="tt-RU" sz="2400" b="1" dirty="0">
                <a:latin typeface="Times New Roman" pitchFamily="18" charset="0"/>
                <a:cs typeface="Times New Roman" pitchFamily="18" charset="0"/>
              </a:rPr>
              <a:t>буйларыннан</a:t>
            </a:r>
          </a:p>
          <a:p>
            <a:pPr>
              <a:buNone/>
            </a:pPr>
            <a:r>
              <a:rPr lang="tt-RU" sz="2400" b="1" dirty="0">
                <a:latin typeface="Times New Roman" pitchFamily="18" charset="0"/>
                <a:cs typeface="Times New Roman" pitchFamily="18" charset="0"/>
              </a:rPr>
              <a:t>Искән җилләр сөйли:</a:t>
            </a:r>
          </a:p>
          <a:p>
            <a:pPr>
              <a:buNone/>
            </a:pPr>
            <a:r>
              <a:rPr lang="tt-RU" sz="2400" b="1" dirty="0">
                <a:latin typeface="Times New Roman" pitchFamily="18" charset="0"/>
                <a:cs typeface="Times New Roman" pitchFamily="18" charset="0"/>
              </a:rPr>
              <a:t>Болгар болыннары</a:t>
            </a:r>
          </a:p>
          <a:p>
            <a:pPr>
              <a:buNone/>
            </a:pPr>
            <a:r>
              <a:rPr lang="tt-RU" sz="2400" b="1" dirty="0">
                <a:latin typeface="Times New Roman" pitchFamily="18" charset="0"/>
                <a:cs typeface="Times New Roman" pitchFamily="18" charset="0"/>
              </a:rPr>
              <a:t>Яшел хәтфә имди.</a:t>
            </a:r>
          </a:p>
          <a:p>
            <a:pPr>
              <a:buNone/>
            </a:pPr>
            <a:r>
              <a:rPr lang="tt-RU" sz="2400" b="1" dirty="0">
                <a:latin typeface="Times New Roman" pitchFamily="18" charset="0"/>
                <a:cs typeface="Times New Roman" pitchFamily="18" charset="0"/>
              </a:rPr>
              <a:t>Сөйләр </a:t>
            </a:r>
            <a:r>
              <a:rPr lang="tt-RU" sz="2400" b="1" dirty="0" smtClean="0">
                <a:latin typeface="Times New Roman" pitchFamily="18" charset="0"/>
                <a:cs typeface="Times New Roman" pitchFamily="18" charset="0"/>
              </a:rPr>
              <a:t>исәр </a:t>
            </a:r>
            <a:r>
              <a:rPr lang="tt-RU" sz="2400" b="1" dirty="0">
                <a:latin typeface="Times New Roman" pitchFamily="18" charset="0"/>
                <a:cs typeface="Times New Roman" pitchFamily="18" charset="0"/>
              </a:rPr>
              <a:t>җилләр,</a:t>
            </a:r>
          </a:p>
          <a:p>
            <a:pPr>
              <a:buNone/>
            </a:pPr>
            <a:r>
              <a:rPr lang="tt-RU" sz="2400" b="1" dirty="0">
                <a:latin typeface="Times New Roman" pitchFamily="18" charset="0"/>
                <a:cs typeface="Times New Roman" pitchFamily="18" charset="0"/>
              </a:rPr>
              <a:t>Сөйләр агым сулар:</a:t>
            </a:r>
          </a:p>
          <a:p>
            <a:pPr>
              <a:buNone/>
            </a:pPr>
            <a:r>
              <a:rPr lang="tt-RU" sz="2400" b="1" dirty="0">
                <a:latin typeface="Times New Roman" pitchFamily="18" charset="0"/>
                <a:cs typeface="Times New Roman" pitchFamily="18" charset="0"/>
              </a:rPr>
              <a:t>Идел тугаенда</a:t>
            </a:r>
          </a:p>
          <a:p>
            <a:pPr>
              <a:buNone/>
            </a:pPr>
            <a:r>
              <a:rPr lang="tt-RU" sz="2400" b="1" dirty="0">
                <a:latin typeface="Times New Roman" pitchFamily="18" charset="0"/>
                <a:cs typeface="Times New Roman" pitchFamily="18" charset="0"/>
              </a:rPr>
              <a:t>Тора шәһре Болгар.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Учитель\Desktop\soyembika_ham_yaroslav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4536504" cy="5904656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004048" y="620688"/>
            <a:ext cx="385192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“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Сөембикә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сылу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” (1968)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легендасында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автор Казан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ханлыгы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һәм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Сөембикә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образы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аша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, 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шул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чор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татар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халкының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шатлык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өметләрен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җиткерергә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тели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.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Биредә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лирик герой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әлеге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эпоха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вәкиле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исеменнән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Казан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ханлыгының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иҗтимагый-сәяси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халәтенә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бәя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бирә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.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Тарихи-мифологик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принципка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нигезләнеп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Сөембикә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, символ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статусына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ия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була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.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Гомумән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үзенең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шигырьләрендә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үткәннәрнең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чынбарлыктагы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геройлары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образларын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кулланып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шагыйрь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бердән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ерак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тарихны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күзалларга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ярдәм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итсә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икенчедән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милли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идеал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дәрәҗәсенә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күтәрелгән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геройлар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татар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халкының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аның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дәүләтенең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яклаучысы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функциясен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дә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башкаралар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5689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Г.Афзал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лирикасында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халыкның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милләт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буларак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исән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калуына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рухи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яктан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чистарыну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юлы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белән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ирешеп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булу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идеясы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ассызыклана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Лирик герой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белән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Хак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Тәгалә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арасындагы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бәйләнеш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аша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автор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ике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фикерне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җиткерергә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тели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беренчесе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Аллаһыга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мөрәҗәгать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итеп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кешелекне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коллык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газабыннан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коткару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икенчесе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кыйбласы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югалып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барган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халыкны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кире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үз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диненә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кайтару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теләге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837</TotalTime>
  <Words>502</Words>
  <Application>Microsoft Office PowerPoint</Application>
  <PresentationFormat>Экран (4:3)</PresentationFormat>
  <Paragraphs>62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Гимназия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Завуч</dc:creator>
  <cp:lastModifiedBy>Ленар</cp:lastModifiedBy>
  <cp:revision>50</cp:revision>
  <dcterms:created xsi:type="dcterms:W3CDTF">2012-05-16T08:07:56Z</dcterms:created>
  <dcterms:modified xsi:type="dcterms:W3CDTF">2013-10-06T15:57:53Z</dcterms:modified>
</cp:coreProperties>
</file>