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6" r:id="rId3"/>
    <p:sldId id="278" r:id="rId4"/>
    <p:sldId id="281" r:id="rId5"/>
    <p:sldId id="270" r:id="rId6"/>
    <p:sldId id="272" r:id="rId7"/>
    <p:sldId id="273" r:id="rId8"/>
    <p:sldId id="274" r:id="rId9"/>
    <p:sldId id="280" r:id="rId10"/>
    <p:sldId id="275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864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484784"/>
            <a:ext cx="799288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7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Линейное уравнение с одной переменной</a:t>
            </a:r>
            <a:endParaRPr lang="ru-RU" sz="7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33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8762" y="404664"/>
            <a:ext cx="75193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0" dirty="0" smtClean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ГСГ</a:t>
            </a:r>
            <a:endParaRPr lang="ru-RU" sz="2000" b="1" spc="150" dirty="0">
              <a:ln w="11430"/>
              <a:solidFill>
                <a:srgbClr val="C0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83454" y="6132947"/>
            <a:ext cx="387118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0" dirty="0">
                <a:ln w="11430"/>
                <a:solidFill>
                  <a:srgbClr val="00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Преподаватель </a:t>
            </a:r>
            <a:r>
              <a:rPr lang="ru-RU" sz="2000" b="1" spc="150" dirty="0" smtClean="0">
                <a:ln w="11430"/>
                <a:solidFill>
                  <a:srgbClr val="00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математики</a:t>
            </a:r>
          </a:p>
          <a:p>
            <a:pPr algn="ctr"/>
            <a:r>
              <a:rPr lang="ru-RU" sz="2000" b="1" spc="150" dirty="0" smtClean="0">
                <a:ln w="11430"/>
                <a:solidFill>
                  <a:srgbClr val="00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Померанцева Л.А.</a:t>
            </a:r>
            <a:endParaRPr lang="ru-RU" sz="2000" b="1" spc="150" dirty="0">
              <a:ln w="11430"/>
              <a:solidFill>
                <a:srgbClr val="0033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207531" cy="365125"/>
          </a:xfrm>
        </p:spPr>
        <p:txBody>
          <a:bodyPr/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03.10.13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07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83097" y="188640"/>
            <a:ext cx="3955315" cy="8925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Итоги урока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7" y="1340768"/>
            <a:ext cx="8424937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Дайте определение линейного уравнения с одной переменной. Приведите примеры.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каком случае уравнение </a:t>
            </a:r>
            <a:r>
              <a:rPr lang="ru-RU" sz="2800" b="1" dirty="0" err="1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ru-RU" sz="2800" b="1" dirty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= b имеет единственный корень? Бесконечно много корней? Не имеет корней?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Сформулируйте  алгоритм  решения  уравнения,  сводящегося  к  линейному.</a:t>
            </a:r>
            <a:endParaRPr lang="ru-RU" sz="28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68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64652" y="188640"/>
            <a:ext cx="4992200" cy="8925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Задание на </a:t>
            </a:r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дом: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64868" y="2939533"/>
            <a:ext cx="3337773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№ 132  -  135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№ 140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56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26853" y="332656"/>
            <a:ext cx="7690311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Самостоятельная работа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403648" y="1700808"/>
                <a:ext cx="1415516" cy="7033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/>
                  <a:t>6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 1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sz="2800" b="0" i="1" smtClean="0">
                        <a:latin typeface="Cambria Math"/>
                      </a:rPr>
                      <m:t>−8</m:t>
                    </m:r>
                    <m:f>
                      <m:fPr>
                        <m:ctrlPr>
                          <a:rPr lang="ru-RU" sz="2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1700808"/>
                <a:ext cx="1415516" cy="703398"/>
              </a:xfrm>
              <a:prstGeom prst="rect">
                <a:avLst/>
              </a:prstGeom>
              <a:blipFill rotWithShape="1">
                <a:blip r:embed="rId2"/>
                <a:stretch>
                  <a:fillRect l="-8621" b="-121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1043608" y="1844824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1)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229717" y="3284984"/>
                <a:ext cx="2029723" cy="8845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2</a:t>
                </a:r>
                <a:r>
                  <a:rPr lang="ru-RU" sz="2800" dirty="0" smtClean="0"/>
                  <a:t>)  </a:t>
                </a:r>
                <a:r>
                  <a:rPr lang="en-US" sz="2800" dirty="0" smtClean="0"/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z="3600" b="0" i="1" smtClean="0">
                            <a:latin typeface="Cambria Math"/>
                          </a:rPr>
                          <m:t>7</m:t>
                        </m:r>
                      </m:den>
                    </m:f>
                    <m:r>
                      <a:rPr lang="ru-RU" sz="3600" b="0" i="1" smtClean="0">
                        <a:latin typeface="Cambria Math"/>
                      </a:rPr>
                      <m:t>−</m:t>
                    </m:r>
                    <m:r>
                      <a:rPr lang="en-US" sz="3600" b="0" i="1" smtClean="0">
                        <a:latin typeface="Cambria Math"/>
                      </a:rPr>
                      <m:t>4</m:t>
                    </m:r>
                    <m:f>
                      <m:fPr>
                        <m:ctrlPr>
                          <a:rPr lang="ru-RU" sz="3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3600" b="0" i="1" smtClean="0"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endParaRPr lang="ru-RU" sz="36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9717" y="3284984"/>
                <a:ext cx="2029723" cy="884538"/>
              </a:xfrm>
              <a:prstGeom prst="rect">
                <a:avLst/>
              </a:prstGeom>
              <a:blipFill rotWithShape="1">
                <a:blip r:embed="rId3"/>
                <a:stretch>
                  <a:fillRect l="-2703" b="-27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189294" y="5270256"/>
                <a:ext cx="2311915" cy="792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3)  </a:t>
                </a:r>
                <a:r>
                  <a:rPr lang="ru-RU" sz="2800" dirty="0" smtClean="0"/>
                  <a:t> 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3200" b="0" i="1" smtClean="0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ru-RU" sz="3200" b="0" i="1" smtClean="0">
                        <a:latin typeface="Cambria Math"/>
                      </a:rPr>
                      <m:t>:</m:t>
                    </m:r>
                    <m:r>
                      <a:rPr lang="en-US" sz="3200" b="0" i="1" smtClean="0">
                        <a:latin typeface="Cambria Math"/>
                      </a:rPr>
                      <m:t>(−</m:t>
                    </m:r>
                    <m:f>
                      <m:fPr>
                        <m:ctrlPr>
                          <a:rPr lang="ru-RU" sz="3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/>
                          </a:rPr>
                          <m:t>11</m:t>
                        </m:r>
                      </m:num>
                      <m:den>
                        <m:r>
                          <a:rPr lang="en-US" sz="3200" b="0" i="1" smtClean="0">
                            <a:latin typeface="Cambria Math"/>
                          </a:rPr>
                          <m:t>16</m:t>
                        </m:r>
                      </m:den>
                    </m:f>
                    <m:r>
                      <a:rPr lang="en-US" sz="3200" b="0" i="0" smtClean="0">
                        <a:latin typeface="Cambria Math"/>
                      </a:rPr>
                      <m:t> )</m:t>
                    </m:r>
                  </m:oMath>
                </a14:m>
                <a:endParaRPr lang="ru-RU" sz="32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9294" y="5270256"/>
                <a:ext cx="2311915" cy="792140"/>
              </a:xfrm>
              <a:prstGeom prst="rect">
                <a:avLst/>
              </a:prstGeom>
              <a:blipFill rotWithShape="1">
                <a:blip r:embed="rId4"/>
                <a:stretch>
                  <a:fillRect l="-2111" b="-77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510216" y="1634766"/>
                <a:ext cx="1817742" cy="7988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4)   </a:t>
                </a:r>
                <a:r>
                  <a:rPr lang="ru-RU" sz="3200" dirty="0" smtClean="0"/>
                  <a:t>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ru-RU" sz="3200" b="0" i="1" smtClean="0">
                            <a:latin typeface="Cambria Math"/>
                          </a:rPr>
                          <m:t>11</m:t>
                        </m:r>
                      </m:den>
                    </m:f>
                    <m:r>
                      <a:rPr lang="ru-RU" sz="3200" i="1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ru-RU" sz="32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/>
                            <a:ea typeface="Cambria Math"/>
                          </a:rPr>
                          <m:t>33</m:t>
                        </m:r>
                      </m:num>
                      <m:den>
                        <m:r>
                          <a:rPr lang="ru-RU" sz="3200" b="0" i="1" smtClean="0">
                            <a:latin typeface="Cambria Math"/>
                            <a:ea typeface="Cambria Math"/>
                          </a:rPr>
                          <m:t>65</m:t>
                        </m:r>
                      </m:den>
                    </m:f>
                  </m:oMath>
                </a14:m>
                <a:endParaRPr lang="ru-RU" sz="32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0216" y="1634766"/>
                <a:ext cx="1817742" cy="798873"/>
              </a:xfrm>
              <a:prstGeom prst="rect">
                <a:avLst/>
              </a:prstGeom>
              <a:blipFill rotWithShape="1">
                <a:blip r:embed="rId5"/>
                <a:stretch>
                  <a:fillRect l="-3020" b="-122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466748" y="3429000"/>
                <a:ext cx="2273379" cy="7897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dirty="0" smtClean="0"/>
                  <a:t>5)</a:t>
                </a:r>
                <a:r>
                  <a:rPr lang="ru-RU" dirty="0" smtClean="0"/>
                  <a:t>  </a:t>
                </a:r>
                <a:r>
                  <a:rPr lang="en-US" dirty="0"/>
                  <a:t> </a:t>
                </a:r>
                <a:r>
                  <a:rPr lang="en-US" sz="2800" dirty="0" smtClean="0"/>
                  <a:t>-</a:t>
                </a:r>
                <a:r>
                  <a:rPr lang="ru-RU" sz="2800" dirty="0" smtClean="0"/>
                  <a:t>14</a:t>
                </a:r>
                <a14:m>
                  <m:oMath xmlns:m="http://schemas.openxmlformats.org/officeDocument/2006/math">
                    <m:r>
                      <a:rPr lang="ru-RU" sz="3600" b="0" i="0" smtClean="0">
                        <a:latin typeface="Cambria Math"/>
                        <a:ea typeface="Cambria Math"/>
                      </a:rPr>
                      <m:t>:</m:t>
                    </m:r>
                  </m:oMath>
                </a14:m>
                <a:r>
                  <a:rPr lang="ru-RU" sz="3600" dirty="0" smtClean="0"/>
                  <a:t> (- </a:t>
                </a:r>
                <a:r>
                  <a:rPr lang="ru-RU" sz="3200" dirty="0" smtClean="0"/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ru-RU" sz="3200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ru-RU" sz="3200" b="0" i="1" smtClean="0">
                        <a:latin typeface="Cambria Math"/>
                      </a:rPr>
                      <m:t>)</m:t>
                    </m:r>
                  </m:oMath>
                </a14:m>
                <a:endParaRPr lang="ru-RU" sz="32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6748" y="3429000"/>
                <a:ext cx="2273379" cy="789768"/>
              </a:xfrm>
              <a:prstGeom prst="rect">
                <a:avLst/>
              </a:prstGeom>
              <a:blipFill rotWithShape="1">
                <a:blip r:embed="rId6"/>
                <a:stretch>
                  <a:fillRect l="-5630" t="-4651" b="-1705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122838" y="5262384"/>
                <a:ext cx="3849836" cy="7918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>
                    <a:solidFill>
                      <a:srgbClr val="FF0000"/>
                    </a:solidFill>
                  </a:rPr>
                  <a:t>-2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ru-RU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;</m:t>
                    </m:r>
                    <m:r>
                      <a:rPr lang="en-US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7</m:t>
                    </m:r>
                    <m:r>
                      <a:rPr lang="ru-RU" sz="3200" i="1">
                        <a:solidFill>
                          <a:srgbClr val="FF0000"/>
                        </a:solidFill>
                        <a:latin typeface="Cambria Math"/>
                      </a:rPr>
                      <m:t>;</m:t>
                    </m:r>
                    <m:r>
                      <a:rPr lang="en-US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ru-RU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;</m:t>
                    </m:r>
                    <m:r>
                      <a:rPr lang="en-US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−28</m:t>
                    </m:r>
                    <m:r>
                      <a:rPr lang="ru-RU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;</m:t>
                    </m:r>
                    <m:r>
                      <a:rPr lang="en-US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−9</m:t>
                    </m:r>
                    <m:f>
                      <m:fPr>
                        <m:ctrlPr>
                          <a:rPr lang="ru-RU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endParaRPr lang="ru-RU" sz="32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2838" y="5262384"/>
                <a:ext cx="3849836" cy="791820"/>
              </a:xfrm>
              <a:prstGeom prst="rect">
                <a:avLst/>
              </a:prstGeom>
              <a:blipFill rotWithShape="1">
                <a:blip r:embed="rId7"/>
                <a:stretch>
                  <a:fillRect l="-3956" b="-123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4466748" y="4941168"/>
            <a:ext cx="958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Ответы: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10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836712"/>
            <a:ext cx="9309819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Равносильные преобразования </a:t>
            </a:r>
            <a:r>
              <a:rPr lang="ru-RU" sz="28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уравнений:</a:t>
            </a:r>
          </a:p>
          <a:p>
            <a:pPr algn="ctr"/>
            <a:endParaRPr lang="ru-RU" sz="2800" b="1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/>
                <a:ea typeface="Calibri"/>
                <a:cs typeface="Times New Roman"/>
              </a:rPr>
              <a:t>1. Если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к обеим частям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уравнения</a:t>
            </a:r>
          </a:p>
          <a:p>
            <a:r>
              <a:rPr lang="ru-RU" sz="2800" dirty="0" smtClean="0">
                <a:latin typeface="Times New Roman"/>
                <a:ea typeface="Calibri"/>
                <a:cs typeface="Times New Roman"/>
              </a:rPr>
              <a:t>прибавить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одно и то же число или из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обеих</a:t>
            </a:r>
          </a:p>
          <a:p>
            <a:r>
              <a:rPr lang="ru-RU" sz="28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частей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уравнения вычесть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одно </a:t>
            </a:r>
            <a:endParaRPr lang="ru-RU" sz="2800" dirty="0" smtClean="0">
              <a:latin typeface="Times New Roman"/>
              <a:ea typeface="Calibri"/>
              <a:cs typeface="Times New Roman"/>
            </a:endParaRPr>
          </a:p>
          <a:p>
            <a:r>
              <a:rPr lang="ru-RU" sz="2800" dirty="0" smtClean="0">
                <a:latin typeface="Times New Roman"/>
                <a:ea typeface="Calibri"/>
                <a:cs typeface="Times New Roman"/>
              </a:rPr>
              <a:t>и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то же число, то получится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уравнение, равносильное данному</a:t>
            </a:r>
          </a:p>
          <a:p>
            <a:endParaRPr lang="ru-RU" sz="2800" dirty="0">
              <a:latin typeface="Times New Roman"/>
              <a:ea typeface="Calibri"/>
              <a:cs typeface="Times New Roman"/>
            </a:endParaRPr>
          </a:p>
          <a:p>
            <a:r>
              <a:rPr lang="ru-RU" sz="2800" dirty="0" smtClean="0">
                <a:latin typeface="Times New Roman"/>
                <a:ea typeface="Calibri"/>
                <a:cs typeface="Times New Roman"/>
              </a:rPr>
              <a:t>2. Если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обе части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уравнения умножить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или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разделить</a:t>
            </a:r>
          </a:p>
          <a:p>
            <a:r>
              <a:rPr lang="ru-RU" sz="28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на одно и то же не равное нулю число, то получится </a:t>
            </a:r>
            <a:endParaRPr lang="ru-RU" sz="2800" dirty="0" smtClean="0">
              <a:latin typeface="Times New Roman"/>
              <a:ea typeface="Calibri"/>
              <a:cs typeface="Times New Roman"/>
            </a:endParaRPr>
          </a:p>
          <a:p>
            <a:r>
              <a:rPr lang="ru-RU" sz="2800" dirty="0">
                <a:latin typeface="Times New Roman"/>
                <a:ea typeface="Calibri"/>
                <a:cs typeface="Times New Roman"/>
              </a:rPr>
              <a:t>уравнение, равносильное данному</a:t>
            </a:r>
          </a:p>
          <a:p>
            <a:endParaRPr lang="ru-RU" sz="2800" dirty="0" smtClean="0">
              <a:latin typeface="Times New Roman"/>
              <a:ea typeface="Calibri"/>
              <a:cs typeface="Times New Roman"/>
            </a:endParaRPr>
          </a:p>
          <a:p>
            <a:endParaRPr lang="ru-RU" sz="2800" dirty="0">
              <a:latin typeface="Times New Roman"/>
              <a:ea typeface="Calibri"/>
              <a:cs typeface="Times New Roman"/>
            </a:endParaRPr>
          </a:p>
          <a:p>
            <a:endParaRPr lang="ru-RU" sz="2400" dirty="0">
              <a:ea typeface="Calibri"/>
              <a:cs typeface="Times New Roman"/>
            </a:endParaRPr>
          </a:p>
          <a:p>
            <a:endParaRPr lang="ru-RU" sz="28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719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29846"/>
              </p:ext>
            </p:extLst>
          </p:nvPr>
        </p:nvGraphicFramePr>
        <p:xfrm>
          <a:off x="755574" y="980724"/>
          <a:ext cx="7200801" cy="48245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0917"/>
                <a:gridCol w="390994"/>
                <a:gridCol w="2899870"/>
                <a:gridCol w="607795"/>
                <a:gridCol w="2941225"/>
              </a:tblGrid>
              <a:tr h="4748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1.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Решите уравнение: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25269">
                <a:tc>
                  <a:txBody>
                    <a:bodyPr/>
                    <a:lstStyle/>
                    <a:p>
                      <a:pPr marL="254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1)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а)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3х + 7 = 0;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24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в)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0,5х+ 0,15 = 0;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459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б)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13— 100х = 0;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24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г)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8 —0,8х = 0;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74816">
                <a:tc>
                  <a:txBody>
                    <a:bodyPr/>
                    <a:lstStyle/>
                    <a:p>
                      <a:pPr marL="254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2)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а)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7х —4=х— 16;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24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г)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1,3р — 11= 0,8р + 5;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355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б)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13 — 5х = 8 — 2х;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24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д)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0,71х- 13= 10-0,29х;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243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в)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4у + 15 = 6у +17;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24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е)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8с+ 0,73 = 4,61—8с;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16104">
                <a:tc>
                  <a:txBody>
                    <a:bodyPr/>
                    <a:lstStyle/>
                    <a:p>
                      <a:pPr marL="254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3)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635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а) 5х + (3х — 7) = 9;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524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в)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48 = 11 —(9а+ 2);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161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б)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Зу — (5 — у) = 11;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24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г)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13 — (5х+ 11) = 6х;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16104">
                <a:tc>
                  <a:txBody>
                    <a:bodyPr/>
                    <a:lstStyle/>
                    <a:p>
                      <a:pPr marL="254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4)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635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а) (7х+1)-(6х + 3) = 5;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524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в)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 = (3х — 5)—(7 — 4х);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954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635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б) (8х+ 11)— 13 = 9х — 5;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524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г)</a:t>
                      </a:r>
                      <a:endParaRPr lang="ru-RU" sz="2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0" indent="-21590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8х + 5 = 119 + (7 — 3х).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8440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3881" y="188640"/>
            <a:ext cx="2893742" cy="8925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Задания: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1268760"/>
            <a:ext cx="8640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(Устно.) Назовите коэффициенты a и b линейного уравнения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= b. Сколько корней имеет уравнение: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 3х = 12;		в) 1   x = –14;		д) 0 • х = 0;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 –3х = 18;		г) 0 ∙ x =   ;			е) –18х = –2?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568859"/>
            <a:ext cx="288032" cy="716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430" y="3215773"/>
            <a:ext cx="325322" cy="7306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779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3881" y="188640"/>
            <a:ext cx="2893742" cy="8925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Задания: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490008"/>
            <a:ext cx="820891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Определите значение х, при котором значение выражения –3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равно:</a:t>
            </a:r>
          </a:p>
          <a:p>
            <a:pPr>
              <a:lnSpc>
                <a:spcPct val="20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 0;     б) 9;     в) –15;    г)           ;   д)        ;     е)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407734"/>
            <a:ext cx="833811" cy="1062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7623" y="3504576"/>
            <a:ext cx="576064" cy="10231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340864"/>
            <a:ext cx="360040" cy="11019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557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3881" y="188640"/>
            <a:ext cx="2893742" cy="8925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Задания: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84" y="1412776"/>
            <a:ext cx="90167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3. (Устно.) На доске было записано решение линейного уравнения, но правую часть данного уравнения стерли. Восстановите ее: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3010337"/>
            <a:ext cx="11538768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307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3881" y="188640"/>
            <a:ext cx="2893742" cy="8925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Задания: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412776"/>
            <a:ext cx="90364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4. При каких значениях а уравнение а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= 8: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а) имеет корень, равный –  4;     ;  0;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б) не имеет корней;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в) имеет отрицательный корень?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117" y="1988840"/>
            <a:ext cx="513011" cy="12414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260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4522" y="404664"/>
            <a:ext cx="4366708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Упражнения стр.27:</a:t>
            </a:r>
          </a:p>
          <a:p>
            <a:pPr algn="ctr"/>
            <a:endParaRPr lang="ru-RU" sz="36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№128  -130  а  -  е</a:t>
            </a:r>
            <a:endParaRPr lang="ru-RU" sz="36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238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184</TotalTime>
  <Words>568</Words>
  <Application>Microsoft Office PowerPoint</Application>
  <PresentationFormat>Экран (4:3)</PresentationFormat>
  <Paragraphs>100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62</cp:revision>
  <dcterms:created xsi:type="dcterms:W3CDTF">2012-09-30T18:21:28Z</dcterms:created>
  <dcterms:modified xsi:type="dcterms:W3CDTF">2013-10-07T14:24:32Z</dcterms:modified>
</cp:coreProperties>
</file>