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76" r:id="rId3"/>
    <p:sldId id="279" r:id="rId4"/>
    <p:sldId id="277" r:id="rId5"/>
    <p:sldId id="278" r:id="rId6"/>
    <p:sldId id="265" r:id="rId7"/>
    <p:sldId id="270" r:id="rId8"/>
    <p:sldId id="271" r:id="rId9"/>
    <p:sldId id="272" r:id="rId10"/>
    <p:sldId id="273" r:id="rId11"/>
    <p:sldId id="274" r:id="rId12"/>
    <p:sldId id="280" r:id="rId13"/>
    <p:sldId id="275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86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63EF-4F3B-4B5E-8DD9-A98DBDA3A1F9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4E0566-6907-434A-A358-24F9D2103B5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63EF-4F3B-4B5E-8DD9-A98DBDA3A1F9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E0566-6907-434A-A358-24F9D2103B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63EF-4F3B-4B5E-8DD9-A98DBDA3A1F9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E0566-6907-434A-A358-24F9D2103B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63EF-4F3B-4B5E-8DD9-A98DBDA3A1F9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E0566-6907-434A-A358-24F9D2103B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63EF-4F3B-4B5E-8DD9-A98DBDA3A1F9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E0566-6907-434A-A358-24F9D2103B5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63EF-4F3B-4B5E-8DD9-A98DBDA3A1F9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E0566-6907-434A-A358-24F9D2103B5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63EF-4F3B-4B5E-8DD9-A98DBDA3A1F9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E0566-6907-434A-A358-24F9D2103B5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63EF-4F3B-4B5E-8DD9-A98DBDA3A1F9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E0566-6907-434A-A358-24F9D2103B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63EF-4F3B-4B5E-8DD9-A98DBDA3A1F9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E0566-6907-434A-A358-24F9D2103B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63EF-4F3B-4B5E-8DD9-A98DBDA3A1F9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E0566-6907-434A-A358-24F9D2103B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63EF-4F3B-4B5E-8DD9-A98DBDA3A1F9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E0566-6907-434A-A358-24F9D2103B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E31C63EF-4F3B-4B5E-8DD9-A98DBDA3A1F9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24E0566-6907-434A-A358-24F9D2103B5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484784"/>
            <a:ext cx="7992888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7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33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Линейное уравнение с одной переменной</a:t>
            </a:r>
            <a:endParaRPr lang="ru-RU" sz="72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33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88762" y="404664"/>
            <a:ext cx="75193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000" b="1" spc="150" dirty="0" smtClean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ГСГ</a:t>
            </a:r>
            <a:endParaRPr lang="ru-RU" sz="2000" b="1" spc="150" dirty="0">
              <a:ln w="11430"/>
              <a:solidFill>
                <a:srgbClr val="C0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83454" y="6132947"/>
            <a:ext cx="387118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000" b="1" spc="150" dirty="0">
                <a:ln w="11430"/>
                <a:solidFill>
                  <a:srgbClr val="0033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Преподаватель </a:t>
            </a:r>
            <a:r>
              <a:rPr lang="ru-RU" sz="2000" b="1" spc="150" dirty="0" smtClean="0">
                <a:ln w="11430"/>
                <a:solidFill>
                  <a:srgbClr val="0033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математики</a:t>
            </a:r>
          </a:p>
          <a:p>
            <a:pPr algn="ctr"/>
            <a:r>
              <a:rPr lang="ru-RU" sz="2000" b="1" spc="150" dirty="0" smtClean="0">
                <a:ln w="11430"/>
                <a:solidFill>
                  <a:srgbClr val="0033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Померанцева Л.А.</a:t>
            </a:r>
            <a:endParaRPr lang="ru-RU" sz="2000" b="1" spc="150" dirty="0">
              <a:ln w="11430"/>
              <a:solidFill>
                <a:srgbClr val="0033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207531" cy="365125"/>
          </a:xfrm>
        </p:spPr>
        <p:txBody>
          <a:bodyPr/>
          <a:lstStyle/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.10.13</a:t>
            </a:r>
            <a:endParaRPr lang="ru-RU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707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13881" y="188640"/>
            <a:ext cx="2893742" cy="892552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alpha val="65000"/>
                </a:schemeClr>
              </a:gs>
              <a:gs pos="50000">
                <a:schemeClr val="bg2">
                  <a:lumMod val="90000"/>
                  <a:alpha val="43000"/>
                </a:schemeClr>
              </a:gs>
              <a:gs pos="100000">
                <a:schemeClr val="bg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softEdge rad="3175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2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Задания:</a:t>
            </a:r>
            <a:endParaRPr lang="ru-RU" sz="52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784" y="1412776"/>
            <a:ext cx="90167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3. (Устно.) На доске было записано решение линейного уравнения, но правую часть данного уравнения стерли. Восстановите ее: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3010337"/>
            <a:ext cx="11538768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307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13881" y="188640"/>
            <a:ext cx="2893742" cy="892552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alpha val="65000"/>
                </a:schemeClr>
              </a:gs>
              <a:gs pos="50000">
                <a:schemeClr val="bg2">
                  <a:lumMod val="90000"/>
                  <a:alpha val="43000"/>
                </a:schemeClr>
              </a:gs>
              <a:gs pos="100000">
                <a:schemeClr val="bg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softEdge rad="3175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2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Задания:</a:t>
            </a:r>
            <a:endParaRPr lang="ru-RU" sz="52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412776"/>
            <a:ext cx="90364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4. При каких значениях а уравнение а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= 8:</a:t>
            </a:r>
          </a:p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а) имеет корень, равный –  4;     ;  0;</a:t>
            </a:r>
          </a:p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б) не имеет корней;</a:t>
            </a:r>
          </a:p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в) имеет отрицательный корень?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1117" y="1988840"/>
            <a:ext cx="513011" cy="12414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52604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4522" y="404664"/>
            <a:ext cx="4366708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Упражнения стр.27:</a:t>
            </a:r>
          </a:p>
          <a:p>
            <a:pPr algn="ctr"/>
            <a:endParaRPr lang="ru-RU" sz="36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№128  -130  а  -  е</a:t>
            </a:r>
            <a:endParaRPr lang="ru-RU" sz="36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2384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83097" y="188640"/>
            <a:ext cx="3955315" cy="892552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alpha val="65000"/>
                </a:schemeClr>
              </a:gs>
              <a:gs pos="50000">
                <a:schemeClr val="bg2">
                  <a:lumMod val="90000"/>
                  <a:alpha val="43000"/>
                </a:schemeClr>
              </a:gs>
              <a:gs pos="100000">
                <a:schemeClr val="bg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softEdge rad="3175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2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Итоги урока</a:t>
            </a:r>
            <a:endParaRPr lang="ru-RU" sz="52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53423" y="1340768"/>
            <a:ext cx="9144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– Дайте определение линейного уравнения с одной переменной. Приведите примеры.</a:t>
            </a:r>
          </a:p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– В каком случае уравнение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= b имеет единственный корень? Бесконечно много корней? Не имеет корней?</a:t>
            </a:r>
          </a:p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– Сформулируйте  алгоритм  решения  уравнения,  сводящегося  к  линейному.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8684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64652" y="188640"/>
            <a:ext cx="4992200" cy="892552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alpha val="65000"/>
                </a:schemeClr>
              </a:gs>
              <a:gs pos="50000">
                <a:schemeClr val="bg2">
                  <a:lumMod val="90000"/>
                  <a:alpha val="43000"/>
                </a:schemeClr>
              </a:gs>
              <a:gs pos="100000">
                <a:schemeClr val="bg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softEdge rad="3175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200" b="1" dirty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Задание на </a:t>
            </a:r>
            <a:r>
              <a:rPr lang="ru-RU" sz="52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дом:</a:t>
            </a:r>
            <a:endParaRPr lang="ru-RU" sz="52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64868" y="2939533"/>
            <a:ext cx="6513193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№ 128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-  130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оставшиеся буквы</a:t>
            </a:r>
          </a:p>
          <a:p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141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 повторение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056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89085" y="332656"/>
            <a:ext cx="3965830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2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Устный счёт</a:t>
            </a:r>
            <a:endParaRPr lang="ru-RU" sz="52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403648" y="1700808"/>
                <a:ext cx="1415516" cy="7028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smtClean="0"/>
                  <a:t>6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/>
                          </a:rPr>
                          <m:t> 1</m:t>
                        </m:r>
                      </m:num>
                      <m:den>
                        <m:r>
                          <a:rPr lang="en-US" sz="2800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en-US" sz="2800" b="0" i="1" smtClean="0">
                        <a:latin typeface="Cambria Math"/>
                      </a:rPr>
                      <m:t>−8</m:t>
                    </m:r>
                    <m:f>
                      <m:fPr>
                        <m:ctrlPr>
                          <a:rPr lang="ru-RU" sz="2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sz="2800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endParaRPr lang="ru-RU" sz="28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1700808"/>
                <a:ext cx="1415516" cy="702885"/>
              </a:xfrm>
              <a:prstGeom prst="rect">
                <a:avLst/>
              </a:prstGeom>
              <a:blipFill rotWithShape="1">
                <a:blip r:embed="rId2"/>
                <a:stretch>
                  <a:fillRect l="-8621" b="-1217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1043608" y="1844824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1)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229717" y="3284984"/>
                <a:ext cx="2029723" cy="8845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/>
                  <a:t>2</a:t>
                </a:r>
                <a:r>
                  <a:rPr lang="ru-RU" sz="2800" dirty="0" smtClean="0"/>
                  <a:t>)  </a:t>
                </a:r>
                <a:r>
                  <a:rPr lang="en-US" sz="2800" dirty="0" smtClean="0"/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3600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sz="3600" b="0" i="1" smtClean="0">
                            <a:latin typeface="Cambria Math"/>
                          </a:rPr>
                          <m:t>7</m:t>
                        </m:r>
                      </m:den>
                    </m:f>
                    <m:r>
                      <a:rPr lang="en-US" sz="3600" b="0" i="1" smtClean="0">
                        <a:latin typeface="Cambria Math"/>
                      </a:rPr>
                      <m:t>+4</m:t>
                    </m:r>
                    <m:f>
                      <m:fPr>
                        <m:ctrlPr>
                          <a:rPr lang="ru-RU" sz="3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en-US" sz="3600" b="0" i="1" smtClean="0">
                            <a:latin typeface="Cambria Math"/>
                          </a:rPr>
                          <m:t>7</m:t>
                        </m:r>
                      </m:den>
                    </m:f>
                  </m:oMath>
                </a14:m>
                <a:endParaRPr lang="ru-RU" sz="36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9717" y="3284984"/>
                <a:ext cx="2029723" cy="884538"/>
              </a:xfrm>
              <a:prstGeom prst="rect">
                <a:avLst/>
              </a:prstGeom>
              <a:blipFill rotWithShape="1">
                <a:blip r:embed="rId3"/>
                <a:stretch>
                  <a:fillRect l="-2703" b="-344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189294" y="5270256"/>
                <a:ext cx="1935082" cy="7045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/>
                  <a:t>3)  </a:t>
                </a:r>
                <a:r>
                  <a:rPr lang="ru-RU" sz="28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2800" b="0" i="1" smtClean="0">
                            <a:latin typeface="Cambria Math"/>
                          </a:rPr>
                          <m:t>8</m:t>
                        </m:r>
                      </m:den>
                    </m:f>
                    <m:r>
                      <a:rPr lang="ru-RU" sz="2800" b="0" i="1" smtClean="0">
                        <a:latin typeface="Cambria Math"/>
                      </a:rPr>
                      <m:t>:</m:t>
                    </m:r>
                    <m:r>
                      <a:rPr lang="en-US" sz="2800" b="0" i="1" smtClean="0">
                        <a:latin typeface="Cambria Math"/>
                      </a:rPr>
                      <m:t>(−</m:t>
                    </m:r>
                    <m:f>
                      <m:fPr>
                        <m:ctrlPr>
                          <a:rPr lang="ru-RU" sz="2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/>
                          </a:rPr>
                          <m:t>9</m:t>
                        </m:r>
                      </m:num>
                      <m:den>
                        <m:r>
                          <a:rPr lang="en-US" sz="2800" b="0" i="1" smtClean="0">
                            <a:latin typeface="Cambria Math"/>
                          </a:rPr>
                          <m:t>16</m:t>
                        </m:r>
                      </m:den>
                    </m:f>
                    <m:r>
                      <a:rPr lang="en-US" sz="2800" b="0" i="0" smtClean="0">
                        <a:latin typeface="Cambria Math"/>
                      </a:rPr>
                      <m:t> )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9294" y="5270256"/>
                <a:ext cx="1935082" cy="704552"/>
              </a:xfrm>
              <a:prstGeom prst="rect">
                <a:avLst/>
              </a:prstGeom>
              <a:blipFill rotWithShape="1">
                <a:blip r:embed="rId4"/>
                <a:stretch>
                  <a:fillRect l="-25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510216" y="1634766"/>
                <a:ext cx="2149371" cy="7004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/>
                  <a:t>4)   </a:t>
                </a:r>
                <a:r>
                  <a:rPr lang="ru-RU" sz="32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ru-RU" sz="2800" b="0" i="1" smtClean="0">
                            <a:latin typeface="Cambria Math"/>
                          </a:rPr>
                          <m:t>7</m:t>
                        </m:r>
                      </m:den>
                    </m:f>
                    <m:r>
                      <a:rPr lang="ru-RU" sz="3200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sz="3200" b="0" i="1" smtClean="0">
                        <a:latin typeface="Cambria Math"/>
                        <a:ea typeface="Cambria Math"/>
                      </a:rPr>
                      <m:t>(−49)</m:t>
                    </m:r>
                  </m:oMath>
                </a14:m>
                <a:endParaRPr lang="ru-RU" sz="32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0216" y="1634766"/>
                <a:ext cx="2149371" cy="700448"/>
              </a:xfrm>
              <a:prstGeom prst="rect">
                <a:avLst/>
              </a:prstGeom>
              <a:blipFill rotWithShape="1">
                <a:blip r:embed="rId5"/>
                <a:stretch>
                  <a:fillRect l="-255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466748" y="3429000"/>
                <a:ext cx="1750800" cy="8787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dirty="0" smtClean="0"/>
                  <a:t>5)</a:t>
                </a:r>
                <a:r>
                  <a:rPr lang="ru-RU" dirty="0" smtClean="0"/>
                  <a:t>  </a:t>
                </a:r>
                <a:r>
                  <a:rPr lang="en-US" dirty="0"/>
                  <a:t> </a:t>
                </a:r>
                <a:r>
                  <a:rPr lang="en-US" sz="2800" dirty="0" smtClean="0"/>
                  <a:t>-3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3600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ru-RU" sz="3600" b="0" i="1" smtClean="0">
                            <a:latin typeface="Cambria Math"/>
                          </a:rPr>
                          <m:t>9</m:t>
                        </m:r>
                      </m:den>
                    </m:f>
                    <m:r>
                      <a:rPr lang="ru-RU" sz="360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sz="3600" i="1" smtClean="0">
                        <a:latin typeface="Cambria Math"/>
                        <a:ea typeface="Cambria Math"/>
                      </a:rPr>
                      <m:t>3</m:t>
                    </m:r>
                  </m:oMath>
                </a14:m>
                <a:endParaRPr lang="ru-RU" sz="36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6748" y="3429000"/>
                <a:ext cx="1750800" cy="878767"/>
              </a:xfrm>
              <a:prstGeom prst="rect">
                <a:avLst/>
              </a:prstGeom>
              <a:blipFill rotWithShape="1">
                <a:blip r:embed="rId6"/>
                <a:stretch>
                  <a:fillRect l="-7317" b="-277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122838" y="5262384"/>
                <a:ext cx="3849836" cy="7918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 smtClean="0">
                    <a:solidFill>
                      <a:srgbClr val="FF0000"/>
                    </a:solidFill>
                  </a:rPr>
                  <a:t>-2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ru-RU" sz="3200" b="0" i="1" smtClean="0">
                        <a:solidFill>
                          <a:srgbClr val="FF0000"/>
                        </a:solidFill>
                        <a:latin typeface="Cambria Math"/>
                      </a:rPr>
                      <m:t>;</m:t>
                    </m:r>
                    <m:r>
                      <a:rPr lang="en-US" sz="3200" b="0" i="1" smtClean="0">
                        <a:solidFill>
                          <a:srgbClr val="FF0000"/>
                        </a:solidFill>
                        <a:latin typeface="Cambria Math"/>
                      </a:rPr>
                      <m:t>7</m:t>
                    </m:r>
                    <m:r>
                      <a:rPr lang="ru-RU" sz="3200" i="1">
                        <a:solidFill>
                          <a:srgbClr val="FF0000"/>
                        </a:solidFill>
                        <a:latin typeface="Cambria Math"/>
                      </a:rPr>
                      <m:t>;</m:t>
                    </m:r>
                    <m:r>
                      <a:rPr lang="en-US" sz="3200" b="0" i="1" smtClean="0">
                        <a:solidFill>
                          <a:srgbClr val="FF0000"/>
                        </a:solidFill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ru-RU" sz="3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ru-RU" sz="3200" b="0" i="1" smtClean="0">
                        <a:solidFill>
                          <a:srgbClr val="FF0000"/>
                        </a:solidFill>
                        <a:latin typeface="Cambria Math"/>
                      </a:rPr>
                      <m:t>;</m:t>
                    </m:r>
                    <m:r>
                      <a:rPr lang="en-US" sz="3200" b="0" i="1" smtClean="0">
                        <a:solidFill>
                          <a:srgbClr val="FF0000"/>
                        </a:solidFill>
                        <a:latin typeface="Cambria Math"/>
                      </a:rPr>
                      <m:t>−28</m:t>
                    </m:r>
                    <m:r>
                      <a:rPr lang="ru-RU" sz="3200" b="0" i="1" smtClean="0">
                        <a:solidFill>
                          <a:srgbClr val="FF0000"/>
                        </a:solidFill>
                        <a:latin typeface="Cambria Math"/>
                      </a:rPr>
                      <m:t>;</m:t>
                    </m:r>
                    <m:r>
                      <a:rPr lang="en-US" sz="3200" b="0" i="1" smtClean="0">
                        <a:solidFill>
                          <a:srgbClr val="FF0000"/>
                        </a:solidFill>
                        <a:latin typeface="Cambria Math"/>
                      </a:rPr>
                      <m:t>−9</m:t>
                    </m:r>
                    <m:f>
                      <m:fPr>
                        <m:ctrlPr>
                          <a:rPr lang="ru-RU" sz="3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endParaRPr lang="ru-RU" sz="32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2838" y="5262384"/>
                <a:ext cx="3849836" cy="791820"/>
              </a:xfrm>
              <a:prstGeom prst="rect">
                <a:avLst/>
              </a:prstGeom>
              <a:blipFill rotWithShape="1">
                <a:blip r:embed="rId7"/>
                <a:stretch>
                  <a:fillRect l="-3956" b="-123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4466748" y="4941168"/>
            <a:ext cx="9580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Ответы: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10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4088786"/>
              </p:ext>
            </p:extLst>
          </p:nvPr>
        </p:nvGraphicFramePr>
        <p:xfrm>
          <a:off x="107504" y="548680"/>
          <a:ext cx="8856984" cy="4502150"/>
        </p:xfrm>
        <a:graphic>
          <a:graphicData uri="http://schemas.openxmlformats.org/drawingml/2006/table">
            <a:tbl>
              <a:tblPr/>
              <a:tblGrid>
                <a:gridCol w="8856984"/>
              </a:tblGrid>
              <a:tr h="316835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0066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Линейное уравнение</a:t>
                      </a:r>
                      <a:endParaRPr lang="ru-RU" sz="2800" dirty="0">
                        <a:solidFill>
                          <a:srgbClr val="0066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2800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ax</a:t>
                      </a: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= </a:t>
                      </a:r>
                      <a:r>
                        <a:rPr lang="ru-RU" sz="28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где </a:t>
                      </a:r>
                      <a:r>
                        <a:rPr lang="ru-RU" sz="28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– переменная, </a:t>
                      </a:r>
                      <a:r>
                        <a:rPr lang="ru-RU" sz="28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28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– любое число.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Если </a:t>
                      </a:r>
                      <a:r>
                        <a:rPr lang="ru-RU" sz="28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x-none" sz="2800">
                          <a:effectLst/>
                          <a:latin typeface="Symbol"/>
                          <a:ea typeface="Calibri"/>
                          <a:cs typeface="Symbol"/>
                        </a:rPr>
                        <a:t>¹</a:t>
                      </a: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0, то </a:t>
                      </a:r>
                      <a:r>
                        <a:rPr lang="ru-RU" sz="28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= 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;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если </a:t>
                      </a:r>
                      <a:r>
                        <a:rPr lang="ru-RU" sz="28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= 0 и </a:t>
                      </a:r>
                      <a:r>
                        <a:rPr lang="ru-RU" sz="28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= 0, то </a:t>
                      </a:r>
                      <a:r>
                        <a:rPr lang="ru-RU" sz="28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– любое;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если </a:t>
                      </a:r>
                      <a:r>
                        <a:rPr lang="ru-RU" sz="28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= 0 и </a:t>
                      </a:r>
                      <a:r>
                        <a:rPr lang="ru-RU" sz="28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x-none" sz="2800">
                          <a:effectLst/>
                          <a:latin typeface="Symbol"/>
                          <a:ea typeface="Calibri"/>
                          <a:cs typeface="Symbol"/>
                        </a:rPr>
                        <a:t>¹</a:t>
                      </a: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0, то нет корней.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077" name="Рисунок 6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6021" y="2636912"/>
            <a:ext cx="335058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911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65484" y="188640"/>
            <a:ext cx="7390549" cy="1692771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alpha val="65000"/>
                </a:schemeClr>
              </a:gs>
              <a:gs pos="50000">
                <a:schemeClr val="bg2">
                  <a:lumMod val="90000"/>
                  <a:alpha val="43000"/>
                </a:schemeClr>
              </a:gs>
              <a:gs pos="100000">
                <a:schemeClr val="bg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softEdge rad="3175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2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Вопросы по домашнему</a:t>
            </a:r>
          </a:p>
          <a:p>
            <a:pPr algn="ctr"/>
            <a:r>
              <a:rPr lang="ru-RU" sz="52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заданию </a:t>
            </a:r>
            <a:r>
              <a:rPr lang="ru-RU" sz="52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sz="52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64868" y="2939533"/>
            <a:ext cx="739176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№ 126, № 127, № 245, № 142.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648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836712"/>
            <a:ext cx="9309819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Равносильные преобразования </a:t>
            </a:r>
            <a:r>
              <a:rPr lang="ru-RU" sz="28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уравнений:</a:t>
            </a:r>
          </a:p>
          <a:p>
            <a:pPr algn="ctr"/>
            <a:endParaRPr lang="ru-RU" sz="2800" b="1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/>
                <a:ea typeface="Calibri"/>
                <a:cs typeface="Times New Roman"/>
              </a:rPr>
              <a:t>1. Если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к обеим частям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уравнения</a:t>
            </a:r>
          </a:p>
          <a:p>
            <a:r>
              <a:rPr lang="ru-RU" sz="2800" dirty="0" smtClean="0">
                <a:latin typeface="Times New Roman"/>
                <a:ea typeface="Calibri"/>
                <a:cs typeface="Times New Roman"/>
              </a:rPr>
              <a:t>прибавить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одно и то же число или из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обеих</a:t>
            </a:r>
          </a:p>
          <a:p>
            <a:r>
              <a:rPr lang="ru-RU" sz="28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частей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уравнения вычесть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одно </a:t>
            </a:r>
            <a:endParaRPr lang="ru-RU" sz="2800" dirty="0" smtClean="0">
              <a:latin typeface="Times New Roman"/>
              <a:ea typeface="Calibri"/>
              <a:cs typeface="Times New Roman"/>
            </a:endParaRPr>
          </a:p>
          <a:p>
            <a:r>
              <a:rPr lang="ru-RU" sz="2800" dirty="0" smtClean="0">
                <a:latin typeface="Times New Roman"/>
                <a:ea typeface="Calibri"/>
                <a:cs typeface="Times New Roman"/>
              </a:rPr>
              <a:t>и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то же число, то получится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уравнение, равносильное данному</a:t>
            </a:r>
          </a:p>
          <a:p>
            <a:endParaRPr lang="ru-RU" sz="2800" dirty="0">
              <a:latin typeface="Times New Roman"/>
              <a:ea typeface="Calibri"/>
              <a:cs typeface="Times New Roman"/>
            </a:endParaRPr>
          </a:p>
          <a:p>
            <a:r>
              <a:rPr lang="ru-RU" sz="2800" dirty="0" smtClean="0">
                <a:latin typeface="Times New Roman"/>
                <a:ea typeface="Calibri"/>
                <a:cs typeface="Times New Roman"/>
              </a:rPr>
              <a:t>2. Если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обе части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уравнения умножить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или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разделить</a:t>
            </a:r>
          </a:p>
          <a:p>
            <a:r>
              <a:rPr lang="ru-RU" sz="28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на одно и то же не равное нулю число, то получится </a:t>
            </a:r>
            <a:endParaRPr lang="ru-RU" sz="2800" dirty="0" smtClean="0">
              <a:latin typeface="Times New Roman"/>
              <a:ea typeface="Calibri"/>
              <a:cs typeface="Times New Roman"/>
            </a:endParaRPr>
          </a:p>
          <a:p>
            <a:r>
              <a:rPr lang="ru-RU" sz="2800" dirty="0">
                <a:latin typeface="Times New Roman"/>
                <a:ea typeface="Calibri"/>
                <a:cs typeface="Times New Roman"/>
              </a:rPr>
              <a:t>уравнение, равносильное данному</a:t>
            </a:r>
          </a:p>
          <a:p>
            <a:endParaRPr lang="ru-RU" sz="2800" dirty="0" smtClean="0">
              <a:latin typeface="Times New Roman"/>
              <a:ea typeface="Calibri"/>
              <a:cs typeface="Times New Roman"/>
            </a:endParaRPr>
          </a:p>
          <a:p>
            <a:endParaRPr lang="ru-RU" sz="2800" dirty="0">
              <a:latin typeface="Times New Roman"/>
              <a:ea typeface="Calibri"/>
              <a:cs typeface="Times New Roman"/>
            </a:endParaRPr>
          </a:p>
          <a:p>
            <a:endParaRPr lang="ru-RU" sz="2400" dirty="0">
              <a:ea typeface="Calibri"/>
              <a:cs typeface="Times New Roman"/>
            </a:endParaRPr>
          </a:p>
          <a:p>
            <a:endParaRPr lang="ru-RU" sz="28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2719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496" y="6124"/>
            <a:ext cx="896448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Задание. Привести уравнение к линейному виду, используя свойства уравнений: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а) 3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– 11 = 5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+ 7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;      б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) 2 (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+ 1) = 2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+ 2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;    в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) –8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+ 11 = 8 (3 –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sz="2400" b="1" i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  <a:endParaRPr lang="ru-RU" sz="24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а) 3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11 = 5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+ 7;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2 (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+ 1) = 2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+ 2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     в)  –8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+ 11 = 8 (3 –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3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5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= 7 +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11;	       2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+ 2 = 2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+ 2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            –8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+ 11 = 24 – 8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–2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= 18.	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2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= 2 – 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            –8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+ 8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= 24 – 11;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			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0 ·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= 0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                        0 ·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= 13.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496" y="3228709"/>
            <a:ext cx="91085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Чему равны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коэффициенты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сколько корней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имеет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уравнение?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393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13881" y="188640"/>
            <a:ext cx="2893742" cy="892552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alpha val="65000"/>
                </a:schemeClr>
              </a:gs>
              <a:gs pos="50000">
                <a:schemeClr val="bg2">
                  <a:lumMod val="90000"/>
                  <a:alpha val="43000"/>
                </a:schemeClr>
              </a:gs>
              <a:gs pos="100000">
                <a:schemeClr val="bg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softEdge rad="3175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2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Задания:</a:t>
            </a:r>
            <a:endParaRPr lang="ru-RU" sz="52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1268760"/>
            <a:ext cx="86409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(Устно.) Назовите коэффициенты a и b линейного уравнения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ax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= b. Сколько корней имеет уравнение:</a:t>
            </a: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а) 3х = 12;		в) 1   x = –14;		д) 0 • х = 0;</a:t>
            </a: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б) –3х = 18;		г) 0 ∙ x =   ;			е) –18х = –2?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568859"/>
            <a:ext cx="288032" cy="716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5430" y="3215773"/>
            <a:ext cx="325322" cy="7306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779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13881" y="188640"/>
            <a:ext cx="2893742" cy="892552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alpha val="65000"/>
                </a:schemeClr>
              </a:gs>
              <a:gs pos="50000">
                <a:schemeClr val="bg2">
                  <a:lumMod val="90000"/>
                  <a:alpha val="43000"/>
                </a:schemeClr>
              </a:gs>
              <a:gs pos="100000">
                <a:schemeClr val="bg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softEdge rad="3175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2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Задания:</a:t>
            </a:r>
            <a:endParaRPr lang="ru-RU" sz="52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0057" y="1412776"/>
            <a:ext cx="839840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Решите уравнение.</a:t>
            </a:r>
          </a:p>
          <a:p>
            <a:pPr>
              <a:lnSpc>
                <a:spcPct val="20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) –3x =    ;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г) –6 =         x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>
              <a:lnSpc>
                <a:spcPct val="20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) –x = –1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;	д)</a:t>
            </a:r>
          </a:p>
          <a:p>
            <a:pPr>
              <a:lnSpc>
                <a:spcPct val="20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в) –18х = 3;		е)      = –5x;		ж) –0,81х = 72,9.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Рисунок 1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408594"/>
            <a:ext cx="360040" cy="8267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2172" y="3239994"/>
            <a:ext cx="304711" cy="82676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Рисунок 1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8196" y="3299254"/>
            <a:ext cx="1535560" cy="8267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Рисунок 2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267887"/>
            <a:ext cx="600372" cy="972107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Рисунок 2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005064"/>
            <a:ext cx="360040" cy="10075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08722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13881" y="188640"/>
            <a:ext cx="2893742" cy="892552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alpha val="65000"/>
                </a:schemeClr>
              </a:gs>
              <a:gs pos="50000">
                <a:schemeClr val="bg2">
                  <a:lumMod val="90000"/>
                  <a:alpha val="43000"/>
                </a:schemeClr>
              </a:gs>
              <a:gs pos="100000">
                <a:schemeClr val="bg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softEdge rad="3175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2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Задания:</a:t>
            </a:r>
            <a:endParaRPr lang="ru-RU" sz="52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490008"/>
            <a:ext cx="8208912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Определите значение х, при котором значение выражения –3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равно:</a:t>
            </a:r>
          </a:p>
          <a:p>
            <a:pPr>
              <a:lnSpc>
                <a:spcPct val="20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а) 0;     б) 6;     в) –12;    г)           ;   д)        ;     е)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407734"/>
            <a:ext cx="833811" cy="10623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7623" y="3504576"/>
            <a:ext cx="576064" cy="10231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340864"/>
            <a:ext cx="360040" cy="11019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557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143</TotalTime>
  <Words>531</Words>
  <Application>Microsoft Office PowerPoint</Application>
  <PresentationFormat>Экран (4:3)</PresentationFormat>
  <Paragraphs>74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Исполнительная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Admin</cp:lastModifiedBy>
  <cp:revision>59</cp:revision>
  <dcterms:created xsi:type="dcterms:W3CDTF">2012-09-30T18:21:28Z</dcterms:created>
  <dcterms:modified xsi:type="dcterms:W3CDTF">2013-10-07T14:21:27Z</dcterms:modified>
</cp:coreProperties>
</file>