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Default Extension="wav" ContentType="audio/wav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9" r:id="rId2"/>
    <p:sldId id="278" r:id="rId3"/>
    <p:sldId id="279" r:id="rId4"/>
    <p:sldId id="271" r:id="rId5"/>
    <p:sldId id="299" r:id="rId6"/>
    <p:sldId id="265" r:id="rId7"/>
    <p:sldId id="280" r:id="rId8"/>
    <p:sldId id="268" r:id="rId9"/>
    <p:sldId id="293" r:id="rId10"/>
    <p:sldId id="269" r:id="rId11"/>
    <p:sldId id="294" r:id="rId12"/>
    <p:sldId id="270" r:id="rId13"/>
    <p:sldId id="295" r:id="rId14"/>
    <p:sldId id="272" r:id="rId15"/>
    <p:sldId id="296" r:id="rId16"/>
    <p:sldId id="275" r:id="rId17"/>
    <p:sldId id="297" r:id="rId18"/>
    <p:sldId id="274" r:id="rId19"/>
    <p:sldId id="298" r:id="rId20"/>
    <p:sldId id="257" r:id="rId21"/>
    <p:sldId id="256" r:id="rId22"/>
    <p:sldId id="262" r:id="rId23"/>
    <p:sldId id="263" r:id="rId24"/>
    <p:sldId id="281" r:id="rId25"/>
    <p:sldId id="260" r:id="rId26"/>
    <p:sldId id="276" r:id="rId27"/>
    <p:sldId id="277" r:id="rId28"/>
    <p:sldId id="282" r:id="rId29"/>
    <p:sldId id="273" r:id="rId30"/>
    <p:sldId id="283" r:id="rId31"/>
    <p:sldId id="284" r:id="rId32"/>
    <p:sldId id="291" r:id="rId33"/>
    <p:sldId id="285" r:id="rId34"/>
    <p:sldId id="286" r:id="rId35"/>
    <p:sldId id="258" r:id="rId36"/>
    <p:sldId id="264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FFFF00"/>
    <a:srgbClr val="FFFFCC"/>
    <a:srgbClr val="FF3399"/>
    <a:srgbClr val="FFFF66"/>
    <a:srgbClr val="66FF33"/>
    <a:srgbClr val="FF9933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2" autoAdjust="0"/>
    <p:restoredTop sz="94660"/>
  </p:normalViewPr>
  <p:slideViewPr>
    <p:cSldViewPr>
      <p:cViewPr varScale="1">
        <p:scale>
          <a:sx n="70" d="100"/>
          <a:sy n="70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F7AE86-C4A2-4963-9590-DF46F8D6A3B8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33ABA7-4FF0-47BD-BB75-2D186EA63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5AF-9F03-4EEA-98C2-960A9272AB4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83B9D-5511-4B79-A0EB-193E9674E3D3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83B9D-5511-4B79-A0EB-193E9674E3D3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5AF-9F03-4EEA-98C2-960A9272AB4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5AF-9F03-4EEA-98C2-960A9272AB44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72ADB-21B4-4FC7-81CD-C84709801425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5AF-9F03-4EEA-98C2-960A9272AB44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5AF-9F03-4EEA-98C2-960A9272AB44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645AF-9F03-4EEA-98C2-960A9272AB44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83B9D-5511-4B79-A0EB-193E9674E3D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ABA7-4FF0-47BD-BB75-2D186EA634C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F28F19-076B-432F-A3E1-1E81D285FC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F2ABA4-F063-4278-B288-2FF8C38B7E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D696C1-E07E-4179-9A39-3EC7ABA4D3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DE96A-1F6F-42DA-9804-F7112E528C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04AA80-6BCB-4420-A3F6-C3090703B0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CCFA7D-F409-479B-9B1C-6FD8035E68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6AAE2-344B-449E-AA6C-CD2362322F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85707F-2D8B-4BF4-9F77-5FAD032996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2D888-43FA-4E81-BB5F-B324AF6BEB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132CEE-37A0-4C6E-9C7D-725E711605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9B3EC8-93E1-42CA-8713-F72DE66C6D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933F7665-BFE3-44FB-8CB3-8198783DA78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7.gif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19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19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gif"/><Relationship Id="rId4" Type="http://schemas.openxmlformats.org/officeDocument/2006/relationships/image" Target="../media/image2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304800" y="4267200"/>
            <a:ext cx="6781800" cy="110013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333300"/>
                </a:solidFill>
                <a:latin typeface="Arial"/>
                <a:cs typeface="Arial"/>
              </a:rPr>
              <a:t>Past Simple</a:t>
            </a:r>
            <a:endParaRPr lang="ru-RU" sz="3600" kern="1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333300"/>
              </a:solidFill>
              <a:latin typeface="Arial"/>
              <a:cs typeface="Arial"/>
            </a:endParaRPr>
          </a:p>
        </p:txBody>
      </p:sp>
      <p:pic>
        <p:nvPicPr>
          <p:cNvPr id="7173" name="Picture 5" descr="multfilm-2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53075" y="685800"/>
            <a:ext cx="3590925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876800"/>
            <a:ext cx="8229600" cy="1143000"/>
          </a:xfrm>
        </p:spPr>
        <p:txBody>
          <a:bodyPr/>
          <a:lstStyle/>
          <a:p>
            <a:r>
              <a:rPr lang="en-US">
                <a:latin typeface="Arial Black" pitchFamily="34" charset="0"/>
              </a:rPr>
              <a:t>to listen to music</a:t>
            </a:r>
            <a:endParaRPr lang="ru-RU">
              <a:latin typeface="Arial Black" pitchFamily="34" charset="0"/>
            </a:endParaRPr>
          </a:p>
        </p:txBody>
      </p:sp>
      <p:pic>
        <p:nvPicPr>
          <p:cNvPr id="19460" name="Picture 4" descr="listen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47800" y="304800"/>
            <a:ext cx="5994400" cy="4222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876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… listen</a:t>
            </a:r>
            <a:r>
              <a:rPr lang="en-US" dirty="0" smtClean="0">
                <a:solidFill>
                  <a:srgbClr val="C00000"/>
                </a:solidFill>
                <a:latin typeface="Arial Black" pitchFamily="34" charset="0"/>
              </a:rPr>
              <a:t>ed</a:t>
            </a:r>
            <a:r>
              <a:rPr lang="en-US" dirty="0" smtClean="0">
                <a:latin typeface="Arial Black" pitchFamily="34" charset="0"/>
              </a:rPr>
              <a:t> to music ...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19460" name="Picture 4" descr="listen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47800" y="304800"/>
            <a:ext cx="5994400" cy="4222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029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smile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20484" name="Picture 4" descr="1295189533_19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447800" y="228600"/>
            <a:ext cx="6034088" cy="4525963"/>
          </a:xfrm>
          <a:noFill/>
          <a:ln/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029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… smil</a:t>
            </a:r>
            <a:r>
              <a:rPr lang="en-US" dirty="0" smtClean="0">
                <a:solidFill>
                  <a:srgbClr val="C00000"/>
                </a:solidFill>
                <a:latin typeface="Arial Black" pitchFamily="34" charset="0"/>
              </a:rPr>
              <a:t>ed </a:t>
            </a:r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…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20484" name="Picture 4" descr="1295189533_19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447800" y="228600"/>
            <a:ext cx="6034088" cy="4525963"/>
          </a:xfrm>
          <a:noFill/>
          <a:ln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029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dance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22532" name="Picture 4" descr="multfilm-16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66800" y="762000"/>
            <a:ext cx="7010400" cy="39227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029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… danc</a:t>
            </a:r>
            <a:r>
              <a:rPr lang="en-US" dirty="0" smtClean="0">
                <a:solidFill>
                  <a:srgbClr val="C00000"/>
                </a:solidFill>
                <a:latin typeface="Arial Black" pitchFamily="34" charset="0"/>
              </a:rPr>
              <a:t>ed </a:t>
            </a:r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…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22532" name="Picture 4" descr="multfilm-16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66800" y="762000"/>
            <a:ext cx="7010400" cy="3922713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0"/>
            <a:ext cx="8229600" cy="914400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clean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25604" name="Picture 4" descr="MC900412036[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5000" y="228600"/>
            <a:ext cx="5029200" cy="4805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0"/>
            <a:ext cx="8229600" cy="914400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… clean</a:t>
            </a:r>
            <a:r>
              <a:rPr lang="en-US" dirty="0" smtClean="0">
                <a:solidFill>
                  <a:srgbClr val="C00000"/>
                </a:solidFill>
                <a:latin typeface="Arial Black" pitchFamily="34" charset="0"/>
              </a:rPr>
              <a:t>ed</a:t>
            </a:r>
            <a:r>
              <a:rPr lang="en-US" dirty="0" smtClean="0">
                <a:latin typeface="Arial Black" pitchFamily="34" charset="0"/>
              </a:rPr>
              <a:t> …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25604" name="Picture 4" descr="MC900412036[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5000" y="228600"/>
            <a:ext cx="5029200" cy="4805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80060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Arial Black" pitchFamily="34" charset="0"/>
              </a:rPr>
              <a:t>skip</a:t>
            </a:r>
            <a:endParaRPr lang="ru-RU" b="1" dirty="0">
              <a:latin typeface="Arial Black" pitchFamily="34" charset="0"/>
            </a:endParaRPr>
          </a:p>
        </p:txBody>
      </p:sp>
      <p:pic>
        <p:nvPicPr>
          <p:cNvPr id="24581" name="Picture 5" descr="45541207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71800" y="457200"/>
            <a:ext cx="2941638" cy="4029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80060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Arial Black" pitchFamily="34" charset="0"/>
              </a:rPr>
              <a:t>… skipp</a:t>
            </a:r>
            <a:r>
              <a:rPr lang="en-US" b="1" dirty="0" smtClean="0">
                <a:solidFill>
                  <a:srgbClr val="C00000"/>
                </a:solidFill>
                <a:latin typeface="Arial Black" pitchFamily="34" charset="0"/>
              </a:rPr>
              <a:t>ed</a:t>
            </a:r>
            <a:r>
              <a:rPr lang="en-US" b="1" dirty="0" smtClean="0">
                <a:latin typeface="Arial Black" pitchFamily="34" charset="0"/>
              </a:rPr>
              <a:t> …</a:t>
            </a:r>
            <a:endParaRPr lang="ru-RU" b="1" dirty="0">
              <a:latin typeface="Arial Black" pitchFamily="34" charset="0"/>
            </a:endParaRPr>
          </a:p>
        </p:txBody>
      </p:sp>
      <p:pic>
        <p:nvPicPr>
          <p:cNvPr id="24581" name="Picture 5" descr="45541207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71800" y="457200"/>
            <a:ext cx="2941638" cy="4029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2973" y="1676379"/>
            <a:ext cx="8961027" cy="5181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0"/>
            <a:ext cx="8800927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28596" y="642918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FF00"/>
                </a:solidFill>
                <a:latin typeface="Comic Sans MS" pitchFamily="66" charset="0"/>
              </a:rPr>
              <a:t>Past Simple</a:t>
            </a:r>
            <a:endParaRPr lang="ru-RU" sz="48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28596" y="2285992"/>
            <a:ext cx="821537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1C381D"/>
                </a:solidFill>
                <a:latin typeface="Arial" pitchFamily="34" charset="0"/>
                <a:cs typeface="Arial" pitchFamily="34" charset="0"/>
              </a:rPr>
              <a:t>Вторая форма глагола образуется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1C381D"/>
                </a:solidFill>
                <a:latin typeface="Arial" pitchFamily="34" charset="0"/>
                <a:cs typeface="Arial" pitchFamily="34" charset="0"/>
              </a:rPr>
              <a:t>по-разному:</a:t>
            </a:r>
          </a:p>
          <a:p>
            <a:r>
              <a:rPr lang="ru-RU" sz="3200" b="1" dirty="0" smtClean="0">
                <a:solidFill>
                  <a:srgbClr val="1C381D"/>
                </a:solidFill>
                <a:latin typeface="Arial" pitchFamily="34" charset="0"/>
                <a:cs typeface="Arial" pitchFamily="34" charset="0"/>
              </a:rPr>
              <a:t>Правильные глаголы: </a:t>
            </a:r>
            <a:endParaRPr lang="en-US" sz="3200" b="1" dirty="0" smtClean="0">
              <a:solidFill>
                <a:srgbClr val="1C381D"/>
              </a:solidFill>
              <a:latin typeface="Arial" pitchFamily="34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1C381D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1C381D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2" name="AutoShape 2"/>
          <p:cNvSpPr>
            <a:spLocks noChangeArrowheads="1"/>
          </p:cNvSpPr>
          <p:nvPr/>
        </p:nvSpPr>
        <p:spPr bwMode="auto">
          <a:xfrm>
            <a:off x="2786050" y="3857628"/>
            <a:ext cx="2071702" cy="107157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C381D"/>
                </a:solidFill>
                <a:effectLst/>
                <a:latin typeface="Calibri" pitchFamily="34" charset="0"/>
                <a:cs typeface="Arial" pitchFamily="34" charset="0"/>
              </a:rPr>
              <a:t>глаго</a:t>
            </a:r>
            <a:r>
              <a:rPr lang="ru-RU" sz="2400" dirty="0" smtClean="0">
                <a:solidFill>
                  <a:srgbClr val="1C381D"/>
                </a:solidFill>
                <a:latin typeface="Calibri" pitchFamily="34" charset="0"/>
                <a:cs typeface="Arial" pitchFamily="34" charset="0"/>
              </a:rPr>
              <a:t>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1C381D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4000504"/>
            <a:ext cx="14350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+   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err="1" smtClean="0">
                <a:solidFill>
                  <a:srgbClr val="FF0000"/>
                </a:solidFill>
              </a:rPr>
              <a:t>ed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428596" y="5000636"/>
            <a:ext cx="792961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C381D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Неправильные глаголы изменяются: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1C381D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C381D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1C381D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C381D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1C381D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go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C381D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–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went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;   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1C381D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see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C381D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-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saw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6000" b="1" i="1">
                <a:latin typeface="Monotype Corsiva" pitchFamily="66" charset="0"/>
              </a:rPr>
              <a:t>Domino</a:t>
            </a:r>
            <a:endParaRPr lang="ru-RU" sz="6000" b="1" i="1">
              <a:latin typeface="Monotype Corsiva" pitchFamily="66" charset="0"/>
            </a:endParaRPr>
          </a:p>
          <a:p>
            <a:pPr algn="ctr">
              <a:buFontTx/>
              <a:buNone/>
            </a:pPr>
            <a:r>
              <a:rPr lang="ru-RU" sz="4000" b="1">
                <a:latin typeface="Comic Sans MS" pitchFamily="66" charset="0"/>
              </a:rPr>
              <a:t>(</a:t>
            </a:r>
            <a:r>
              <a:rPr lang="en-US" sz="4000" b="1">
                <a:latin typeface="Comic Sans MS" pitchFamily="66" charset="0"/>
              </a:rPr>
              <a:t>irregular verbs)</a:t>
            </a:r>
            <a:endParaRPr lang="ru-RU" sz="4000" b="1">
              <a:latin typeface="Comic Sans MS" pitchFamily="66" charset="0"/>
            </a:endParaRPr>
          </a:p>
        </p:txBody>
      </p:sp>
      <p:pic>
        <p:nvPicPr>
          <p:cNvPr id="5126" name="Picture 6" descr="MC900240423[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3352800"/>
            <a:ext cx="4343400" cy="305276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5" name="Group 9"/>
          <p:cNvGrpSpPr>
            <a:grpSpLocks/>
          </p:cNvGrpSpPr>
          <p:nvPr/>
        </p:nvGrpSpPr>
        <p:grpSpPr bwMode="auto">
          <a:xfrm>
            <a:off x="533400" y="457200"/>
            <a:ext cx="2438400" cy="1066800"/>
            <a:chOff x="288" y="288"/>
            <a:chExt cx="1536" cy="672"/>
          </a:xfrm>
        </p:grpSpPr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88" y="288"/>
              <a:ext cx="768" cy="6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Comic Sans MS" pitchFamily="66" charset="0"/>
              </a:endParaRPr>
            </a:p>
            <a:p>
              <a:pPr algn="ctr"/>
              <a:r>
                <a:rPr lang="en-US" sz="2400">
                  <a:latin typeface="Comic Sans MS" pitchFamily="66" charset="0"/>
                </a:rPr>
                <a:t>begin</a:t>
              </a:r>
              <a:endParaRPr lang="ru-RU" sz="2400">
                <a:latin typeface="Comic Sans MS" pitchFamily="66" charset="0"/>
              </a:endParaRPr>
            </a:p>
            <a:p>
              <a:pPr algn="ctr"/>
              <a:endParaRPr lang="ru-RU" sz="2400">
                <a:latin typeface="Comic Sans MS" pitchFamily="66" charset="0"/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1056" y="288"/>
              <a:ext cx="768" cy="6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400">
                  <a:latin typeface="Comic Sans MS" pitchFamily="66" charset="0"/>
                </a:rPr>
                <a:t>went</a:t>
              </a:r>
              <a:endParaRPr lang="ru-RU" sz="2400">
                <a:latin typeface="Comic Sans MS" pitchFamily="66" charset="0"/>
              </a:endParaRPr>
            </a:p>
          </p:txBody>
        </p:sp>
      </p:grpSp>
      <p:grpSp>
        <p:nvGrpSpPr>
          <p:cNvPr id="4106" name="Group 10"/>
          <p:cNvGrpSpPr>
            <a:grpSpLocks/>
          </p:cNvGrpSpPr>
          <p:nvPr/>
        </p:nvGrpSpPr>
        <p:grpSpPr bwMode="auto">
          <a:xfrm>
            <a:off x="2057400" y="2362200"/>
            <a:ext cx="2438400" cy="1066800"/>
            <a:chOff x="288" y="288"/>
            <a:chExt cx="1536" cy="672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288" y="288"/>
              <a:ext cx="768" cy="672"/>
            </a:xfrm>
            <a:prstGeom prst="rect">
              <a:avLst/>
            </a:prstGeom>
            <a:solidFill>
              <a:srgbClr val="66FF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400">
                  <a:latin typeface="Comic Sans MS" pitchFamily="66" charset="0"/>
                </a:rPr>
                <a:t>go</a:t>
              </a:r>
              <a:endParaRPr lang="ru-RU" sz="2400">
                <a:latin typeface="Comic Sans MS" pitchFamily="66" charset="0"/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1056" y="288"/>
              <a:ext cx="768" cy="672"/>
            </a:xfrm>
            <a:prstGeom prst="rect">
              <a:avLst/>
            </a:prstGeom>
            <a:solidFill>
              <a:srgbClr val="66FF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400">
                  <a:latin typeface="Comic Sans MS" pitchFamily="66" charset="0"/>
                </a:rPr>
                <a:t>break</a:t>
              </a:r>
              <a:endParaRPr lang="ru-RU" sz="2400">
                <a:latin typeface="Comic Sans MS" pitchFamily="66" charset="0"/>
              </a:endParaRPr>
            </a:p>
          </p:txBody>
        </p:sp>
      </p:grpSp>
      <p:grpSp>
        <p:nvGrpSpPr>
          <p:cNvPr id="4110" name="Group 14"/>
          <p:cNvGrpSpPr>
            <a:grpSpLocks/>
          </p:cNvGrpSpPr>
          <p:nvPr/>
        </p:nvGrpSpPr>
        <p:grpSpPr bwMode="auto">
          <a:xfrm>
            <a:off x="6400800" y="2362200"/>
            <a:ext cx="2438400" cy="1066800"/>
            <a:chOff x="288" y="288"/>
            <a:chExt cx="1536" cy="672"/>
          </a:xfrm>
        </p:grpSpPr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>
              <a:off x="288" y="288"/>
              <a:ext cx="768" cy="672"/>
            </a:xfrm>
            <a:prstGeom prst="rect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400">
                  <a:latin typeface="Comic Sans MS" pitchFamily="66" charset="0"/>
                </a:rPr>
                <a:t>broke</a:t>
              </a:r>
              <a:endParaRPr lang="ru-RU" sz="2400">
                <a:latin typeface="Comic Sans MS" pitchFamily="66" charset="0"/>
              </a:endParaRPr>
            </a:p>
          </p:txBody>
        </p:sp>
        <p:sp>
          <p:nvSpPr>
            <p:cNvPr id="4112" name="Rectangle 16"/>
            <p:cNvSpPr>
              <a:spLocks noChangeArrowheads="1"/>
            </p:cNvSpPr>
            <p:nvPr/>
          </p:nvSpPr>
          <p:spPr bwMode="auto">
            <a:xfrm>
              <a:off x="1056" y="288"/>
              <a:ext cx="768" cy="672"/>
            </a:xfrm>
            <a:prstGeom prst="rect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400">
                  <a:latin typeface="Comic Sans MS" pitchFamily="66" charset="0"/>
                </a:rPr>
                <a:t>cut</a:t>
              </a:r>
              <a:endParaRPr lang="ru-RU" sz="2400">
                <a:latin typeface="Comic Sans MS" pitchFamily="66" charset="0"/>
              </a:endParaRPr>
            </a:p>
          </p:txBody>
        </p:sp>
      </p:grpSp>
      <p:grpSp>
        <p:nvGrpSpPr>
          <p:cNvPr id="4113" name="Group 17"/>
          <p:cNvGrpSpPr>
            <a:grpSpLocks/>
          </p:cNvGrpSpPr>
          <p:nvPr/>
        </p:nvGrpSpPr>
        <p:grpSpPr bwMode="auto">
          <a:xfrm rot="16200000">
            <a:off x="4191000" y="2514600"/>
            <a:ext cx="2438400" cy="1219200"/>
            <a:chOff x="288" y="288"/>
            <a:chExt cx="1536" cy="672"/>
          </a:xfrm>
        </p:grpSpPr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>
              <a:off x="288" y="288"/>
              <a:ext cx="768" cy="672"/>
            </a:xfrm>
            <a:prstGeom prst="rect">
              <a:avLst/>
            </a:prstGeom>
            <a:solidFill>
              <a:srgbClr val="00FF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r>
                <a:rPr lang="en-US" sz="2400">
                  <a:latin typeface="Comic Sans MS" pitchFamily="66" charset="0"/>
                </a:rPr>
                <a:t>come</a:t>
              </a:r>
              <a:endParaRPr lang="ru-RU" sz="2400">
                <a:latin typeface="Comic Sans MS" pitchFamily="66" charset="0"/>
              </a:endParaRPr>
            </a:p>
          </p:txBody>
        </p:sp>
        <p:sp>
          <p:nvSpPr>
            <p:cNvPr id="4115" name="Rectangle 19"/>
            <p:cNvSpPr>
              <a:spLocks noChangeArrowheads="1"/>
            </p:cNvSpPr>
            <p:nvPr/>
          </p:nvSpPr>
          <p:spPr bwMode="auto">
            <a:xfrm>
              <a:off x="1056" y="288"/>
              <a:ext cx="768" cy="672"/>
            </a:xfrm>
            <a:prstGeom prst="rect">
              <a:avLst/>
            </a:prstGeom>
            <a:solidFill>
              <a:srgbClr val="00FF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r>
                <a:rPr lang="en-US" sz="2400">
                  <a:latin typeface="Comic Sans MS" pitchFamily="66" charset="0"/>
                </a:rPr>
                <a:t>began</a:t>
              </a:r>
              <a:endParaRPr lang="ru-RU" sz="2400">
                <a:latin typeface="Comic Sans MS" pitchFamily="66" charset="0"/>
              </a:endParaRPr>
            </a:p>
          </p:txBody>
        </p:sp>
      </p:grpSp>
      <p:grpSp>
        <p:nvGrpSpPr>
          <p:cNvPr id="4122" name="Group 26"/>
          <p:cNvGrpSpPr>
            <a:grpSpLocks/>
          </p:cNvGrpSpPr>
          <p:nvPr/>
        </p:nvGrpSpPr>
        <p:grpSpPr bwMode="auto">
          <a:xfrm>
            <a:off x="1676400" y="4876800"/>
            <a:ext cx="2438400" cy="1219200"/>
            <a:chOff x="288" y="288"/>
            <a:chExt cx="1536" cy="672"/>
          </a:xfrm>
        </p:grpSpPr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288" y="288"/>
              <a:ext cx="768" cy="672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Comic Sans MS" pitchFamily="66" charset="0"/>
              </a:endParaRPr>
            </a:p>
            <a:p>
              <a:pPr algn="ctr"/>
              <a:r>
                <a:rPr lang="en-US" sz="2400">
                  <a:latin typeface="Comic Sans MS" pitchFamily="66" charset="0"/>
                </a:rPr>
                <a:t>bought</a:t>
              </a:r>
              <a:endParaRPr lang="ru-RU" sz="2400">
                <a:latin typeface="Comic Sans MS" pitchFamily="66" charset="0"/>
              </a:endParaRPr>
            </a:p>
            <a:p>
              <a:pPr algn="ctr"/>
              <a:endParaRPr lang="ru-RU" sz="2400">
                <a:latin typeface="Comic Sans MS" pitchFamily="66" charset="0"/>
              </a:endParaRPr>
            </a:p>
          </p:txBody>
        </p:sp>
        <p:sp>
          <p:nvSpPr>
            <p:cNvPr id="4124" name="Rectangle 28"/>
            <p:cNvSpPr>
              <a:spLocks noChangeArrowheads="1"/>
            </p:cNvSpPr>
            <p:nvPr/>
          </p:nvSpPr>
          <p:spPr bwMode="auto">
            <a:xfrm>
              <a:off x="1056" y="288"/>
              <a:ext cx="768" cy="672"/>
            </a:xfrm>
            <a:prstGeom prst="rect">
              <a:avLst/>
            </a:prstGeom>
            <a:solidFill>
              <a:srgbClr val="FF66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400">
                  <a:latin typeface="Comic Sans MS" pitchFamily="66" charset="0"/>
                </a:rPr>
                <a:t>drink</a:t>
              </a:r>
              <a:endParaRPr lang="ru-RU" sz="2400">
                <a:latin typeface="Comic Sans MS" pitchFamily="66" charset="0"/>
              </a:endParaRPr>
            </a:p>
          </p:txBody>
        </p:sp>
      </p:grpSp>
      <p:grpSp>
        <p:nvGrpSpPr>
          <p:cNvPr id="4125" name="Group 29"/>
          <p:cNvGrpSpPr>
            <a:grpSpLocks/>
          </p:cNvGrpSpPr>
          <p:nvPr/>
        </p:nvGrpSpPr>
        <p:grpSpPr bwMode="auto">
          <a:xfrm>
            <a:off x="6172200" y="762000"/>
            <a:ext cx="2438400" cy="1219200"/>
            <a:chOff x="288" y="288"/>
            <a:chExt cx="1536" cy="672"/>
          </a:xfrm>
        </p:grpSpPr>
        <p:sp>
          <p:nvSpPr>
            <p:cNvPr id="4126" name="Rectangle 30"/>
            <p:cNvSpPr>
              <a:spLocks noChangeArrowheads="1"/>
            </p:cNvSpPr>
            <p:nvPr/>
          </p:nvSpPr>
          <p:spPr bwMode="auto">
            <a:xfrm>
              <a:off x="288" y="288"/>
              <a:ext cx="768" cy="672"/>
            </a:xfrm>
            <a:prstGeom prst="rect">
              <a:avLst/>
            </a:prstGeom>
            <a:solidFill>
              <a:schemeClr val="tx1"/>
            </a:solidFill>
            <a:ln w="571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Comic Sans MS" pitchFamily="66" charset="0"/>
              </a:endParaRPr>
            </a:p>
            <a:p>
              <a:pPr algn="ctr"/>
              <a:r>
                <a:rPr lang="en-US" sz="2400">
                  <a:solidFill>
                    <a:schemeClr val="bg1"/>
                  </a:solidFill>
                  <a:latin typeface="Comic Sans MS" pitchFamily="66" charset="0"/>
                </a:rPr>
                <a:t>drank</a:t>
              </a:r>
              <a:endParaRPr lang="ru-RU" sz="2400">
                <a:solidFill>
                  <a:schemeClr val="bg1"/>
                </a:solidFill>
                <a:latin typeface="Comic Sans MS" pitchFamily="66" charset="0"/>
              </a:endParaRPr>
            </a:p>
            <a:p>
              <a:pPr algn="ctr"/>
              <a:endParaRPr lang="ru-RU" sz="240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4127" name="Rectangle 31"/>
            <p:cNvSpPr>
              <a:spLocks noChangeArrowheads="1"/>
            </p:cNvSpPr>
            <p:nvPr/>
          </p:nvSpPr>
          <p:spPr bwMode="auto">
            <a:xfrm>
              <a:off x="1056" y="288"/>
              <a:ext cx="768" cy="672"/>
            </a:xfrm>
            <a:prstGeom prst="rect">
              <a:avLst/>
            </a:prstGeom>
            <a:solidFill>
              <a:schemeClr val="tx1"/>
            </a:solidFill>
            <a:ln w="571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400">
                  <a:solidFill>
                    <a:schemeClr val="bg1"/>
                  </a:solidFill>
                  <a:latin typeface="Comic Sans MS" pitchFamily="66" charset="0"/>
                </a:rPr>
                <a:t>do</a:t>
              </a:r>
              <a:endParaRPr lang="ru-RU" sz="240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4131" name="Group 35"/>
          <p:cNvGrpSpPr>
            <a:grpSpLocks/>
          </p:cNvGrpSpPr>
          <p:nvPr/>
        </p:nvGrpSpPr>
        <p:grpSpPr bwMode="auto">
          <a:xfrm rot="16200000">
            <a:off x="-152400" y="2819400"/>
            <a:ext cx="2438400" cy="1219200"/>
            <a:chOff x="288" y="288"/>
            <a:chExt cx="1536" cy="672"/>
          </a:xfrm>
        </p:grpSpPr>
        <p:sp>
          <p:nvSpPr>
            <p:cNvPr id="4132" name="Rectangle 36"/>
            <p:cNvSpPr>
              <a:spLocks noChangeArrowheads="1"/>
            </p:cNvSpPr>
            <p:nvPr/>
          </p:nvSpPr>
          <p:spPr bwMode="auto">
            <a:xfrm>
              <a:off x="288" y="288"/>
              <a:ext cx="768" cy="672"/>
            </a:xfrm>
            <a:prstGeom prst="rect">
              <a:avLst/>
            </a:prstGeom>
            <a:solidFill>
              <a:srgbClr val="80008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r>
                <a:rPr lang="en-US" sz="2400">
                  <a:solidFill>
                    <a:schemeClr val="bg1"/>
                  </a:solidFill>
                  <a:latin typeface="Comic Sans MS" pitchFamily="66" charset="0"/>
                </a:rPr>
                <a:t>buy</a:t>
              </a:r>
              <a:endParaRPr lang="ru-RU" sz="240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4133" name="Rectangle 37"/>
            <p:cNvSpPr>
              <a:spLocks noChangeArrowheads="1"/>
            </p:cNvSpPr>
            <p:nvPr/>
          </p:nvSpPr>
          <p:spPr bwMode="auto">
            <a:xfrm>
              <a:off x="1056" y="288"/>
              <a:ext cx="768" cy="672"/>
            </a:xfrm>
            <a:prstGeom prst="rect">
              <a:avLst/>
            </a:prstGeom>
            <a:solidFill>
              <a:srgbClr val="80008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r>
                <a:rPr lang="en-US" sz="2400">
                  <a:solidFill>
                    <a:schemeClr val="bg1"/>
                  </a:solidFill>
                  <a:latin typeface="Comic Sans MS" pitchFamily="66" charset="0"/>
                </a:rPr>
                <a:t>came</a:t>
              </a:r>
              <a:endParaRPr lang="ru-RU" sz="240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4134" name="Group 38"/>
          <p:cNvGrpSpPr>
            <a:grpSpLocks/>
          </p:cNvGrpSpPr>
          <p:nvPr/>
        </p:nvGrpSpPr>
        <p:grpSpPr bwMode="auto">
          <a:xfrm rot="16200000">
            <a:off x="6477000" y="4343400"/>
            <a:ext cx="2438400" cy="1219200"/>
            <a:chOff x="288" y="288"/>
            <a:chExt cx="1536" cy="672"/>
          </a:xfrm>
        </p:grpSpPr>
        <p:sp>
          <p:nvSpPr>
            <p:cNvPr id="4135" name="Rectangle 39"/>
            <p:cNvSpPr>
              <a:spLocks noChangeArrowheads="1"/>
            </p:cNvSpPr>
            <p:nvPr/>
          </p:nvSpPr>
          <p:spPr bwMode="auto">
            <a:xfrm>
              <a:off x="288" y="288"/>
              <a:ext cx="768" cy="672"/>
            </a:xfrm>
            <a:prstGeom prst="rect">
              <a:avLst/>
            </a:prstGeom>
            <a:solidFill>
              <a:srgbClr val="B2B2B2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r>
                <a:rPr lang="en-US" sz="2400">
                  <a:latin typeface="Comic Sans MS" pitchFamily="66" charset="0"/>
                </a:rPr>
                <a:t>did</a:t>
              </a:r>
              <a:endParaRPr lang="ru-RU" sz="2400">
                <a:latin typeface="Comic Sans MS" pitchFamily="66" charset="0"/>
              </a:endParaRPr>
            </a:p>
          </p:txBody>
        </p:sp>
        <p:sp>
          <p:nvSpPr>
            <p:cNvPr id="4136" name="Rectangle 40"/>
            <p:cNvSpPr>
              <a:spLocks noChangeArrowheads="1"/>
            </p:cNvSpPr>
            <p:nvPr/>
          </p:nvSpPr>
          <p:spPr bwMode="auto">
            <a:xfrm>
              <a:off x="1056" y="288"/>
              <a:ext cx="768" cy="672"/>
            </a:xfrm>
            <a:prstGeom prst="rect">
              <a:avLst/>
            </a:prstGeom>
            <a:solidFill>
              <a:srgbClr val="B2B2B2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r>
                <a:rPr lang="en-US" sz="2400">
                  <a:latin typeface="Comic Sans MS" pitchFamily="66" charset="0"/>
                </a:rPr>
                <a:t>be</a:t>
              </a:r>
              <a:endParaRPr lang="ru-RU" sz="2400">
                <a:latin typeface="Comic Sans MS" pitchFamily="66" charset="0"/>
              </a:endParaRPr>
            </a:p>
          </p:txBody>
        </p:sp>
      </p:grpSp>
      <p:grpSp>
        <p:nvGrpSpPr>
          <p:cNvPr id="4137" name="Group 41"/>
          <p:cNvGrpSpPr>
            <a:grpSpLocks/>
          </p:cNvGrpSpPr>
          <p:nvPr/>
        </p:nvGrpSpPr>
        <p:grpSpPr bwMode="auto">
          <a:xfrm>
            <a:off x="2057400" y="3505200"/>
            <a:ext cx="2438400" cy="1143000"/>
            <a:chOff x="288" y="288"/>
            <a:chExt cx="1536" cy="672"/>
          </a:xfrm>
        </p:grpSpPr>
        <p:sp>
          <p:nvSpPr>
            <p:cNvPr id="4138" name="Rectangle 42"/>
            <p:cNvSpPr>
              <a:spLocks noChangeArrowheads="1"/>
            </p:cNvSpPr>
            <p:nvPr/>
          </p:nvSpPr>
          <p:spPr bwMode="auto">
            <a:xfrm>
              <a:off x="288" y="288"/>
              <a:ext cx="768" cy="672"/>
            </a:xfrm>
            <a:prstGeom prst="rect">
              <a:avLst/>
            </a:prstGeom>
            <a:solidFill>
              <a:srgbClr val="FF3399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400">
                  <a:latin typeface="Comic Sans MS" pitchFamily="66" charset="0"/>
                </a:rPr>
                <a:t>was</a:t>
              </a:r>
              <a:r>
                <a:rPr lang="ru-RU" sz="2400">
                  <a:latin typeface="Comic Sans MS" pitchFamily="66" charset="0"/>
                </a:rPr>
                <a:t>/</a:t>
              </a:r>
              <a:r>
                <a:rPr lang="en-US" sz="2400">
                  <a:latin typeface="Comic Sans MS" pitchFamily="66" charset="0"/>
                </a:rPr>
                <a:t> </a:t>
              </a:r>
            </a:p>
            <a:p>
              <a:pPr algn="ctr"/>
              <a:r>
                <a:rPr lang="en-US" sz="2400">
                  <a:latin typeface="Comic Sans MS" pitchFamily="66" charset="0"/>
                </a:rPr>
                <a:t>were</a:t>
              </a:r>
              <a:endParaRPr lang="ru-RU" sz="2400">
                <a:latin typeface="Comic Sans MS" pitchFamily="66" charset="0"/>
              </a:endParaRPr>
            </a:p>
          </p:txBody>
        </p:sp>
        <p:sp>
          <p:nvSpPr>
            <p:cNvPr id="4139" name="Rectangle 43"/>
            <p:cNvSpPr>
              <a:spLocks noChangeArrowheads="1"/>
            </p:cNvSpPr>
            <p:nvPr/>
          </p:nvSpPr>
          <p:spPr bwMode="auto">
            <a:xfrm>
              <a:off x="1056" y="288"/>
              <a:ext cx="768" cy="672"/>
            </a:xfrm>
            <a:prstGeom prst="rect">
              <a:avLst/>
            </a:prstGeom>
            <a:solidFill>
              <a:srgbClr val="FF3399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400">
                  <a:latin typeface="Comic Sans MS" pitchFamily="66" charset="0"/>
                </a:rPr>
                <a:t>eat</a:t>
              </a:r>
              <a:endParaRPr lang="ru-RU" sz="2400">
                <a:latin typeface="Comic Sans MS" pitchFamily="66" charset="0"/>
              </a:endParaRPr>
            </a:p>
          </p:txBody>
        </p:sp>
      </p:grpSp>
      <p:grpSp>
        <p:nvGrpSpPr>
          <p:cNvPr id="4144" name="Group 48"/>
          <p:cNvGrpSpPr>
            <a:grpSpLocks/>
          </p:cNvGrpSpPr>
          <p:nvPr/>
        </p:nvGrpSpPr>
        <p:grpSpPr bwMode="auto">
          <a:xfrm rot="16200000">
            <a:off x="5257800" y="4953000"/>
            <a:ext cx="2133600" cy="1219200"/>
            <a:chOff x="288" y="288"/>
            <a:chExt cx="1536" cy="672"/>
          </a:xfrm>
        </p:grpSpPr>
        <p:sp>
          <p:nvSpPr>
            <p:cNvPr id="4145" name="Rectangle 49"/>
            <p:cNvSpPr>
              <a:spLocks noChangeArrowheads="1"/>
            </p:cNvSpPr>
            <p:nvPr/>
          </p:nvSpPr>
          <p:spPr bwMode="auto">
            <a:xfrm>
              <a:off x="288" y="288"/>
              <a:ext cx="768" cy="672"/>
            </a:xfrm>
            <a:prstGeom prst="rect">
              <a:avLst/>
            </a:prstGeom>
            <a:solidFill>
              <a:srgbClr val="FF00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r>
                <a:rPr lang="en-US" sz="2400">
                  <a:solidFill>
                    <a:schemeClr val="bg1"/>
                  </a:solidFill>
                  <a:latin typeface="Comic Sans MS" pitchFamily="66" charset="0"/>
                </a:rPr>
                <a:t>ate</a:t>
              </a:r>
              <a:endParaRPr lang="ru-RU" sz="240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4146" name="Rectangle 50"/>
            <p:cNvSpPr>
              <a:spLocks noChangeArrowheads="1"/>
            </p:cNvSpPr>
            <p:nvPr/>
          </p:nvSpPr>
          <p:spPr bwMode="auto">
            <a:xfrm>
              <a:off x="1056" y="288"/>
              <a:ext cx="768" cy="672"/>
            </a:xfrm>
            <a:prstGeom prst="rect">
              <a:avLst/>
            </a:prstGeom>
            <a:solidFill>
              <a:srgbClr val="FF00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r>
                <a:rPr lang="en-US" sz="2400">
                  <a:solidFill>
                    <a:schemeClr val="bg1"/>
                  </a:solidFill>
                  <a:latin typeface="Comic Sans MS" pitchFamily="66" charset="0"/>
                </a:rPr>
                <a:t>cut</a:t>
              </a:r>
              <a:endParaRPr lang="ru-RU" sz="240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0.10834 -0.2777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8889 L -0.10833 -0.27778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" y="-9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 L -0.025 0.17778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44444E-6 L -0.46667 -0.0555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" y="-2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 L 0.40833 0.08889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833 0.08889 L 0.00833 0.23333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 L -0.225 0.6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3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-0.1 -0.38889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4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0.05834 -2.22222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4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0.49167 -0.13888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0.24166 -0.58889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4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-2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077200" cy="46482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7200" b="1">
                <a:solidFill>
                  <a:srgbClr val="3333CC"/>
                </a:solidFill>
                <a:latin typeface="Comic Sans MS" pitchFamily="66" charset="0"/>
              </a:rPr>
              <a:t>Great!</a:t>
            </a:r>
            <a:endParaRPr lang="ru-RU" sz="7200" b="1">
              <a:solidFill>
                <a:srgbClr val="3333CC"/>
              </a:solidFill>
              <a:latin typeface="Comic Sans MS" pitchFamily="66" charset="0"/>
            </a:endParaRPr>
          </a:p>
        </p:txBody>
      </p:sp>
      <p:pic>
        <p:nvPicPr>
          <p:cNvPr id="10245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pic>
        <p:nvPicPr>
          <p:cNvPr id="10246" name="Picture 6" descr="multfilm-203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33600" y="1447800"/>
            <a:ext cx="5257800" cy="5257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102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4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sz="6600" b="1">
                <a:latin typeface="Monotype Corsiva" pitchFamily="66" charset="0"/>
              </a:rPr>
              <a:t>Questions</a:t>
            </a:r>
            <a:endParaRPr lang="ru-RU" sz="6600" b="1">
              <a:latin typeface="Monotype Corsiva" pitchFamily="66" charset="0"/>
            </a:endParaRPr>
          </a:p>
        </p:txBody>
      </p:sp>
      <p:pic>
        <p:nvPicPr>
          <p:cNvPr id="11272" name="Picture 8" descr="MC900311778[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63" y="2667000"/>
            <a:ext cx="2301875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/>
        </p:nvSpPr>
        <p:spPr>
          <a:xfrm>
            <a:off x="1295400" y="1214422"/>
            <a:ext cx="7848600" cy="5214974"/>
          </a:xfrm>
          <a:prstGeom prst="frame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Рисунок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8600" y="228600"/>
            <a:ext cx="1524000" cy="2409151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Cooper Black" pitchFamily="18" charset="0"/>
              </a:rPr>
              <a:t>Don’t  forget!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Заголовок 5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prstClr val="black"/>
                </a:solidFill>
                <a:latin typeface="Cooper Black" pitchFamily="18" charset="0"/>
              </a:rPr>
              <a:t>Don’t  forget!</a:t>
            </a:r>
            <a:endParaRPr lang="ru-RU" sz="4400" b="1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76400" y="1447800"/>
            <a:ext cx="1428760" cy="142876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3200400" y="1371600"/>
            <a:ext cx="1928826" cy="1500198"/>
          </a:xfrm>
          <a:prstGeom prst="triangl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010400" y="1295400"/>
            <a:ext cx="1643074" cy="15716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7410471" y="2424108"/>
            <a:ext cx="785820" cy="714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15" idx="6"/>
          </p:cNvCxnSpPr>
          <p:nvPr/>
        </p:nvCxnSpPr>
        <p:spPr>
          <a:xfrm flipV="1">
            <a:off x="7796220" y="2081218"/>
            <a:ext cx="857254" cy="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>
            <a:off x="5105400" y="1371600"/>
            <a:ext cx="1643074" cy="15716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3" name="Равнобедренный треугольник 32"/>
          <p:cNvSpPr/>
          <p:nvPr/>
        </p:nvSpPr>
        <p:spPr>
          <a:xfrm>
            <a:off x="152400" y="3429000"/>
            <a:ext cx="1752600" cy="1504960"/>
          </a:xfrm>
          <a:prstGeom prst="triangl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071670" y="2967335"/>
            <a:ext cx="707232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Tiny   </a:t>
            </a:r>
            <a:r>
              <a:rPr lang="en-US" sz="3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came</a:t>
            </a:r>
            <a:r>
              <a:rPr lang="en-US" sz="32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to Russia   last week.  </a:t>
            </a:r>
            <a:endParaRPr lang="ru-RU" sz="32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9" name="Picture 3" descr="C:\Documents and Settings\Admin\Рабочий стол\Santa Clause\37193120_Ded_MorozSanta_klaus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3400" y="3886200"/>
            <a:ext cx="923618" cy="10429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" name="Прямоугольник 39"/>
          <p:cNvSpPr/>
          <p:nvPr/>
        </p:nvSpPr>
        <p:spPr>
          <a:xfrm>
            <a:off x="1890730" y="3509665"/>
            <a:ext cx="1428760" cy="142876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41" name="Равнобедренный треугольник 40"/>
          <p:cNvSpPr/>
          <p:nvPr/>
        </p:nvSpPr>
        <p:spPr>
          <a:xfrm>
            <a:off x="3414730" y="3433465"/>
            <a:ext cx="1928826" cy="1500198"/>
          </a:xfrm>
          <a:prstGeom prst="triangl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7224730" y="3357265"/>
            <a:ext cx="1643074" cy="15716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43" name="Прямая со стрелкой 42"/>
          <p:cNvCxnSpPr/>
          <p:nvPr/>
        </p:nvCxnSpPr>
        <p:spPr>
          <a:xfrm rot="5400000">
            <a:off x="7624801" y="4485973"/>
            <a:ext cx="785820" cy="714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42" idx="6"/>
          </p:cNvCxnSpPr>
          <p:nvPr/>
        </p:nvCxnSpPr>
        <p:spPr>
          <a:xfrm flipV="1">
            <a:off x="8010550" y="4143083"/>
            <a:ext cx="857254" cy="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5" name="Овал 44"/>
          <p:cNvSpPr/>
          <p:nvPr/>
        </p:nvSpPr>
        <p:spPr>
          <a:xfrm>
            <a:off x="5319730" y="3433465"/>
            <a:ext cx="1643074" cy="15716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33400" y="5029200"/>
            <a:ext cx="882492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Did    </a:t>
            </a:r>
            <a:r>
              <a:rPr lang="en-US" sz="32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Tiny</a:t>
            </a:r>
            <a:r>
              <a:rPr lang="en-US" sz="3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come  </a:t>
            </a:r>
            <a:r>
              <a:rPr lang="en-US" sz="32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to Russia   last week</a:t>
            </a:r>
            <a:r>
              <a:rPr lang="en-US" sz="3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r>
              <a:rPr lang="en-US" sz="32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endParaRPr lang="ru-RU" sz="32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7" name="Picture 3" descr="C:\Documents and Settings\Admin\Рабочий стол\Santa Clause\37193120_Ded_MorozSanta_klaus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57600" y="1905000"/>
            <a:ext cx="931843" cy="10522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962967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2400" y="228600"/>
            <a:ext cx="8812213" cy="636905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2900" b="1">
                <a:latin typeface="Times New Roman" pitchFamily="18" charset="0"/>
              </a:rPr>
              <a:t>1.</a:t>
            </a:r>
            <a:r>
              <a:rPr lang="ru-RU" sz="2900" b="1">
                <a:latin typeface="Times New Roman" pitchFamily="18" charset="0"/>
              </a:rPr>
              <a:t> </a:t>
            </a:r>
            <a:r>
              <a:rPr lang="en-US" sz="2900" b="1">
                <a:latin typeface="Times New Roman" pitchFamily="18" charset="0"/>
              </a:rPr>
              <a:t>John </a:t>
            </a:r>
            <a:r>
              <a:rPr lang="en-US" sz="2900" b="1">
                <a:solidFill>
                  <a:srgbClr val="6600CC"/>
                </a:solidFill>
                <a:latin typeface="Times New Roman" pitchFamily="18" charset="0"/>
              </a:rPr>
              <a:t>watch</a:t>
            </a:r>
            <a:r>
              <a:rPr lang="en-US" sz="2900" b="1">
                <a:solidFill>
                  <a:srgbClr val="FF0000"/>
                </a:solidFill>
                <a:latin typeface="Times New Roman" pitchFamily="18" charset="0"/>
              </a:rPr>
              <a:t>ed</a:t>
            </a:r>
            <a:r>
              <a:rPr lang="en-US" sz="29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sz="2900" b="1">
                <a:latin typeface="Times New Roman" pitchFamily="18" charset="0"/>
              </a:rPr>
              <a:t>this film last Friday.</a:t>
            </a:r>
          </a:p>
          <a:p>
            <a:pPr algn="l">
              <a:lnSpc>
                <a:spcPct val="90000"/>
              </a:lnSpc>
            </a:pPr>
            <a:r>
              <a:rPr lang="en-US" sz="2900" b="1">
                <a:solidFill>
                  <a:srgbClr val="FF0000"/>
                </a:solidFill>
                <a:latin typeface="Times New Roman" pitchFamily="18" charset="0"/>
              </a:rPr>
              <a:t>    Did</a:t>
            </a:r>
            <a:r>
              <a:rPr lang="en-US" sz="2900" b="1">
                <a:latin typeface="Times New Roman" pitchFamily="18" charset="0"/>
              </a:rPr>
              <a:t> John</a:t>
            </a:r>
            <a:r>
              <a:rPr lang="en-US" sz="29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sz="2900" b="1">
                <a:solidFill>
                  <a:srgbClr val="6600CC"/>
                </a:solidFill>
                <a:latin typeface="Times New Roman" pitchFamily="18" charset="0"/>
              </a:rPr>
              <a:t>watch</a:t>
            </a:r>
            <a:r>
              <a:rPr lang="en-US" sz="2900" b="1">
                <a:latin typeface="Times New Roman" pitchFamily="18" charset="0"/>
              </a:rPr>
              <a:t> this film last Friday?</a:t>
            </a:r>
          </a:p>
          <a:p>
            <a:pPr algn="l">
              <a:lnSpc>
                <a:spcPct val="90000"/>
              </a:lnSpc>
            </a:pPr>
            <a:r>
              <a:rPr lang="en-US" sz="3000" b="1">
                <a:latin typeface="Times New Roman" pitchFamily="18" charset="0"/>
              </a:rPr>
              <a:t>                  </a:t>
            </a:r>
            <a:endParaRPr lang="ru-RU" sz="3000" b="1">
              <a:latin typeface="Times New Roman" pitchFamily="18" charset="0"/>
            </a:endParaRPr>
          </a:p>
          <a:p>
            <a:pPr algn="l">
              <a:lnSpc>
                <a:spcPct val="90000"/>
              </a:lnSpc>
            </a:pPr>
            <a:r>
              <a:rPr lang="en-US" sz="3000" b="1">
                <a:latin typeface="Times New Roman" pitchFamily="18" charset="0"/>
              </a:rPr>
              <a:t>2. Kate </a:t>
            </a:r>
            <a:r>
              <a:rPr lang="en-US" sz="3000" b="1">
                <a:solidFill>
                  <a:srgbClr val="6600CC"/>
                </a:solidFill>
                <a:latin typeface="Times New Roman" pitchFamily="18" charset="0"/>
              </a:rPr>
              <a:t>skat</a:t>
            </a:r>
            <a:r>
              <a:rPr lang="en-US" sz="3000" b="1">
                <a:solidFill>
                  <a:srgbClr val="FF0000"/>
                </a:solidFill>
                <a:latin typeface="Times New Roman" pitchFamily="18" charset="0"/>
              </a:rPr>
              <a:t>ed</a:t>
            </a:r>
            <a:r>
              <a:rPr lang="en-US" sz="3000" b="1">
                <a:latin typeface="Times New Roman" pitchFamily="18" charset="0"/>
              </a:rPr>
              <a:t> two days ago.</a:t>
            </a:r>
          </a:p>
          <a:p>
            <a:pPr algn="l">
              <a:lnSpc>
                <a:spcPct val="90000"/>
              </a:lnSpc>
            </a:pPr>
            <a:r>
              <a:rPr lang="en-US" sz="30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ru-RU" sz="3000" b="1">
                <a:solidFill>
                  <a:srgbClr val="CC0000"/>
                </a:solidFill>
                <a:latin typeface="Times New Roman" pitchFamily="18" charset="0"/>
              </a:rPr>
              <a:t>   </a:t>
            </a:r>
            <a:r>
              <a:rPr lang="en-US" sz="3000" b="1">
                <a:solidFill>
                  <a:srgbClr val="FF0000"/>
                </a:solidFill>
                <a:latin typeface="Times New Roman" pitchFamily="18" charset="0"/>
              </a:rPr>
              <a:t>Did</a:t>
            </a:r>
            <a:r>
              <a:rPr lang="en-US" sz="30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sz="3000" b="1">
                <a:latin typeface="Times New Roman" pitchFamily="18" charset="0"/>
              </a:rPr>
              <a:t>Kate </a:t>
            </a:r>
            <a:r>
              <a:rPr lang="en-US" sz="3000" b="1">
                <a:solidFill>
                  <a:srgbClr val="6600CC"/>
                </a:solidFill>
                <a:latin typeface="Times New Roman" pitchFamily="18" charset="0"/>
              </a:rPr>
              <a:t>skate</a:t>
            </a:r>
            <a:r>
              <a:rPr lang="en-US" sz="3000" b="1">
                <a:latin typeface="Times New Roman" pitchFamily="18" charset="0"/>
              </a:rPr>
              <a:t> two days ago?</a:t>
            </a:r>
          </a:p>
          <a:p>
            <a:pPr algn="l">
              <a:lnSpc>
                <a:spcPct val="90000"/>
              </a:lnSpc>
            </a:pPr>
            <a:endParaRPr lang="ru-RU" sz="3000" b="1">
              <a:latin typeface="Times New Roman" pitchFamily="18" charset="0"/>
            </a:endParaRPr>
          </a:p>
          <a:p>
            <a:pPr algn="l">
              <a:lnSpc>
                <a:spcPct val="90000"/>
              </a:lnSpc>
            </a:pPr>
            <a:r>
              <a:rPr lang="en-US" sz="3000" b="1">
                <a:latin typeface="Times New Roman" pitchFamily="18" charset="0"/>
              </a:rPr>
              <a:t>3. Mark </a:t>
            </a:r>
            <a:r>
              <a:rPr lang="en-US" sz="3000" b="1">
                <a:solidFill>
                  <a:srgbClr val="6600CC"/>
                </a:solidFill>
                <a:latin typeface="Times New Roman" pitchFamily="18" charset="0"/>
              </a:rPr>
              <a:t>play</a:t>
            </a:r>
            <a:r>
              <a:rPr lang="en-US" sz="3000" b="1">
                <a:solidFill>
                  <a:srgbClr val="FF0000"/>
                </a:solidFill>
                <a:latin typeface="Times New Roman" pitchFamily="18" charset="0"/>
              </a:rPr>
              <a:t>ed</a:t>
            </a:r>
            <a:r>
              <a:rPr lang="en-US" sz="3000" b="1">
                <a:latin typeface="Times New Roman" pitchFamily="18" charset="0"/>
              </a:rPr>
              <a:t> chess yesterday.</a:t>
            </a:r>
          </a:p>
          <a:p>
            <a:pPr algn="l">
              <a:lnSpc>
                <a:spcPct val="90000"/>
              </a:lnSpc>
            </a:pPr>
            <a:r>
              <a:rPr lang="en-US" sz="3000" b="1">
                <a:solidFill>
                  <a:srgbClr val="CC0000"/>
                </a:solidFill>
                <a:latin typeface="Times New Roman" pitchFamily="18" charset="0"/>
              </a:rPr>
              <a:t>    </a:t>
            </a:r>
            <a:r>
              <a:rPr lang="en-US" sz="3000" b="1">
                <a:solidFill>
                  <a:srgbClr val="FF0000"/>
                </a:solidFill>
                <a:latin typeface="Times New Roman" pitchFamily="18" charset="0"/>
              </a:rPr>
              <a:t>Did</a:t>
            </a:r>
            <a:r>
              <a:rPr lang="en-US" sz="30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sz="3000" b="1">
                <a:latin typeface="Times New Roman" pitchFamily="18" charset="0"/>
              </a:rPr>
              <a:t>Mark</a:t>
            </a:r>
            <a:r>
              <a:rPr lang="en-US" sz="30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sz="3000" b="1">
                <a:solidFill>
                  <a:srgbClr val="6600CC"/>
                </a:solidFill>
                <a:latin typeface="Times New Roman" pitchFamily="18" charset="0"/>
              </a:rPr>
              <a:t>play</a:t>
            </a:r>
            <a:r>
              <a:rPr lang="en-US" sz="3000" b="1">
                <a:latin typeface="Times New Roman" pitchFamily="18" charset="0"/>
              </a:rPr>
              <a:t> chess yesterday?</a:t>
            </a:r>
            <a:endParaRPr lang="ru-RU" sz="3000" b="1">
              <a:latin typeface="Times New Roman" pitchFamily="18" charset="0"/>
            </a:endParaRPr>
          </a:p>
          <a:p>
            <a:pPr algn="l">
              <a:lnSpc>
                <a:spcPct val="90000"/>
              </a:lnSpc>
            </a:pPr>
            <a:endParaRPr lang="ru-RU" sz="2900" b="1">
              <a:latin typeface="Times New Roman" pitchFamily="18" charset="0"/>
            </a:endParaRPr>
          </a:p>
          <a:p>
            <a:pPr algn="l">
              <a:lnSpc>
                <a:spcPct val="90000"/>
              </a:lnSpc>
            </a:pPr>
            <a:r>
              <a:rPr lang="en-US" sz="2900" b="1">
                <a:latin typeface="Times New Roman" pitchFamily="18" charset="0"/>
              </a:rPr>
              <a:t>4. Mary </a:t>
            </a:r>
            <a:r>
              <a:rPr lang="en-US" sz="2900" b="1">
                <a:solidFill>
                  <a:srgbClr val="6600CC"/>
                </a:solidFill>
                <a:latin typeface="Times New Roman" pitchFamily="18" charset="0"/>
              </a:rPr>
              <a:t>help</a:t>
            </a:r>
            <a:r>
              <a:rPr lang="en-US" sz="2900" b="1">
                <a:solidFill>
                  <a:srgbClr val="FF0000"/>
                </a:solidFill>
                <a:latin typeface="Times New Roman" pitchFamily="18" charset="0"/>
              </a:rPr>
              <a:t>ed</a:t>
            </a:r>
            <a:r>
              <a:rPr lang="en-US" sz="2900" b="1">
                <a:latin typeface="Times New Roman" pitchFamily="18" charset="0"/>
              </a:rPr>
              <a:t> her friends to do their homework.</a:t>
            </a:r>
            <a:r>
              <a:rPr lang="ru-RU" sz="2900" b="1">
                <a:latin typeface="Times New Roman" pitchFamily="18" charset="0"/>
              </a:rPr>
              <a:t> </a:t>
            </a:r>
          </a:p>
          <a:p>
            <a:pPr algn="l">
              <a:lnSpc>
                <a:spcPct val="90000"/>
              </a:lnSpc>
            </a:pPr>
            <a:r>
              <a:rPr lang="ru-RU" sz="2900" b="1">
                <a:latin typeface="Times New Roman" pitchFamily="18" charset="0"/>
              </a:rPr>
              <a:t>   </a:t>
            </a:r>
            <a:r>
              <a:rPr lang="en-US" sz="2900" b="1">
                <a:latin typeface="Times New Roman" pitchFamily="18" charset="0"/>
              </a:rPr>
              <a:t> </a:t>
            </a:r>
            <a:r>
              <a:rPr lang="en-US" sz="2900" b="1">
                <a:solidFill>
                  <a:srgbClr val="FF0000"/>
                </a:solidFill>
                <a:latin typeface="Times New Roman" pitchFamily="18" charset="0"/>
              </a:rPr>
              <a:t>Did</a:t>
            </a:r>
            <a:r>
              <a:rPr lang="en-US" sz="29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sz="2900" b="1">
                <a:latin typeface="Times New Roman" pitchFamily="18" charset="0"/>
              </a:rPr>
              <a:t>Mary</a:t>
            </a:r>
            <a:r>
              <a:rPr lang="en-US" sz="29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sz="2900" b="1">
                <a:solidFill>
                  <a:srgbClr val="6600CC"/>
                </a:solidFill>
                <a:latin typeface="Times New Roman" pitchFamily="18" charset="0"/>
              </a:rPr>
              <a:t>help</a:t>
            </a:r>
            <a:r>
              <a:rPr lang="en-US" sz="2900" b="1">
                <a:latin typeface="Times New Roman" pitchFamily="18" charset="0"/>
              </a:rPr>
              <a:t> her friends to do their homework?</a:t>
            </a:r>
          </a:p>
          <a:p>
            <a:pPr algn="l">
              <a:lnSpc>
                <a:spcPct val="90000"/>
              </a:lnSpc>
            </a:pPr>
            <a:endParaRPr lang="en-US" sz="3000" b="1">
              <a:latin typeface="Times New Roman" pitchFamily="18" charset="0"/>
            </a:endParaRPr>
          </a:p>
          <a:p>
            <a:pPr algn="l">
              <a:lnSpc>
                <a:spcPct val="90000"/>
              </a:lnSpc>
            </a:pPr>
            <a:endParaRPr lang="en-US" sz="3000" b="1">
              <a:latin typeface="Times New Roman" pitchFamily="18" charset="0"/>
            </a:endParaRPr>
          </a:p>
          <a:p>
            <a:pPr algn="l">
              <a:lnSpc>
                <a:spcPct val="90000"/>
              </a:lnSpc>
            </a:pPr>
            <a:endParaRPr lang="ru-RU" sz="3000" b="1">
              <a:latin typeface="Times New Roman" pitchFamily="18" charset="0"/>
            </a:endParaRPr>
          </a:p>
        </p:txBody>
      </p:sp>
      <p:pic>
        <p:nvPicPr>
          <p:cNvPr id="8200" name="Picture 8" descr="MC900320832[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0" y="1447800"/>
            <a:ext cx="1371600" cy="1365250"/>
          </a:xfrm>
          <a:prstGeom prst="rect">
            <a:avLst/>
          </a:prstGeom>
          <a:noFill/>
        </p:spPr>
      </p:pic>
      <p:pic>
        <p:nvPicPr>
          <p:cNvPr id="8201" name="Picture 9" descr="MC900437577[1]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86600" y="3505200"/>
            <a:ext cx="1219200" cy="8810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1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1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81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1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1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81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900" b="1">
                <a:latin typeface="Times New Roman" pitchFamily="18" charset="0"/>
              </a:rPr>
              <a:t>4. Jack </a:t>
            </a:r>
            <a:r>
              <a:rPr lang="en-US" sz="2900" b="1">
                <a:solidFill>
                  <a:srgbClr val="6600CC"/>
                </a:solidFill>
                <a:latin typeface="Times New Roman" pitchFamily="18" charset="0"/>
              </a:rPr>
              <a:t>clean</a:t>
            </a:r>
            <a:r>
              <a:rPr lang="en-US" sz="2900" b="1">
                <a:solidFill>
                  <a:srgbClr val="FF0000"/>
                </a:solidFill>
                <a:latin typeface="Times New Roman" pitchFamily="18" charset="0"/>
              </a:rPr>
              <a:t>ed</a:t>
            </a:r>
            <a:r>
              <a:rPr lang="en-US" sz="2900" b="1">
                <a:latin typeface="Times New Roman" pitchFamily="18" charset="0"/>
              </a:rPr>
              <a:t> his room the day before yesterday.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900" b="1">
                <a:solidFill>
                  <a:srgbClr val="CC0000"/>
                </a:solidFill>
                <a:latin typeface="Times New Roman" pitchFamily="18" charset="0"/>
              </a:rPr>
              <a:t>   </a:t>
            </a:r>
            <a:r>
              <a:rPr lang="en-US" sz="29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en-US" sz="2900" b="1">
                <a:solidFill>
                  <a:srgbClr val="FF0000"/>
                </a:solidFill>
                <a:latin typeface="Times New Roman" pitchFamily="18" charset="0"/>
              </a:rPr>
              <a:t>Did</a:t>
            </a:r>
            <a:r>
              <a:rPr lang="en-US" sz="29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sz="2900" b="1">
                <a:latin typeface="Times New Roman" pitchFamily="18" charset="0"/>
              </a:rPr>
              <a:t>Jack</a:t>
            </a:r>
            <a:r>
              <a:rPr lang="en-US" sz="29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sz="2900" b="1">
                <a:solidFill>
                  <a:srgbClr val="6600CC"/>
                </a:solidFill>
                <a:latin typeface="Times New Roman" pitchFamily="18" charset="0"/>
              </a:rPr>
              <a:t>clean</a:t>
            </a:r>
            <a:r>
              <a:rPr lang="en-US" sz="2900" b="1">
                <a:latin typeface="Times New Roman" pitchFamily="18" charset="0"/>
              </a:rPr>
              <a:t> his room the day before  yesterday?</a:t>
            </a:r>
            <a:endParaRPr lang="ru-RU" sz="2900" b="1"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900" b="1"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900" b="1">
                <a:latin typeface="Times New Roman" pitchFamily="18" charset="0"/>
              </a:rPr>
              <a:t>5. </a:t>
            </a:r>
            <a:r>
              <a:rPr lang="en-US" sz="2900" b="1">
                <a:latin typeface="Times New Roman" pitchFamily="18" charset="0"/>
              </a:rPr>
              <a:t>He </a:t>
            </a:r>
            <a:r>
              <a:rPr lang="en-US" sz="2900" b="1">
                <a:solidFill>
                  <a:srgbClr val="FF0000"/>
                </a:solidFill>
                <a:latin typeface="Times New Roman" pitchFamily="18" charset="0"/>
              </a:rPr>
              <a:t>had</a:t>
            </a:r>
            <a:r>
              <a:rPr lang="en-US" sz="29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sz="2900" b="1">
                <a:latin typeface="Times New Roman" pitchFamily="18" charset="0"/>
              </a:rPr>
              <a:t>breakfast at 8 o’clock.</a:t>
            </a:r>
            <a:r>
              <a:rPr lang="ru-RU" sz="2900" b="1">
                <a:latin typeface="Times New Roman" pitchFamily="18" charset="0"/>
              </a:rPr>
              <a:t>     </a:t>
            </a:r>
            <a:endParaRPr lang="en-US" sz="2900" b="1"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900" b="1">
                <a:solidFill>
                  <a:srgbClr val="CC0000"/>
                </a:solidFill>
                <a:latin typeface="Times New Roman" pitchFamily="18" charset="0"/>
              </a:rPr>
              <a:t>  </a:t>
            </a:r>
            <a:r>
              <a:rPr lang="en-US" sz="2900" b="1">
                <a:solidFill>
                  <a:srgbClr val="CC0000"/>
                </a:solidFill>
                <a:latin typeface="Times New Roman" pitchFamily="18" charset="0"/>
              </a:rPr>
              <a:t>  </a:t>
            </a:r>
            <a:r>
              <a:rPr lang="en-US" sz="2900" b="1">
                <a:solidFill>
                  <a:srgbClr val="FF0000"/>
                </a:solidFill>
                <a:latin typeface="Times New Roman" pitchFamily="18" charset="0"/>
              </a:rPr>
              <a:t>Did</a:t>
            </a:r>
            <a:r>
              <a:rPr lang="en-US" sz="2900" b="1">
                <a:latin typeface="Times New Roman" pitchFamily="18" charset="0"/>
              </a:rPr>
              <a:t> he </a:t>
            </a:r>
            <a:r>
              <a:rPr lang="en-US" sz="2900" b="1">
                <a:solidFill>
                  <a:srgbClr val="6600CC"/>
                </a:solidFill>
                <a:latin typeface="Times New Roman" pitchFamily="18" charset="0"/>
              </a:rPr>
              <a:t>have</a:t>
            </a:r>
            <a:r>
              <a:rPr lang="en-US" sz="2900" b="1">
                <a:latin typeface="Times New Roman" pitchFamily="18" charset="0"/>
              </a:rPr>
              <a:t> breakfast at 8 o’clock?</a:t>
            </a:r>
          </a:p>
          <a:p>
            <a:pPr>
              <a:lnSpc>
                <a:spcPct val="80000"/>
              </a:lnSpc>
            </a:pPr>
            <a:endParaRPr lang="en-US" sz="2900" b="1"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900" b="1">
                <a:latin typeface="Times New Roman" pitchFamily="18" charset="0"/>
              </a:rPr>
              <a:t>6. </a:t>
            </a:r>
            <a:r>
              <a:rPr lang="en-US" sz="2900" b="1">
                <a:latin typeface="Times New Roman" pitchFamily="18" charset="0"/>
              </a:rPr>
              <a:t>Jane </a:t>
            </a:r>
            <a:r>
              <a:rPr lang="en-US" sz="2900" b="1">
                <a:solidFill>
                  <a:srgbClr val="FF0000"/>
                </a:solidFill>
                <a:latin typeface="Times New Roman" pitchFamily="18" charset="0"/>
              </a:rPr>
              <a:t>brought</a:t>
            </a:r>
            <a:r>
              <a:rPr lang="en-US" sz="29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sz="2900" b="1">
                <a:latin typeface="Times New Roman" pitchFamily="18" charset="0"/>
              </a:rPr>
              <a:t>him this book.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900" b="1">
                <a:solidFill>
                  <a:srgbClr val="FF0000"/>
                </a:solidFill>
                <a:latin typeface="Times New Roman" pitchFamily="18" charset="0"/>
              </a:rPr>
              <a:t>    </a:t>
            </a:r>
            <a:r>
              <a:rPr lang="en-US" sz="2900" b="1">
                <a:solidFill>
                  <a:srgbClr val="FF0000"/>
                </a:solidFill>
                <a:latin typeface="Times New Roman" pitchFamily="18" charset="0"/>
              </a:rPr>
              <a:t>Did</a:t>
            </a:r>
            <a:r>
              <a:rPr lang="en-US" sz="29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sz="2900" b="1">
                <a:latin typeface="Times New Roman" pitchFamily="18" charset="0"/>
              </a:rPr>
              <a:t>Jane </a:t>
            </a:r>
            <a:r>
              <a:rPr lang="en-US" sz="2900" b="1">
                <a:solidFill>
                  <a:srgbClr val="6600CC"/>
                </a:solidFill>
                <a:latin typeface="Times New Roman" pitchFamily="18" charset="0"/>
              </a:rPr>
              <a:t>bring</a:t>
            </a:r>
            <a:r>
              <a:rPr lang="en-US" sz="2900" b="1">
                <a:latin typeface="Times New Roman" pitchFamily="18" charset="0"/>
              </a:rPr>
              <a:t> him this book?</a:t>
            </a:r>
          </a:p>
          <a:p>
            <a:pPr>
              <a:lnSpc>
                <a:spcPct val="80000"/>
              </a:lnSpc>
            </a:pPr>
            <a:endParaRPr lang="en-US" sz="2900" b="1"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900" b="1">
                <a:latin typeface="Times New Roman" pitchFamily="18" charset="0"/>
              </a:rPr>
              <a:t>7. </a:t>
            </a:r>
            <a:r>
              <a:rPr lang="en-US" sz="2900" b="1">
                <a:latin typeface="Times New Roman" pitchFamily="18" charset="0"/>
              </a:rPr>
              <a:t>Tom’s father </a:t>
            </a:r>
            <a:r>
              <a:rPr lang="en-US" sz="2900" b="1">
                <a:solidFill>
                  <a:srgbClr val="FF0000"/>
                </a:solidFill>
                <a:latin typeface="Times New Roman" pitchFamily="18" charset="0"/>
              </a:rPr>
              <a:t>bought</a:t>
            </a:r>
            <a:r>
              <a:rPr lang="en-US" sz="2900" b="1">
                <a:latin typeface="Times New Roman" pitchFamily="18" charset="0"/>
              </a:rPr>
              <a:t> a car.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900" b="1">
                <a:solidFill>
                  <a:srgbClr val="FF0000"/>
                </a:solidFill>
                <a:latin typeface="Times New Roman" pitchFamily="18" charset="0"/>
              </a:rPr>
              <a:t>   </a:t>
            </a:r>
            <a:r>
              <a:rPr lang="en-US" sz="2900" b="1">
                <a:solidFill>
                  <a:srgbClr val="FF0000"/>
                </a:solidFill>
                <a:latin typeface="Times New Roman" pitchFamily="18" charset="0"/>
              </a:rPr>
              <a:t> Did</a:t>
            </a:r>
            <a:r>
              <a:rPr lang="en-US" sz="29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sz="2900" b="1">
                <a:latin typeface="Times New Roman" pitchFamily="18" charset="0"/>
              </a:rPr>
              <a:t>Tom’s father </a:t>
            </a:r>
            <a:r>
              <a:rPr lang="en-US" sz="2900" b="1">
                <a:solidFill>
                  <a:srgbClr val="6600CC"/>
                </a:solidFill>
                <a:latin typeface="Times New Roman" pitchFamily="18" charset="0"/>
              </a:rPr>
              <a:t>buy</a:t>
            </a:r>
            <a:r>
              <a:rPr lang="en-US" sz="2900" b="1">
                <a:latin typeface="Times New Roman" pitchFamily="18" charset="0"/>
              </a:rPr>
              <a:t> a car?</a:t>
            </a:r>
          </a:p>
          <a:p>
            <a:pPr>
              <a:lnSpc>
                <a:spcPct val="80000"/>
              </a:lnSpc>
            </a:pPr>
            <a:endParaRPr lang="en-US" sz="2900" b="1"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2900" b="1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80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800">
              <a:latin typeface="Times New Roman" pitchFamily="18" charset="0"/>
            </a:endParaRPr>
          </a:p>
        </p:txBody>
      </p:sp>
      <p:pic>
        <p:nvPicPr>
          <p:cNvPr id="27656" name="Picture 8" descr="MC900344125[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38800" y="5715000"/>
            <a:ext cx="1447800" cy="938213"/>
          </a:xfrm>
          <a:prstGeom prst="rect">
            <a:avLst/>
          </a:prstGeom>
          <a:noFill/>
        </p:spPr>
      </p:pic>
      <p:pic>
        <p:nvPicPr>
          <p:cNvPr id="27657" name="Picture 9" descr="MC900237338[1]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53200" y="3505200"/>
            <a:ext cx="1725613" cy="1058863"/>
          </a:xfrm>
          <a:prstGeom prst="rect">
            <a:avLst/>
          </a:prstGeom>
          <a:noFill/>
        </p:spPr>
      </p:pic>
      <p:pic>
        <p:nvPicPr>
          <p:cNvPr id="27658" name="Picture 10" descr="MC900233491[1]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91400" y="1752600"/>
            <a:ext cx="1143000" cy="979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27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8229600" cy="1143000"/>
          </a:xfrm>
        </p:spPr>
        <p:txBody>
          <a:bodyPr/>
          <a:lstStyle/>
          <a:p>
            <a:r>
              <a:rPr lang="en-US" sz="6600" b="1">
                <a:latin typeface="Monotype Corsiva" pitchFamily="66" charset="0"/>
              </a:rPr>
              <a:t>Negative sentences</a:t>
            </a:r>
            <a:endParaRPr lang="ru-RU" sz="6600" b="1">
              <a:latin typeface="Monotype Corsiva" pitchFamily="66" charset="0"/>
            </a:endParaRPr>
          </a:p>
        </p:txBody>
      </p:sp>
      <p:pic>
        <p:nvPicPr>
          <p:cNvPr id="29700" name="Picture 4" descr="MC900311832[1]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514600" y="2790825"/>
            <a:ext cx="4267200" cy="3463925"/>
          </a:xfrm>
          <a:noFill/>
          <a:ln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/>
        </p:nvSpPr>
        <p:spPr>
          <a:xfrm>
            <a:off x="1295400" y="1214422"/>
            <a:ext cx="7848600" cy="5214974"/>
          </a:xfrm>
          <a:prstGeom prst="frame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Рисунок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8600" y="228600"/>
            <a:ext cx="1524000" cy="2409151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Cooper Black" pitchFamily="18" charset="0"/>
              </a:rPr>
              <a:t>Don’t  forget!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Заголовок 5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prstClr val="black"/>
                </a:solidFill>
                <a:latin typeface="Cooper Black" pitchFamily="18" charset="0"/>
              </a:rPr>
              <a:t>Don’t  forget!</a:t>
            </a:r>
            <a:endParaRPr lang="ru-RU" sz="4400" b="1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66800" y="1447800"/>
            <a:ext cx="1428760" cy="142876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819400" y="1295400"/>
            <a:ext cx="1928826" cy="1500198"/>
          </a:xfrm>
          <a:prstGeom prst="triangl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010400" y="1295400"/>
            <a:ext cx="1643074" cy="15716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7410471" y="2424108"/>
            <a:ext cx="785820" cy="714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15" idx="6"/>
          </p:cNvCxnSpPr>
          <p:nvPr/>
        </p:nvCxnSpPr>
        <p:spPr>
          <a:xfrm flipV="1">
            <a:off x="7796220" y="2081218"/>
            <a:ext cx="857254" cy="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>
            <a:off x="4876800" y="1371600"/>
            <a:ext cx="1643074" cy="15716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3" name="Равнобедренный треугольник 32"/>
          <p:cNvSpPr/>
          <p:nvPr/>
        </p:nvSpPr>
        <p:spPr>
          <a:xfrm>
            <a:off x="1676400" y="3505200"/>
            <a:ext cx="1752600" cy="1504960"/>
          </a:xfrm>
          <a:prstGeom prst="triangl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143000" y="2967335"/>
            <a:ext cx="800099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Tiny     </a:t>
            </a:r>
            <a:r>
              <a:rPr lang="en-US" sz="3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came</a:t>
            </a:r>
            <a:r>
              <a:rPr lang="en-US" sz="32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to Russia   last week.  </a:t>
            </a:r>
            <a:endParaRPr lang="ru-RU" sz="32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9" name="Picture 3" descr="C:\Documents and Settings\Admin\Рабочий стол\Santa Clause\37193120_Ded_MorozSanta_klaus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09800" y="3886200"/>
            <a:ext cx="923618" cy="10429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" name="Прямоугольник 39"/>
          <p:cNvSpPr/>
          <p:nvPr/>
        </p:nvSpPr>
        <p:spPr>
          <a:xfrm>
            <a:off x="228600" y="3581400"/>
            <a:ext cx="1428760" cy="142876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41" name="Равнобедренный треугольник 40"/>
          <p:cNvSpPr/>
          <p:nvPr/>
        </p:nvSpPr>
        <p:spPr>
          <a:xfrm>
            <a:off x="3505200" y="3581400"/>
            <a:ext cx="1905000" cy="1447800"/>
          </a:xfrm>
          <a:prstGeom prst="triangl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7239000" y="3505200"/>
            <a:ext cx="1643074" cy="15716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43" name="Прямая со стрелкой 42"/>
          <p:cNvCxnSpPr/>
          <p:nvPr/>
        </p:nvCxnSpPr>
        <p:spPr>
          <a:xfrm rot="5400000">
            <a:off x="7643808" y="4624392"/>
            <a:ext cx="785820" cy="714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42" idx="6"/>
          </p:cNvCxnSpPr>
          <p:nvPr/>
        </p:nvCxnSpPr>
        <p:spPr>
          <a:xfrm flipV="1">
            <a:off x="8024820" y="4291018"/>
            <a:ext cx="857254" cy="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5" name="Овал 44"/>
          <p:cNvSpPr/>
          <p:nvPr/>
        </p:nvSpPr>
        <p:spPr>
          <a:xfrm>
            <a:off x="5410200" y="3505200"/>
            <a:ext cx="1643074" cy="15716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33400" y="5029200"/>
            <a:ext cx="882492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Tiny</a:t>
            </a:r>
            <a:r>
              <a:rPr lang="en-US" sz="3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didn’t    come    </a:t>
            </a:r>
            <a:r>
              <a:rPr lang="en-US" sz="32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to Russia   last week.  </a:t>
            </a:r>
            <a:endParaRPr lang="ru-RU" sz="32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7" name="Picture 3" descr="C:\Documents and Settings\Admin\Рабочий стол\Santa Clause\37193120_Ded_MorozSanta_klaus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0400" y="1752600"/>
            <a:ext cx="931843" cy="10522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962967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59813" cy="6369050"/>
          </a:xfrm>
        </p:spPr>
        <p:txBody>
          <a:bodyPr/>
          <a:lstStyle/>
          <a:p>
            <a:pPr algn="l">
              <a:lnSpc>
                <a:spcPct val="80000"/>
              </a:lnSpc>
            </a:pPr>
            <a:endParaRPr lang="ru-RU" sz="2900" b="1">
              <a:latin typeface="Arial Black" pitchFamily="34" charset="0"/>
            </a:endParaRPr>
          </a:p>
          <a:p>
            <a:pPr algn="l">
              <a:lnSpc>
                <a:spcPct val="80000"/>
              </a:lnSpc>
            </a:pPr>
            <a:endParaRPr lang="ru-RU" sz="2800" b="1">
              <a:latin typeface="Times New Roman" pitchFamily="18" charset="0"/>
            </a:endParaRPr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457200" y="457200"/>
            <a:ext cx="8382000" cy="538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900">
                <a:latin typeface="Times New Roman" pitchFamily="18" charset="0"/>
              </a:rPr>
              <a:t>1.</a:t>
            </a:r>
            <a:r>
              <a:rPr lang="ru-RU" sz="2900">
                <a:latin typeface="Times New Roman" pitchFamily="18" charset="0"/>
              </a:rPr>
              <a:t> </a:t>
            </a:r>
            <a:r>
              <a:rPr lang="en-US" sz="2900">
                <a:latin typeface="Times New Roman" pitchFamily="18" charset="0"/>
              </a:rPr>
              <a:t>She </a:t>
            </a:r>
            <a:r>
              <a:rPr lang="en-US" sz="2900">
                <a:solidFill>
                  <a:srgbClr val="FF0000"/>
                </a:solidFill>
                <a:latin typeface="Times New Roman" pitchFamily="18" charset="0"/>
              </a:rPr>
              <a:t>came</a:t>
            </a:r>
            <a:r>
              <a:rPr lang="en-US" sz="2900">
                <a:latin typeface="Times New Roman" pitchFamily="18" charset="0"/>
              </a:rPr>
              <a:t> home at 6 o’clock.</a:t>
            </a:r>
          </a:p>
          <a:p>
            <a:r>
              <a:rPr lang="ru-RU" sz="2900">
                <a:latin typeface="Times New Roman" pitchFamily="18" charset="0"/>
              </a:rPr>
              <a:t>   </a:t>
            </a:r>
            <a:r>
              <a:rPr lang="en-US" sz="2900">
                <a:latin typeface="Times New Roman" pitchFamily="18" charset="0"/>
              </a:rPr>
              <a:t> She </a:t>
            </a:r>
            <a:r>
              <a:rPr lang="en-US" sz="2900">
                <a:solidFill>
                  <a:srgbClr val="FF0000"/>
                </a:solidFill>
                <a:latin typeface="Times New Roman" pitchFamily="18" charset="0"/>
              </a:rPr>
              <a:t>didn’t</a:t>
            </a:r>
            <a:r>
              <a:rPr lang="en-US" sz="2900">
                <a:latin typeface="Times New Roman" pitchFamily="18" charset="0"/>
              </a:rPr>
              <a:t> </a:t>
            </a:r>
            <a:r>
              <a:rPr lang="en-US" sz="2900">
                <a:solidFill>
                  <a:srgbClr val="6600CC"/>
                </a:solidFill>
                <a:latin typeface="Times New Roman" pitchFamily="18" charset="0"/>
              </a:rPr>
              <a:t>come</a:t>
            </a:r>
            <a:r>
              <a:rPr lang="en-US" sz="2900">
                <a:latin typeface="Times New Roman" pitchFamily="18" charset="0"/>
              </a:rPr>
              <a:t> home at 6 o’clock.</a:t>
            </a:r>
            <a:endParaRPr lang="ru-RU" sz="2900">
              <a:latin typeface="Times New Roman" pitchFamily="18" charset="0"/>
            </a:endParaRPr>
          </a:p>
          <a:p>
            <a:endParaRPr lang="en-US" sz="2900">
              <a:latin typeface="Times New Roman" pitchFamily="18" charset="0"/>
            </a:endParaRPr>
          </a:p>
          <a:p>
            <a:r>
              <a:rPr lang="en-US" sz="2900">
                <a:latin typeface="Times New Roman" pitchFamily="18" charset="0"/>
              </a:rPr>
              <a:t>2. Mary </a:t>
            </a:r>
            <a:r>
              <a:rPr lang="en-US" sz="2900">
                <a:solidFill>
                  <a:srgbClr val="FF0000"/>
                </a:solidFill>
                <a:latin typeface="Times New Roman" pitchFamily="18" charset="0"/>
              </a:rPr>
              <a:t>went</a:t>
            </a:r>
            <a:r>
              <a:rPr lang="en-US" sz="2900">
                <a:latin typeface="Times New Roman" pitchFamily="18" charset="0"/>
              </a:rPr>
              <a:t> to the cinema yesterday.</a:t>
            </a:r>
          </a:p>
          <a:p>
            <a:r>
              <a:rPr lang="ru-RU" sz="2900">
                <a:latin typeface="Times New Roman" pitchFamily="18" charset="0"/>
              </a:rPr>
              <a:t>    </a:t>
            </a:r>
            <a:r>
              <a:rPr lang="en-US" sz="2900">
                <a:latin typeface="Times New Roman" pitchFamily="18" charset="0"/>
              </a:rPr>
              <a:t>Mary </a:t>
            </a:r>
            <a:r>
              <a:rPr lang="en-US" sz="2900">
                <a:solidFill>
                  <a:srgbClr val="FF0000"/>
                </a:solidFill>
                <a:latin typeface="Times New Roman" pitchFamily="18" charset="0"/>
              </a:rPr>
              <a:t>didn’t</a:t>
            </a:r>
            <a:r>
              <a:rPr lang="en-US" sz="2900">
                <a:latin typeface="Times New Roman" pitchFamily="18" charset="0"/>
              </a:rPr>
              <a:t> </a:t>
            </a:r>
            <a:r>
              <a:rPr lang="en-US" sz="2900">
                <a:solidFill>
                  <a:srgbClr val="6600CC"/>
                </a:solidFill>
                <a:latin typeface="Times New Roman" pitchFamily="18" charset="0"/>
              </a:rPr>
              <a:t>go</a:t>
            </a:r>
            <a:r>
              <a:rPr lang="en-US" sz="2900">
                <a:latin typeface="Times New Roman" pitchFamily="18" charset="0"/>
              </a:rPr>
              <a:t> to the cinema yesterday.</a:t>
            </a:r>
            <a:endParaRPr lang="ru-RU" sz="2900">
              <a:latin typeface="Times New Roman" pitchFamily="18" charset="0"/>
            </a:endParaRPr>
          </a:p>
          <a:p>
            <a:endParaRPr lang="ru-RU" sz="2900">
              <a:latin typeface="Times New Roman" pitchFamily="18" charset="0"/>
            </a:endParaRPr>
          </a:p>
          <a:p>
            <a:r>
              <a:rPr lang="ru-RU" sz="2900">
                <a:latin typeface="Times New Roman" pitchFamily="18" charset="0"/>
              </a:rPr>
              <a:t>3. </a:t>
            </a:r>
            <a:r>
              <a:rPr lang="en-US" sz="2900">
                <a:latin typeface="Times New Roman" pitchFamily="18" charset="0"/>
              </a:rPr>
              <a:t>Kate </a:t>
            </a:r>
            <a:r>
              <a:rPr lang="en-US" sz="2900">
                <a:solidFill>
                  <a:srgbClr val="FF0000"/>
                </a:solidFill>
                <a:latin typeface="Times New Roman" pitchFamily="18" charset="0"/>
              </a:rPr>
              <a:t>made</a:t>
            </a:r>
            <a:r>
              <a:rPr lang="en-US" sz="2900">
                <a:latin typeface="Times New Roman" pitchFamily="18" charset="0"/>
              </a:rPr>
              <a:t> a cake on Sunday.</a:t>
            </a:r>
          </a:p>
          <a:p>
            <a:r>
              <a:rPr lang="en-US" sz="2900">
                <a:latin typeface="Times New Roman" pitchFamily="18" charset="0"/>
              </a:rPr>
              <a:t>    Kate </a:t>
            </a:r>
            <a:r>
              <a:rPr lang="en-US" sz="2900">
                <a:solidFill>
                  <a:srgbClr val="FF0000"/>
                </a:solidFill>
                <a:latin typeface="Times New Roman" pitchFamily="18" charset="0"/>
              </a:rPr>
              <a:t>didn’t</a:t>
            </a:r>
            <a:r>
              <a:rPr lang="en-US" sz="2900">
                <a:latin typeface="Times New Roman" pitchFamily="18" charset="0"/>
              </a:rPr>
              <a:t> </a:t>
            </a:r>
            <a:r>
              <a:rPr lang="en-US" sz="2900">
                <a:solidFill>
                  <a:srgbClr val="6600CC"/>
                </a:solidFill>
                <a:latin typeface="Times New Roman" pitchFamily="18" charset="0"/>
              </a:rPr>
              <a:t>make</a:t>
            </a:r>
            <a:r>
              <a:rPr lang="en-US" sz="2900">
                <a:latin typeface="Times New Roman" pitchFamily="18" charset="0"/>
              </a:rPr>
              <a:t> a cake on Sunday</a:t>
            </a:r>
            <a:r>
              <a:rPr lang="ru-RU" sz="2900">
                <a:latin typeface="Times New Roman" pitchFamily="18" charset="0"/>
              </a:rPr>
              <a:t>.</a:t>
            </a:r>
            <a:endParaRPr lang="en-US" sz="2900">
              <a:latin typeface="Times New Roman" pitchFamily="18" charset="0"/>
            </a:endParaRPr>
          </a:p>
          <a:p>
            <a:endParaRPr lang="en-US" sz="2900">
              <a:latin typeface="Times New Roman" pitchFamily="18" charset="0"/>
            </a:endParaRPr>
          </a:p>
          <a:p>
            <a:r>
              <a:rPr lang="en-US" sz="2900">
                <a:latin typeface="Times New Roman" pitchFamily="18" charset="0"/>
              </a:rPr>
              <a:t>4. I </a:t>
            </a:r>
            <a:r>
              <a:rPr lang="en-US" sz="2900">
                <a:solidFill>
                  <a:srgbClr val="FF0000"/>
                </a:solidFill>
                <a:latin typeface="Times New Roman" pitchFamily="18" charset="0"/>
              </a:rPr>
              <a:t>had</a:t>
            </a:r>
            <a:r>
              <a:rPr lang="en-US" sz="2900">
                <a:latin typeface="Times New Roman" pitchFamily="18" charset="0"/>
              </a:rPr>
              <a:t> a good time the day before yesterday.</a:t>
            </a:r>
          </a:p>
          <a:p>
            <a:r>
              <a:rPr lang="en-US" sz="2900">
                <a:latin typeface="Times New Roman" pitchFamily="18" charset="0"/>
              </a:rPr>
              <a:t>    I</a:t>
            </a:r>
            <a:r>
              <a:rPr lang="en-US" sz="2900">
                <a:solidFill>
                  <a:srgbClr val="FF0000"/>
                </a:solidFill>
                <a:latin typeface="Times New Roman" pitchFamily="18" charset="0"/>
              </a:rPr>
              <a:t> didn’t</a:t>
            </a:r>
            <a:r>
              <a:rPr lang="en-US" sz="2900">
                <a:latin typeface="Times New Roman" pitchFamily="18" charset="0"/>
              </a:rPr>
              <a:t> </a:t>
            </a:r>
            <a:r>
              <a:rPr lang="en-US" sz="2900">
                <a:solidFill>
                  <a:srgbClr val="6600CC"/>
                </a:solidFill>
                <a:latin typeface="Times New Roman" pitchFamily="18" charset="0"/>
              </a:rPr>
              <a:t>have</a:t>
            </a:r>
            <a:r>
              <a:rPr lang="en-US" sz="2900">
                <a:latin typeface="Times New Roman" pitchFamily="18" charset="0"/>
              </a:rPr>
              <a:t> a good time the day before     </a:t>
            </a:r>
          </a:p>
          <a:p>
            <a:r>
              <a:rPr lang="en-US" sz="2900">
                <a:latin typeface="Times New Roman" pitchFamily="18" charset="0"/>
              </a:rPr>
              <a:t>    yesterday.</a:t>
            </a:r>
          </a:p>
        </p:txBody>
      </p:sp>
      <p:pic>
        <p:nvPicPr>
          <p:cNvPr id="23567" name="Picture 15" descr="MC900413296[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9000" y="3124200"/>
            <a:ext cx="1303338" cy="925513"/>
          </a:xfrm>
          <a:prstGeom prst="rect">
            <a:avLst/>
          </a:prstGeom>
          <a:noFill/>
        </p:spPr>
      </p:pic>
      <p:pic>
        <p:nvPicPr>
          <p:cNvPr id="23572" name="Picture 20" descr="MC900391412[1]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655368">
            <a:off x="7467600" y="533400"/>
            <a:ext cx="1235075" cy="12874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5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35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5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35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5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5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35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5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235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5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5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235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5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5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235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5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5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235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5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5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235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2973" y="1676379"/>
            <a:ext cx="8961027" cy="5181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0"/>
            <a:ext cx="8800927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28596" y="642918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FF00"/>
                </a:solidFill>
                <a:latin typeface="Comic Sans MS" pitchFamily="66" charset="0"/>
              </a:rPr>
              <a:t>Past Simple</a:t>
            </a:r>
            <a:endParaRPr lang="ru-RU" sz="48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00034" y="2428868"/>
            <a:ext cx="8143932" cy="3610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 smtClean="0">
                <a:solidFill>
                  <a:srgbClr val="1C381D"/>
                </a:solidFill>
                <a:latin typeface="Arial" pitchFamily="34" charset="0"/>
                <a:cs typeface="Arial" pitchFamily="34" charset="0"/>
              </a:rPr>
              <a:t>  Например:</a:t>
            </a:r>
          </a:p>
          <a:p>
            <a:endParaRPr lang="ru-RU" sz="3200" b="1" dirty="0" smtClean="0">
              <a:solidFill>
                <a:srgbClr val="1C381D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3200" b="1" dirty="0" smtClean="0">
                <a:solidFill>
                  <a:srgbClr val="1C381D"/>
                </a:solidFill>
                <a:latin typeface="Arial" pitchFamily="34" charset="0"/>
                <a:cs typeface="Arial" pitchFamily="34" charset="0"/>
              </a:rPr>
              <a:t>I play</a:t>
            </a:r>
            <a:r>
              <a:rPr lang="en-US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ed</a:t>
            </a:r>
            <a:r>
              <a:rPr lang="en-US" sz="3200" b="1" dirty="0" smtClean="0">
                <a:solidFill>
                  <a:srgbClr val="1C381D"/>
                </a:solidFill>
                <a:latin typeface="Arial" pitchFamily="34" charset="0"/>
                <a:cs typeface="Arial" pitchFamily="34" charset="0"/>
              </a:rPr>
              <a:t> football yesterday. </a:t>
            </a:r>
            <a:endParaRPr lang="ru-RU" sz="3200" b="1" dirty="0" smtClean="0">
              <a:solidFill>
                <a:srgbClr val="1C381D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b="1" dirty="0" smtClean="0">
                <a:solidFill>
                  <a:srgbClr val="1C381D"/>
                </a:solidFill>
                <a:latin typeface="Arial" pitchFamily="34" charset="0"/>
                <a:cs typeface="Arial" pitchFamily="34" charset="0"/>
              </a:rPr>
              <a:t>Я играл в футбол вчера</a:t>
            </a:r>
            <a:r>
              <a:rPr lang="en-US" sz="3200" b="1" dirty="0" smtClean="0">
                <a:solidFill>
                  <a:srgbClr val="1C381D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3200" b="1" dirty="0" smtClean="0">
              <a:solidFill>
                <a:srgbClr val="1C381D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b="1" dirty="0" smtClean="0">
              <a:solidFill>
                <a:srgbClr val="1C381D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3200" b="1" dirty="0" smtClean="0">
                <a:solidFill>
                  <a:srgbClr val="1C381D"/>
                </a:solidFill>
                <a:latin typeface="Arial" pitchFamily="34" charset="0"/>
                <a:cs typeface="Arial" pitchFamily="34" charset="0"/>
              </a:rPr>
              <a:t>He </a:t>
            </a:r>
            <a:r>
              <a:rPr lang="en-US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went</a:t>
            </a:r>
            <a:r>
              <a:rPr lang="en-US" sz="3200" b="1" dirty="0" smtClean="0">
                <a:solidFill>
                  <a:srgbClr val="1C381D"/>
                </a:solidFill>
                <a:latin typeface="Arial" pitchFamily="34" charset="0"/>
                <a:cs typeface="Arial" pitchFamily="34" charset="0"/>
              </a:rPr>
              <a:t> to school yesterday. </a:t>
            </a:r>
            <a:endParaRPr lang="ru-RU" sz="3200" b="1" dirty="0" smtClean="0">
              <a:solidFill>
                <a:srgbClr val="1C381D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3200" b="1" dirty="0" smtClean="0">
                <a:solidFill>
                  <a:srgbClr val="1C381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1C381D"/>
                </a:solidFill>
                <a:latin typeface="Arial" pitchFamily="34" charset="0"/>
                <a:cs typeface="Arial" pitchFamily="34" charset="0"/>
              </a:rPr>
              <a:t>Он ходил в школу вчера</a:t>
            </a:r>
            <a:r>
              <a:rPr lang="en-US" sz="3200" b="1" dirty="0" smtClean="0">
                <a:solidFill>
                  <a:srgbClr val="1C381D"/>
                </a:solidFill>
                <a:latin typeface="Arial" pitchFamily="34" charset="0"/>
                <a:cs typeface="Arial" pitchFamily="34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1C381D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2973" y="1676379"/>
            <a:ext cx="8961027" cy="5181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0"/>
            <a:ext cx="8800927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0" y="785794"/>
            <a:ext cx="885828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700" b="1" dirty="0" smtClean="0">
                <a:solidFill>
                  <a:srgbClr val="FFFF00"/>
                </a:solidFill>
                <a:latin typeface="Comic Sans MS" pitchFamily="66" charset="0"/>
              </a:rPr>
              <a:t> Make up</a:t>
            </a:r>
            <a:r>
              <a:rPr lang="ru-RU" sz="3700" b="1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en-US" sz="3700" b="1" dirty="0" smtClean="0">
                <a:solidFill>
                  <a:srgbClr val="FFFF00"/>
                </a:solidFill>
                <a:latin typeface="Comic Sans MS" pitchFamily="66" charset="0"/>
              </a:rPr>
              <a:t>sentences using the words</a:t>
            </a:r>
            <a:endParaRPr lang="ru-RU" sz="37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0267526">
            <a:off x="6869552" y="4733178"/>
            <a:ext cx="13697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the </a:t>
            </a:r>
          </a:p>
        </p:txBody>
      </p:sp>
      <p:sp>
        <p:nvSpPr>
          <p:cNvPr id="7" name="Прямоугольник 6"/>
          <p:cNvSpPr/>
          <p:nvPr/>
        </p:nvSpPr>
        <p:spPr>
          <a:xfrm rot="1596960">
            <a:off x="6488583" y="3272633"/>
            <a:ext cx="457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played</a:t>
            </a:r>
          </a:p>
        </p:txBody>
      </p:sp>
      <p:sp>
        <p:nvSpPr>
          <p:cNvPr id="8" name="Прямоугольник 7"/>
          <p:cNvSpPr/>
          <p:nvPr/>
        </p:nvSpPr>
        <p:spPr>
          <a:xfrm rot="278027">
            <a:off x="3528490" y="2583809"/>
            <a:ext cx="3273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4643446"/>
            <a:ext cx="26532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1C381D"/>
                </a:solidFill>
                <a:latin typeface="Arial" pitchFamily="34" charset="0"/>
                <a:cs typeface="Arial" pitchFamily="34" charset="0"/>
              </a:rPr>
              <a:t>Например:</a:t>
            </a:r>
            <a:endParaRPr lang="ru-RU" sz="3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5357826"/>
            <a:ext cx="52886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1C381D"/>
                </a:solidFill>
                <a:latin typeface="Arial" pitchFamily="34" charset="0"/>
                <a:cs typeface="Arial" pitchFamily="34" charset="0"/>
              </a:rPr>
              <a:t>I watch</a:t>
            </a:r>
            <a:r>
              <a:rPr lang="en-US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ed </a:t>
            </a:r>
            <a:r>
              <a:rPr lang="en-US" sz="3600" b="1" dirty="0" smtClean="0">
                <a:solidFill>
                  <a:srgbClr val="1C381D"/>
                </a:solidFill>
                <a:latin typeface="Arial" pitchFamily="34" charset="0"/>
                <a:cs typeface="Arial" pitchFamily="34" charset="0"/>
              </a:rPr>
              <a:t>TV yesterday</a:t>
            </a:r>
            <a:endParaRPr lang="ru-RU" sz="3600" dirty="0"/>
          </a:p>
        </p:txBody>
      </p:sp>
      <p:sp>
        <p:nvSpPr>
          <p:cNvPr id="13" name="Прямоугольник 12"/>
          <p:cNvSpPr/>
          <p:nvPr/>
        </p:nvSpPr>
        <p:spPr>
          <a:xfrm rot="474202">
            <a:off x="604381" y="2664104"/>
            <a:ext cx="2427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yesterday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541033">
            <a:off x="2400605" y="3948323"/>
            <a:ext cx="12082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TV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20444552">
            <a:off x="3740481" y="3530276"/>
            <a:ext cx="28898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tennis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757562">
            <a:off x="4600249" y="2646052"/>
            <a:ext cx="14670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swam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20341814">
            <a:off x="790626" y="3691798"/>
            <a:ext cx="1189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river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981684">
            <a:off x="6117651" y="3673915"/>
            <a:ext cx="18229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watched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758050">
            <a:off x="5564175" y="4272067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	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04800" y="476250"/>
            <a:ext cx="8588375" cy="5859463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3600" b="1" dirty="0">
                <a:solidFill>
                  <a:srgbClr val="0000CC"/>
                </a:solidFill>
              </a:rPr>
              <a:t>went, I, to the garden, yesterday.</a:t>
            </a:r>
          </a:p>
          <a:p>
            <a:pPr marL="342900" indent="-342900"/>
            <a:r>
              <a:rPr lang="en-US" sz="3600" b="1" dirty="0">
                <a:solidFill>
                  <a:srgbClr val="FF0066"/>
                </a:solidFill>
              </a:rPr>
              <a:t>I went to the garden yesterday.</a:t>
            </a:r>
          </a:p>
          <a:p>
            <a:pPr marL="342900" indent="-342900"/>
            <a:r>
              <a:rPr lang="en-US" sz="3600" b="1" dirty="0">
                <a:solidFill>
                  <a:srgbClr val="0000CC"/>
                </a:solidFill>
              </a:rPr>
              <a:t>2. his eyes, opened, he.</a:t>
            </a:r>
          </a:p>
          <a:p>
            <a:pPr marL="342900" indent="-342900"/>
            <a:r>
              <a:rPr lang="en-US" sz="3600" b="1" dirty="0">
                <a:solidFill>
                  <a:srgbClr val="FF0066"/>
                </a:solidFill>
              </a:rPr>
              <a:t>He opened  his eyes.</a:t>
            </a:r>
          </a:p>
          <a:p>
            <a:pPr marL="342900" indent="-342900"/>
            <a:r>
              <a:rPr lang="en-US" sz="3600" b="1" dirty="0">
                <a:solidFill>
                  <a:srgbClr val="0000CC"/>
                </a:solidFill>
              </a:rPr>
              <a:t>3. we, tennis, played, last week.</a:t>
            </a:r>
          </a:p>
          <a:p>
            <a:pPr marL="342900" indent="-342900">
              <a:spcBef>
                <a:spcPct val="50000"/>
              </a:spcBef>
            </a:pPr>
            <a:r>
              <a:rPr lang="en-US" sz="3600" b="1" dirty="0">
                <a:solidFill>
                  <a:srgbClr val="FF0066"/>
                </a:solidFill>
              </a:rPr>
              <a:t>We played tennis last week.</a:t>
            </a:r>
            <a:endParaRPr lang="en-US" sz="3600" b="1" dirty="0">
              <a:solidFill>
                <a:srgbClr val="0000CC"/>
              </a:solidFill>
            </a:endParaRPr>
          </a:p>
          <a:p>
            <a:pPr marL="342900" indent="-342900"/>
            <a:r>
              <a:rPr lang="en-US" sz="3600" b="1" dirty="0">
                <a:solidFill>
                  <a:srgbClr val="0000CC"/>
                </a:solidFill>
              </a:rPr>
              <a:t>4. saw, I, a wonderful dream.</a:t>
            </a:r>
          </a:p>
          <a:p>
            <a:pPr marL="342900" indent="-342900"/>
            <a:r>
              <a:rPr lang="en-US" sz="3600" b="1" dirty="0">
                <a:solidFill>
                  <a:srgbClr val="FF0066"/>
                </a:solidFill>
              </a:rPr>
              <a:t>I saw a wonderful dream.</a:t>
            </a:r>
          </a:p>
          <a:p>
            <a:pPr marL="342900" indent="-342900"/>
            <a:r>
              <a:rPr lang="en-US" sz="3600" b="1" dirty="0">
                <a:solidFill>
                  <a:srgbClr val="0000CC"/>
                </a:solidFill>
              </a:rPr>
              <a:t>5. they, in a big house, lived.</a:t>
            </a:r>
          </a:p>
          <a:p>
            <a:pPr marL="342900" indent="-342900"/>
            <a:r>
              <a:rPr lang="en-US" sz="3600" b="1" dirty="0">
                <a:solidFill>
                  <a:srgbClr val="FF0066"/>
                </a:solidFill>
              </a:rPr>
              <a:t>They lived in a big house</a:t>
            </a:r>
            <a:r>
              <a:rPr lang="en-US" b="1" dirty="0">
                <a:solidFill>
                  <a:srgbClr val="FF0066"/>
                </a:solidFill>
              </a:rPr>
              <a:t>.</a:t>
            </a:r>
            <a:endParaRPr lang="ru-RU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6441" y="0"/>
            <a:ext cx="8507559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/>
          <a:srcRect t="8599" b="1824"/>
          <a:stretch>
            <a:fillRect/>
          </a:stretch>
        </p:blipFill>
        <p:spPr bwMode="auto">
          <a:xfrm>
            <a:off x="228600" y="1676400"/>
            <a:ext cx="6248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5" descr="Musha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00775" y="304800"/>
            <a:ext cx="29432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143000" y="609600"/>
            <a:ext cx="62151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</a:rPr>
              <a:t>Let's play</a:t>
            </a:r>
            <a:endParaRPr lang="en-US" sz="3600" dirty="0">
              <a:solidFill>
                <a:srgbClr val="FFFF00"/>
              </a:solidFill>
            </a:endParaRPr>
          </a:p>
          <a:p>
            <a:pPr algn="ctr"/>
            <a:r>
              <a:rPr lang="en-US" sz="3600" dirty="0" smtClean="0">
                <a:solidFill>
                  <a:srgbClr val="FFFF00"/>
                </a:solidFill>
              </a:rPr>
              <a:t>Game Cats and mice</a:t>
            </a:r>
            <a:endParaRPr lang="en-US" sz="3600" b="1" dirty="0" smtClean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3000" y="2362200"/>
            <a:ext cx="4419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 fontAlgn="auto"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Listen</a:t>
            </a:r>
            <a:r>
              <a:rPr lang="en-US" sz="2800" dirty="0">
                <a:solidFill>
                  <a:srgbClr val="C00000"/>
                </a:solidFill>
              </a:rPr>
              <a:t>! Listen! </a:t>
            </a:r>
            <a:endParaRPr lang="en-US" sz="2800" dirty="0" smtClean="0">
              <a:solidFill>
                <a:srgbClr val="C00000"/>
              </a:solidFill>
            </a:endParaRPr>
          </a:p>
          <a:p>
            <a:pPr marL="514350" indent="-514350" algn="ctr" fontAlgn="auto">
              <a:defRPr/>
            </a:pPr>
            <a:r>
              <a:rPr lang="en-US" sz="2800" dirty="0" smtClean="0">
                <a:solidFill>
                  <a:srgbClr val="C00000"/>
                </a:solidFill>
              </a:rPr>
              <a:t>Cat </a:t>
            </a:r>
            <a:r>
              <a:rPr lang="en-US" sz="2800" dirty="0">
                <a:solidFill>
                  <a:srgbClr val="C00000"/>
                </a:solidFill>
              </a:rPr>
              <a:t>is coming! </a:t>
            </a:r>
            <a:endParaRPr lang="en-US" sz="2800" dirty="0" smtClean="0">
              <a:solidFill>
                <a:srgbClr val="C00000"/>
              </a:solidFill>
            </a:endParaRPr>
          </a:p>
          <a:p>
            <a:pPr marL="514350" indent="-514350" algn="ctr" fontAlgn="auto">
              <a:defRPr/>
            </a:pPr>
            <a:r>
              <a:rPr lang="en-US" sz="2800" dirty="0" smtClean="0">
                <a:solidFill>
                  <a:srgbClr val="C00000"/>
                </a:solidFill>
              </a:rPr>
              <a:t>Quickly</a:t>
            </a:r>
            <a:r>
              <a:rPr lang="en-US" sz="2800" dirty="0">
                <a:solidFill>
                  <a:srgbClr val="C00000"/>
                </a:solidFill>
              </a:rPr>
              <a:t>, quickly, </a:t>
            </a:r>
            <a:endParaRPr lang="en-US" sz="2800" dirty="0" smtClean="0">
              <a:solidFill>
                <a:srgbClr val="C00000"/>
              </a:solidFill>
            </a:endParaRPr>
          </a:p>
          <a:p>
            <a:pPr marL="514350" indent="-514350" algn="ctr" fontAlgn="auto">
              <a:defRPr/>
            </a:pPr>
            <a:r>
              <a:rPr lang="en-US" sz="2800" dirty="0" smtClean="0">
                <a:solidFill>
                  <a:srgbClr val="C00000"/>
                </a:solidFill>
              </a:rPr>
              <a:t>Mouse </a:t>
            </a:r>
            <a:r>
              <a:rPr lang="en-US" sz="2800" dirty="0">
                <a:solidFill>
                  <a:srgbClr val="C00000"/>
                </a:solidFill>
              </a:rPr>
              <a:t>is running!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2973" y="1676379"/>
            <a:ext cx="8961027" cy="5181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0"/>
            <a:ext cx="8800927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4810" y="2285992"/>
            <a:ext cx="3643338" cy="407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42976" y="2500306"/>
            <a:ext cx="2446925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000232" y="714356"/>
            <a:ext cx="47863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FF00"/>
                </a:solidFill>
                <a:latin typeface="Comic Sans MS" pitchFamily="66" charset="0"/>
              </a:rPr>
              <a:t>Homework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86314" y="3643314"/>
            <a:ext cx="25717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</a:rPr>
              <a:t>    ex. 36 </a:t>
            </a:r>
          </a:p>
          <a:p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</a:rPr>
              <a:t>    p. 61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2973" y="1676379"/>
            <a:ext cx="8961027" cy="5181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0"/>
            <a:ext cx="8800927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2400" y="4343400"/>
            <a:ext cx="1608725" cy="230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000232" y="714356"/>
            <a:ext cx="47863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FF00"/>
                </a:solidFill>
                <a:latin typeface="Comic Sans MS" pitchFamily="66" charset="0"/>
              </a:rPr>
              <a:t>Homework</a:t>
            </a:r>
          </a:p>
        </p:txBody>
      </p:sp>
      <p:pic>
        <p:nvPicPr>
          <p:cNvPr id="9" name="Рисунок 8" descr="сканирование0094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85800" y="1371600"/>
            <a:ext cx="7586232" cy="304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28800" y="4572000"/>
            <a:ext cx="6133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6600CC"/>
                </a:solidFill>
              </a:rPr>
              <a:t>1. Santa Clause </a:t>
            </a:r>
            <a:r>
              <a:rPr lang="en-US" sz="2400" u="sng" dirty="0" smtClean="0">
                <a:solidFill>
                  <a:srgbClr val="C00000"/>
                </a:solidFill>
              </a:rPr>
              <a:t>had </a:t>
            </a:r>
            <a:r>
              <a:rPr lang="en-US" sz="2400" u="sng" dirty="0" smtClean="0">
                <a:solidFill>
                  <a:srgbClr val="6600CC"/>
                </a:solidFill>
              </a:rPr>
              <a:t>breakfast </a:t>
            </a:r>
            <a:r>
              <a:rPr lang="en-US" sz="2400" dirty="0" smtClean="0">
                <a:solidFill>
                  <a:srgbClr val="6600CC"/>
                </a:solidFill>
              </a:rPr>
              <a:t>yesterday.</a:t>
            </a:r>
            <a:endParaRPr lang="ru-RU" sz="2400" dirty="0">
              <a:solidFill>
                <a:srgbClr val="6600C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28800" y="5257800"/>
            <a:ext cx="6593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6600CC"/>
                </a:solidFill>
              </a:rPr>
              <a:t>2. Santa Clause </a:t>
            </a:r>
            <a:r>
              <a:rPr lang="en-US" sz="2400" u="sng" dirty="0" smtClean="0">
                <a:solidFill>
                  <a:srgbClr val="C00000"/>
                </a:solidFill>
              </a:rPr>
              <a:t>met </a:t>
            </a:r>
            <a:r>
              <a:rPr lang="en-US" sz="2400" u="sng" dirty="0" smtClean="0">
                <a:solidFill>
                  <a:srgbClr val="6600CC"/>
                </a:solidFill>
              </a:rPr>
              <a:t>the postman </a:t>
            </a:r>
            <a:r>
              <a:rPr lang="en-US" sz="2400" dirty="0" smtClean="0">
                <a:solidFill>
                  <a:srgbClr val="6600CC"/>
                </a:solidFill>
              </a:rPr>
              <a:t>yesterday.</a:t>
            </a:r>
            <a:endParaRPr lang="ru-RU" sz="2400" dirty="0">
              <a:solidFill>
                <a:srgbClr val="6600CC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542292dfe2bb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4800" y="457200"/>
            <a:ext cx="8610600" cy="462756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23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" y="1371600"/>
            <a:ext cx="8153400" cy="35861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14600"/>
            <a:ext cx="8229600" cy="1828800"/>
          </a:xfrm>
        </p:spPr>
        <p:txBody>
          <a:bodyPr/>
          <a:lstStyle/>
          <a:p>
            <a:r>
              <a:rPr lang="en-US" sz="8000" b="1">
                <a:solidFill>
                  <a:schemeClr val="tx1"/>
                </a:solidFill>
                <a:latin typeface="Monotype Corsiva" pitchFamily="66" charset="0"/>
              </a:rPr>
              <a:t>Make a sentence!</a:t>
            </a:r>
            <a:endParaRPr lang="ru-RU" sz="8000" b="1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21512" name="Picture 8" descr="MC900312512[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152400"/>
            <a:ext cx="2419350" cy="2667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/>
        </p:nvSpPr>
        <p:spPr>
          <a:xfrm>
            <a:off x="1295400" y="1219200"/>
            <a:ext cx="7848600" cy="5214974"/>
          </a:xfrm>
          <a:prstGeom prst="frame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Рисунок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8600" y="4191000"/>
            <a:ext cx="1524000" cy="2409151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Cooper Black" pitchFamily="18" charset="0"/>
              </a:rPr>
              <a:t>Don’t  forget!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Заголовок 5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prstClr val="black"/>
                </a:solidFill>
                <a:latin typeface="Cooper Black" pitchFamily="18" charset="0"/>
              </a:rPr>
              <a:t>Don’t  forget!</a:t>
            </a:r>
            <a:endParaRPr lang="ru-RU" sz="4400" b="1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76401" y="2971800"/>
            <a:ext cx="1428760" cy="142876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3200401" y="2895600"/>
            <a:ext cx="1928826" cy="1500198"/>
          </a:xfrm>
          <a:prstGeom prst="triangl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010401" y="2819400"/>
            <a:ext cx="1643074" cy="15716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7410472" y="3948108"/>
            <a:ext cx="785820" cy="714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15" idx="6"/>
          </p:cNvCxnSpPr>
          <p:nvPr/>
        </p:nvCxnSpPr>
        <p:spPr>
          <a:xfrm flipV="1">
            <a:off x="7796221" y="3605218"/>
            <a:ext cx="857254" cy="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>
            <a:off x="5105401" y="2895600"/>
            <a:ext cx="1643074" cy="15716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071671" y="4491335"/>
            <a:ext cx="707232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Tiny   </a:t>
            </a:r>
            <a:r>
              <a:rPr lang="en-US" sz="3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came</a:t>
            </a:r>
            <a:r>
              <a:rPr lang="en-US" sz="32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to Russia   last week.  </a:t>
            </a:r>
            <a:endParaRPr lang="ru-RU" sz="32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7" name="Picture 3" descr="C:\Documents and Settings\Admin\Рабочий стол\Santa Clause\37193120_Ded_MorozSanta_klaus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57601" y="3429000"/>
            <a:ext cx="931843" cy="10522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962967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0"/>
            <a:ext cx="8229600" cy="7921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600" dirty="0" smtClean="0">
                <a:solidFill>
                  <a:srgbClr val="0000FF"/>
                </a:solidFill>
                <a:latin typeface="Arial Black" pitchFamily="34" charset="0"/>
              </a:rPr>
              <a:t>play </a:t>
            </a:r>
            <a:r>
              <a:rPr lang="en-US" sz="3600" dirty="0">
                <a:solidFill>
                  <a:srgbClr val="0000FF"/>
                </a:solidFill>
                <a:latin typeface="Arial Black" pitchFamily="34" charset="0"/>
              </a:rPr>
              <a:t>tennis</a:t>
            </a:r>
            <a:endParaRPr lang="ru-RU" sz="3600" dirty="0">
              <a:solidFill>
                <a:srgbClr val="0000FF"/>
              </a:solidFill>
              <a:latin typeface="Arial Black" pitchFamily="34" charset="0"/>
            </a:endParaRPr>
          </a:p>
        </p:txBody>
      </p:sp>
      <p:pic>
        <p:nvPicPr>
          <p:cNvPr id="15365" name="Picture 5" descr="012823_tenniscartoon-1_mi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9200" y="533400"/>
            <a:ext cx="6096000" cy="42195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0"/>
            <a:ext cx="8229600" cy="792163"/>
          </a:xfrm>
        </p:spPr>
        <p:txBody>
          <a:bodyPr/>
          <a:lstStyle/>
          <a:p>
            <a:pPr>
              <a:buFontTx/>
              <a:buNone/>
            </a:pPr>
            <a:r>
              <a:rPr lang="en-US" dirty="0"/>
              <a:t>        </a:t>
            </a:r>
            <a:r>
              <a:rPr lang="en-US" sz="3600" dirty="0" smtClean="0">
                <a:latin typeface="Arial Black" pitchFamily="34" charset="0"/>
              </a:rPr>
              <a:t>I</a:t>
            </a:r>
            <a:r>
              <a:rPr lang="en-US" sz="3600" dirty="0" smtClean="0">
                <a:solidFill>
                  <a:srgbClr val="0000FF"/>
                </a:solidFill>
                <a:latin typeface="Arial Black" pitchFamily="34" charset="0"/>
              </a:rPr>
              <a:t> play</a:t>
            </a:r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ed</a:t>
            </a:r>
            <a:r>
              <a:rPr lang="en-US" sz="3600" dirty="0" smtClean="0">
                <a:solidFill>
                  <a:srgbClr val="0000FF"/>
                </a:solidFill>
                <a:latin typeface="Arial Black" pitchFamily="34" charset="0"/>
              </a:rPr>
              <a:t> tennis </a:t>
            </a:r>
            <a:r>
              <a:rPr lang="en-US" sz="3600" dirty="0" smtClean="0">
                <a:latin typeface="Arial Black" pitchFamily="34" charset="0"/>
              </a:rPr>
              <a:t>yesterday.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15365" name="Picture 5" descr="012823_tenniscartoon-1_mi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9200" y="533400"/>
            <a:ext cx="6096000" cy="421957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257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cook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18436" name="Picture 4" descr="resim_00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133600" y="457200"/>
            <a:ext cx="4565650" cy="4876800"/>
          </a:xfrm>
          <a:noFill/>
          <a:ln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257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cook</a:t>
            </a:r>
            <a:r>
              <a:rPr lang="en-US" dirty="0" smtClean="0">
                <a:solidFill>
                  <a:srgbClr val="C00000"/>
                </a:solidFill>
                <a:latin typeface="Arial Black" pitchFamily="34" charset="0"/>
              </a:rPr>
              <a:t>ed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8436" name="Picture 4" descr="resim_00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133600" y="457200"/>
            <a:ext cx="4565650" cy="4876800"/>
          </a:xfrm>
          <a:noFill/>
          <a:ln/>
        </p:spPr>
      </p:pic>
      <p:sp>
        <p:nvSpPr>
          <p:cNvPr id="4" name="Прямоугольник 3"/>
          <p:cNvSpPr/>
          <p:nvPr/>
        </p:nvSpPr>
        <p:spPr bwMode="auto">
          <a:xfrm>
            <a:off x="2209800" y="5486400"/>
            <a:ext cx="9144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Овал 4"/>
          <p:cNvSpPr/>
          <p:nvPr/>
        </p:nvSpPr>
        <p:spPr bwMode="auto">
          <a:xfrm>
            <a:off x="5867400" y="5410200"/>
            <a:ext cx="990600" cy="838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647</TotalTime>
  <Words>597</Words>
  <Application>Microsoft Office PowerPoint</Application>
  <PresentationFormat>Экран (4:3)</PresentationFormat>
  <Paragraphs>182</Paragraphs>
  <Slides>36</Slides>
  <Notes>36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Оформление по умолчанию</vt:lpstr>
      <vt:lpstr>Слайд 1</vt:lpstr>
      <vt:lpstr>Слайд 2</vt:lpstr>
      <vt:lpstr>Слайд 3</vt:lpstr>
      <vt:lpstr>Make a sentence!</vt:lpstr>
      <vt:lpstr>Don’t  forget!</vt:lpstr>
      <vt:lpstr>Слайд 6</vt:lpstr>
      <vt:lpstr>Слайд 7</vt:lpstr>
      <vt:lpstr>cook</vt:lpstr>
      <vt:lpstr>cooked</vt:lpstr>
      <vt:lpstr>to listen to music</vt:lpstr>
      <vt:lpstr>… listened to music ...</vt:lpstr>
      <vt:lpstr>smile</vt:lpstr>
      <vt:lpstr>… smiled …</vt:lpstr>
      <vt:lpstr>dance</vt:lpstr>
      <vt:lpstr>… danced …</vt:lpstr>
      <vt:lpstr>clean </vt:lpstr>
      <vt:lpstr>… cleaned … </vt:lpstr>
      <vt:lpstr>skip</vt:lpstr>
      <vt:lpstr>… skipped …</vt:lpstr>
      <vt:lpstr>Слайд 20</vt:lpstr>
      <vt:lpstr>Слайд 21</vt:lpstr>
      <vt:lpstr>Слайд 22</vt:lpstr>
      <vt:lpstr>Questions</vt:lpstr>
      <vt:lpstr>Don’t  forget!</vt:lpstr>
      <vt:lpstr>Слайд 25</vt:lpstr>
      <vt:lpstr>Слайд 26</vt:lpstr>
      <vt:lpstr>Negative sentences</vt:lpstr>
      <vt:lpstr>Don’t  forget!</vt:lpstr>
      <vt:lpstr>Слайд 29</vt:lpstr>
      <vt:lpstr>Слайд 30</vt:lpstr>
      <vt:lpstr> </vt:lpstr>
      <vt:lpstr>Слайд 32</vt:lpstr>
      <vt:lpstr>Слайд 33</vt:lpstr>
      <vt:lpstr>Слайд 34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пользователь</dc:creator>
  <cp:lastModifiedBy>Женюля</cp:lastModifiedBy>
  <cp:revision>92</cp:revision>
  <cp:lastPrinted>1601-01-01T00:00:00Z</cp:lastPrinted>
  <dcterms:created xsi:type="dcterms:W3CDTF">2011-03-01T16:39:52Z</dcterms:created>
  <dcterms:modified xsi:type="dcterms:W3CDTF">2013-10-07T11:02:25Z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