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2386029"/>
          </a:xfrm>
        </p:spPr>
        <p:txBody>
          <a:bodyPr/>
          <a:lstStyle/>
          <a:p>
            <a:r>
              <a:rPr lang="ru-RU" dirty="0" smtClean="0"/>
              <a:t>Системно-деятельностный подход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 « Единственный путь, ведущий</a:t>
            </a:r>
            <a:br>
              <a:rPr lang="ru-RU" b="1" dirty="0" smtClean="0"/>
            </a:br>
            <a:r>
              <a:rPr lang="ru-RU" b="1" dirty="0" smtClean="0"/>
              <a:t>к знанию – это деятельность»  </a:t>
            </a:r>
            <a:endParaRPr lang="ru-RU" b="1" dirty="0" smtClean="0"/>
          </a:p>
          <a:p>
            <a:r>
              <a:rPr lang="ru-RU" b="1" dirty="0" smtClean="0"/>
              <a:t>  </a:t>
            </a:r>
            <a:r>
              <a:rPr lang="ru-RU" b="1" dirty="0" smtClean="0"/>
              <a:t>Б. Шоу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071686"/>
          </a:xfrm>
        </p:spPr>
        <p:txBody>
          <a:bodyPr>
            <a:normAutofit/>
          </a:bodyPr>
          <a:lstStyle/>
          <a:p>
            <a:pPr lvl="1"/>
            <a:r>
              <a:rPr lang="ru-RU" sz="3600" b="1" i="1" dirty="0" smtClean="0">
                <a:solidFill>
                  <a:schemeClr val="tx2"/>
                </a:solidFill>
              </a:rPr>
              <a:t>Основная цель </a:t>
            </a:r>
            <a:br>
              <a:rPr lang="ru-RU" sz="3600" b="1" i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системно – деятельностного</a:t>
            </a:r>
            <a:br>
              <a:rPr lang="ru-RU" sz="3600" b="1" i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 подхода в обучении: </a:t>
            </a:r>
            <a:br>
              <a:rPr lang="ru-RU" sz="3600" b="1" i="1" dirty="0" smtClean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2143140"/>
          </a:xfrm>
        </p:spPr>
        <p:txBody>
          <a:bodyPr/>
          <a:lstStyle/>
          <a:p>
            <a:pPr lvl="1">
              <a:buFontTx/>
              <a:buNone/>
            </a:pPr>
            <a:r>
              <a:rPr lang="ru-RU" sz="3600" b="1" i="1" dirty="0" smtClean="0">
                <a:solidFill>
                  <a:schemeClr val="tx2"/>
                </a:solidFill>
              </a:rPr>
              <a:t>научить </a:t>
            </a:r>
            <a:r>
              <a:rPr lang="ru-RU" sz="3600" b="1" i="1" dirty="0" smtClean="0">
                <a:solidFill>
                  <a:srgbClr val="FF3300"/>
                </a:solidFill>
              </a:rPr>
              <a:t>не знаниям</a:t>
            </a:r>
            <a:r>
              <a:rPr lang="ru-RU" sz="3600" b="1" i="1" dirty="0" smtClean="0">
                <a:solidFill>
                  <a:schemeClr val="tx2"/>
                </a:solidFill>
              </a:rPr>
              <a:t>, а </a:t>
            </a:r>
            <a:r>
              <a:rPr lang="ru-RU" sz="3600" b="1" i="1" dirty="0" smtClean="0">
                <a:solidFill>
                  <a:srgbClr val="FF3300"/>
                </a:solidFill>
              </a:rPr>
              <a:t>работе</a:t>
            </a:r>
            <a:r>
              <a:rPr lang="ru-RU" sz="3600" b="1" i="1" dirty="0" smtClean="0">
                <a:solidFill>
                  <a:schemeClr val="tx2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928826"/>
          </a:xfrm>
        </p:spPr>
        <p:txBody>
          <a:bodyPr>
            <a:normAutofit/>
          </a:bodyPr>
          <a:lstStyle/>
          <a:p>
            <a:r>
              <a:rPr lang="ru-RU" sz="5000" i="1" dirty="0" smtClean="0"/>
              <a:t>Дидактические принципы</a:t>
            </a:r>
            <a:endParaRPr lang="ru-RU" sz="5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78847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Принцип деятельности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Принцип непрерывности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Принцип целостного представления о мире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Принцип минимакса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Принцип психологической комфортности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Принцип вариативности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Принцип творчества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714496"/>
          </a:xfrm>
        </p:spPr>
        <p:txBody>
          <a:bodyPr>
            <a:normAutofit/>
          </a:bodyPr>
          <a:lstStyle/>
          <a:p>
            <a:r>
              <a:rPr lang="ru-RU" i="1" dirty="0" smtClean="0"/>
              <a:t>Типология уроков </a:t>
            </a:r>
            <a:br>
              <a:rPr lang="ru-RU" i="1" dirty="0" smtClean="0"/>
            </a:br>
            <a:r>
              <a:rPr lang="ru-RU" i="1" dirty="0" smtClean="0"/>
              <a:t>по целеполаганию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502726"/>
          </a:xfrm>
        </p:spPr>
        <p:txBody>
          <a:bodyPr/>
          <a:lstStyle/>
          <a:p>
            <a:pPr lvl="0"/>
            <a:r>
              <a:rPr lang="ru-RU" sz="3600" dirty="0" smtClean="0"/>
              <a:t>уроки «открытия» нового </a:t>
            </a:r>
            <a:r>
              <a:rPr lang="ru-RU" sz="3600" dirty="0" smtClean="0"/>
              <a:t>знания</a:t>
            </a:r>
            <a:endParaRPr lang="ru-RU" sz="3600" dirty="0" smtClean="0"/>
          </a:p>
          <a:p>
            <a:pPr lvl="0"/>
            <a:r>
              <a:rPr lang="ru-RU" sz="3600" dirty="0" smtClean="0"/>
              <a:t>уроки </a:t>
            </a:r>
            <a:r>
              <a:rPr lang="ru-RU" sz="3600" dirty="0" smtClean="0"/>
              <a:t>рефлексии</a:t>
            </a:r>
            <a:endParaRPr lang="ru-RU" sz="3600" dirty="0" smtClean="0"/>
          </a:p>
          <a:p>
            <a:pPr lvl="0"/>
            <a:r>
              <a:rPr lang="ru-RU" sz="3600" dirty="0" smtClean="0"/>
              <a:t>уроки общеметодологической </a:t>
            </a:r>
            <a:r>
              <a:rPr lang="ru-RU" sz="3600" dirty="0" smtClean="0"/>
              <a:t>направленности</a:t>
            </a:r>
            <a:endParaRPr lang="ru-RU" sz="3600" dirty="0" smtClean="0"/>
          </a:p>
          <a:p>
            <a:pPr lvl="0"/>
            <a:r>
              <a:rPr lang="ru-RU" sz="3600" dirty="0" smtClean="0"/>
              <a:t>уроки развивающего </a:t>
            </a:r>
            <a:r>
              <a:rPr lang="ru-RU" sz="3600" dirty="0" smtClean="0"/>
              <a:t>контроля</a:t>
            </a: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Структура урока с позиций системно - деятельностного подхода состоит в следующем:</a:t>
            </a:r>
            <a:r>
              <a:rPr lang="ru-RU" sz="4800" i="1" dirty="0" smtClean="0"/>
              <a:t>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717040"/>
          </a:xfrm>
        </p:spPr>
        <p:txBody>
          <a:bodyPr/>
          <a:lstStyle/>
          <a:p>
            <a:r>
              <a:rPr lang="ru-RU" dirty="0" smtClean="0"/>
              <a:t>учитель создает проблемную </a:t>
            </a:r>
            <a:r>
              <a:rPr lang="ru-RU" dirty="0" smtClean="0"/>
              <a:t>ситуацию</a:t>
            </a:r>
            <a:endParaRPr lang="ru-RU" dirty="0" smtClean="0"/>
          </a:p>
          <a:p>
            <a:r>
              <a:rPr lang="ru-RU" dirty="0" smtClean="0"/>
              <a:t>ученик принимает проблемную </a:t>
            </a:r>
            <a:r>
              <a:rPr lang="ru-RU" dirty="0" smtClean="0"/>
              <a:t>ситуацию</a:t>
            </a:r>
            <a:endParaRPr lang="ru-RU" dirty="0" smtClean="0"/>
          </a:p>
          <a:p>
            <a:r>
              <a:rPr lang="ru-RU" dirty="0" smtClean="0"/>
              <a:t>вместе выявляют </a:t>
            </a:r>
            <a:r>
              <a:rPr lang="ru-RU" dirty="0" smtClean="0"/>
              <a:t>проблему</a:t>
            </a:r>
            <a:endParaRPr lang="ru-RU" dirty="0" smtClean="0"/>
          </a:p>
          <a:p>
            <a:r>
              <a:rPr lang="ru-RU" dirty="0" smtClean="0"/>
              <a:t>учитель управляет поисковой </a:t>
            </a:r>
            <a:r>
              <a:rPr lang="ru-RU" dirty="0" smtClean="0"/>
              <a:t>деятельностью</a:t>
            </a:r>
            <a:endParaRPr lang="ru-RU" dirty="0" smtClean="0"/>
          </a:p>
          <a:p>
            <a:r>
              <a:rPr lang="ru-RU" dirty="0" smtClean="0"/>
              <a:t>ученик осуществляет самостоятельный </a:t>
            </a:r>
            <a:r>
              <a:rPr lang="ru-RU" dirty="0" smtClean="0"/>
              <a:t>поиск</a:t>
            </a:r>
            <a:endParaRPr lang="ru-RU" dirty="0" smtClean="0"/>
          </a:p>
          <a:p>
            <a:r>
              <a:rPr lang="ru-RU" dirty="0" smtClean="0"/>
              <a:t>обсуждение </a:t>
            </a:r>
            <a:r>
              <a:rPr lang="ru-RU" dirty="0" smtClean="0"/>
              <a:t>результатов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solidFill>
                  <a:schemeClr val="accent2"/>
                </a:solidFill>
                <a:latin typeface="Arial" charset="0"/>
              </a:rPr>
              <a:t>Китайская мудрость.</a:t>
            </a:r>
            <a:br>
              <a:rPr lang="ru-RU" i="1" dirty="0" smtClean="0">
                <a:solidFill>
                  <a:schemeClr val="accent2"/>
                </a:solidFill>
                <a:latin typeface="Arial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ct val="50000"/>
              </a:spcBef>
              <a:buNone/>
            </a:pPr>
            <a:r>
              <a:rPr lang="ru-RU" sz="4800" i="1" dirty="0" smtClean="0">
                <a:solidFill>
                  <a:srgbClr val="000000"/>
                </a:solidFill>
                <a:latin typeface="Arial" charset="0"/>
              </a:rPr>
              <a:t>“</a:t>
            </a:r>
            <a:r>
              <a:rPr lang="ru-RU" sz="4800" i="1" dirty="0" smtClean="0">
                <a:solidFill>
                  <a:schemeClr val="tx2"/>
                </a:solidFill>
                <a:latin typeface="Arial" charset="0"/>
              </a:rPr>
              <a:t>Я слышу – я забываю, </a:t>
            </a:r>
          </a:p>
          <a:p>
            <a:pPr algn="ctr">
              <a:spcBef>
                <a:spcPct val="50000"/>
              </a:spcBef>
              <a:buNone/>
            </a:pPr>
            <a:r>
              <a:rPr lang="ru-RU" sz="4800" i="1" dirty="0" smtClean="0">
                <a:solidFill>
                  <a:schemeClr val="tx2"/>
                </a:solidFill>
                <a:latin typeface="Arial" charset="0"/>
              </a:rPr>
              <a:t>я </a:t>
            </a:r>
            <a:r>
              <a:rPr lang="ru-RU" sz="4800" i="1" dirty="0" smtClean="0">
                <a:solidFill>
                  <a:schemeClr val="tx2"/>
                </a:solidFill>
                <a:latin typeface="Arial" charset="0"/>
              </a:rPr>
              <a:t>вижу – я запоминаю, </a:t>
            </a:r>
          </a:p>
          <a:p>
            <a:pPr algn="ctr">
              <a:spcBef>
                <a:spcPct val="50000"/>
              </a:spcBef>
              <a:buNone/>
            </a:pPr>
            <a:r>
              <a:rPr lang="ru-RU" sz="4800" i="1" dirty="0" smtClean="0">
                <a:solidFill>
                  <a:schemeClr val="tx2"/>
                </a:solidFill>
                <a:latin typeface="Arial" charset="0"/>
              </a:rPr>
              <a:t>я делаю – я усваиваю”.</a:t>
            </a:r>
          </a:p>
          <a:p>
            <a:pPr>
              <a:spcBef>
                <a:spcPct val="50000"/>
              </a:spcBef>
            </a:pPr>
            <a:endParaRPr lang="ru-RU" sz="2000" i="1" dirty="0" smtClean="0">
              <a:solidFill>
                <a:schemeClr val="accent2"/>
              </a:solidFill>
              <a:latin typeface="Arial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ru-RU" sz="2000" i="1" dirty="0" smtClean="0">
                <a:solidFill>
                  <a:schemeClr val="accent2"/>
                </a:solidFill>
                <a:latin typeface="Arial" charset="0"/>
              </a:rPr>
              <a:t>             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</TotalTime>
  <Words>109</Words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Системно-деятельностный подход</vt:lpstr>
      <vt:lpstr>Основная цель  системно – деятельностного  подхода в обучении:  </vt:lpstr>
      <vt:lpstr>Дидактические принципы</vt:lpstr>
      <vt:lpstr>Типология уроков  по целеполаганию</vt:lpstr>
      <vt:lpstr>Структура урока с позиций системно - деятельностного подхода состоит в следующем: </vt:lpstr>
      <vt:lpstr>Китайская мудрость.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Системно-деятельностный подход</dc:title>
  <dc:creator>дмитрий</dc:creator>
  <cp:lastModifiedBy>дмитрий</cp:lastModifiedBy>
  <cp:revision>3</cp:revision>
  <dcterms:created xsi:type="dcterms:W3CDTF">2013-02-09T11:08:07Z</dcterms:created>
  <dcterms:modified xsi:type="dcterms:W3CDTF">2013-02-09T11:30:14Z</dcterms:modified>
</cp:coreProperties>
</file>