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46" autoAdjust="0"/>
  </p:normalViewPr>
  <p:slideViewPr>
    <p:cSldViewPr>
      <p:cViewPr varScale="1">
        <p:scale>
          <a:sx n="42" d="100"/>
          <a:sy n="42" d="100"/>
        </p:scale>
        <p:origin x="-34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3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frequency of accidents</c:v>
                </c:pt>
              </c:strCache>
            </c:strRef>
          </c:tx>
          <c:invertIfNegative val="0"/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7 am - 10 am </c:v>
                </c:pt>
                <c:pt idx="1">
                  <c:v>12pm - 3pm </c:v>
                </c:pt>
                <c:pt idx="2">
                  <c:v>3pm - 9pm 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</c:v>
                </c:pt>
                <c:pt idx="1">
                  <c:v>0.2</c:v>
                </c:pt>
                <c:pt idx="2">
                  <c:v>0.66000000000000036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7 am - 10 am </c:v>
                </c:pt>
                <c:pt idx="1">
                  <c:v>12pm - 3pm </c:v>
                </c:pt>
                <c:pt idx="2">
                  <c:v>3pm - 9pm 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7 am - 10 am </c:v>
                </c:pt>
                <c:pt idx="1">
                  <c:v>12pm - 3pm </c:v>
                </c:pt>
                <c:pt idx="2">
                  <c:v>3pm - 9pm 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193984"/>
        <c:axId val="78002368"/>
      </c:barChart>
      <c:catAx>
        <c:axId val="89193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8002368"/>
        <c:crosses val="autoZero"/>
        <c:auto val="1"/>
        <c:lblAlgn val="ctr"/>
        <c:lblOffset val="100"/>
        <c:noMultiLvlLbl val="0"/>
      </c:catAx>
      <c:valAx>
        <c:axId val="7800236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89193984"/>
        <c:crosses val="autoZero"/>
        <c:crossBetween val="between"/>
      </c:valAx>
    </c:plotArea>
    <c:legend>
      <c:legendPos val="r"/>
      <c:layout/>
      <c:overlay val="1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 smtClean="0"/>
              <a:t>Life in metropolises:</a:t>
            </a:r>
            <a:br>
              <a:rPr lang="en-US" sz="6000" b="1" dirty="0" smtClean="0"/>
            </a:br>
            <a:r>
              <a:rPr lang="en-US" sz="6000" b="1" dirty="0" smtClean="0"/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Road rules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886200"/>
            <a:ext cx="8572560" cy="1752600"/>
          </a:xfrm>
        </p:spPr>
        <p:txBody>
          <a:bodyPr>
            <a:noAutofit/>
          </a:bodyPr>
          <a:lstStyle/>
          <a:p>
            <a:pPr algn="r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Created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Ilya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Aksenov</a:t>
            </a: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Coordinator: </a:t>
            </a:r>
          </a:p>
          <a:p>
            <a:pPr algn="r"/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Khovalkina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Irina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Vyacheslavovna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Cooper Black" pitchFamily="18" charset="0"/>
              </a:rPr>
              <a:t>Cross Safely!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b="1" dirty="0" smtClean="0"/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 a car-walker interaction, you can only lose!</a:t>
            </a:r>
          </a:p>
          <a:p>
            <a:pPr lvl="0"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Look both ways before crossing any street. </a:t>
            </a:r>
          </a:p>
          <a:p>
            <a:pPr lv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Make eye contact with the drivers.</a:t>
            </a:r>
          </a:p>
          <a:p>
            <a:pPr lv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Make sure they see you.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Cooper Black" pitchFamily="18" charset="0"/>
              </a:rPr>
              <a:t>Be Visible!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give drivers every chance to see you</a:t>
            </a:r>
          </a:p>
          <a:p>
            <a:pPr algn="ctr"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 daytime wear bright colors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 night wear light-colored clothing and reflective clothing or a reflect vest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6"/>
                </a:solidFill>
                <a:latin typeface="Cooper Black" pitchFamily="18" charset="0"/>
              </a:rPr>
              <a:t>Keep the Volume Down</a:t>
            </a:r>
            <a:r>
              <a:rPr lang="en-US" dirty="0" smtClean="0">
                <a:solidFill>
                  <a:schemeClr val="accent6"/>
                </a:solidFill>
                <a:latin typeface="Cooper Black" pitchFamily="18" charset="0"/>
              </a:rPr>
              <a:t>!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Don’t drown out your environment with your iPod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Keep the volume at a level where you can still hear warnings from drivers.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6"/>
                </a:solidFill>
                <a:latin typeface="Cooper Black" pitchFamily="18" charset="0"/>
              </a:rPr>
              <a:t>Hang Up and Walk</a:t>
            </a:r>
            <a:r>
              <a:rPr lang="en-US" dirty="0" smtClean="0">
                <a:solidFill>
                  <a:schemeClr val="accent6"/>
                </a:solidFill>
                <a:latin typeface="Cooper Black" pitchFamily="18" charset="0"/>
              </a:rPr>
              <a:t>!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Chatting on a cell phone while you walk is as dangerous as chatting while driving. You are less likely to recognize traffic danger.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Cooper Black" pitchFamily="18" charset="0"/>
              </a:rPr>
              <a:t>Walk Dogs on Short Leashes!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Don't trip up other walkers or bikers with poor control of your pet. Keep your pet and yourself safe by learning proper leash walking</a:t>
            </a:r>
            <a:r>
              <a:rPr lang="en-US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74638"/>
            <a:ext cx="9684568" cy="5314602"/>
          </a:xfrm>
        </p:spPr>
        <p:txBody>
          <a:bodyPr>
            <a:normAutofit/>
          </a:bodyPr>
          <a:lstStyle/>
          <a:p>
            <a:r>
              <a:rPr lang="en-US" sz="6600" dirty="0" smtClean="0">
                <a:latin typeface="Berlin Sans FB Demi" pitchFamily="34" charset="0"/>
              </a:rPr>
              <a:t>Thank you for your attention</a:t>
            </a:r>
            <a:br>
              <a:rPr lang="en-US" sz="6600" dirty="0" smtClean="0">
                <a:latin typeface="Berlin Sans FB Demi" pitchFamily="34" charset="0"/>
              </a:rPr>
            </a:br>
            <a:r>
              <a:rPr lang="en-US" sz="6600" dirty="0" smtClean="0">
                <a:latin typeface="Berlin Sans FB Demi" pitchFamily="34" charset="0"/>
                <a:sym typeface="Wingdings" pitchFamily="2" charset="2"/>
              </a:rPr>
              <a:t>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95753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Among all road users -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drivers, pedestrians, passengers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the most moving and unpredictable road user is a </a:t>
            </a:r>
            <a:r>
              <a:rPr lang="en-US" sz="6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child!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H:\Documents and Settings\Гость\Рабочий стол\ZCB2FCAJ1FV8ICAUWQGJACAASE4CECA4YGHJCCAN8QIVICA239LW0CAKAO8MGCASY14YPCAR3OK39CAEQTS2TCAZ54D9MCACSFY70CA4GVUMICADXKHC6CA3M24GQCAZ8UTLXCAVTQQF6CA4HSS1CCAXRSB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00750" y="2571744"/>
            <a:ext cx="2928938" cy="3714776"/>
          </a:xfrm>
          <a:noFill/>
        </p:spPr>
      </p:pic>
      <p:pic>
        <p:nvPicPr>
          <p:cNvPr id="5" name="Picture 6" descr="H:\Documents and Settings\Гость\Рабочий стол\transport03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00306"/>
            <a:ext cx="1357313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Content Placeholder 5" descr="H:\Documents and Settings\Гость\Рабочий стол\ZCB2FCAJ1FV8ICAUWQGJACAASE4CECA4YGHJCCAN8QIVICA239LW0CAKAO8MGCASY14YPCAR3OK39CAEQTS2TCAZ54D9MCACSFY70CA4GVUMICADXKHC6CA3M24GQCAZ8UTLXCAVTQQF6CA4HSS1CCAXRSB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29322" y="2928934"/>
            <a:ext cx="2928938" cy="3405187"/>
          </a:xfrm>
          <a:noFill/>
        </p:spPr>
      </p:pic>
      <p:pic>
        <p:nvPicPr>
          <p:cNvPr id="8" name="Picture 2" descr="H:\Documents and Settings\Гость\Рабочий стол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857488" y="3429000"/>
            <a:ext cx="2428880" cy="2714628"/>
          </a:xfrm>
          <a:prstGeom prst="rect">
            <a:avLst/>
          </a:prstGeom>
          <a:noFill/>
        </p:spPr>
      </p:pic>
      <p:pic>
        <p:nvPicPr>
          <p:cNvPr id="9" name="Picture 5" descr="H:\Documents and Settings\Гость\Рабочий стол\ZCB2FCAJ1FV8ICAUWQGJACAASE4CECA4YGHJCCAN8QIVICA239LW0CAKAO8MGCASY14YPCAR3OK39CAEQTS2TCAZ54D9MCACSFY70CA4GVUMICADXKHC6CA3M24GQCAZ8UTLXCAVTQQF6CA4HSS1CCAXRSB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00760" y="2786058"/>
            <a:ext cx="2928938" cy="3405187"/>
          </a:xfr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/>
              <a:t>Statistics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u="sng" dirty="0" smtClean="0">
                <a:solidFill>
                  <a:schemeClr val="accent1">
                    <a:lumMod val="75000"/>
                  </a:schemeClr>
                </a:solidFill>
              </a:rPr>
              <a:t>1/3 of road accidents involving child pedestrians occurs on weekdays</a:t>
            </a:r>
            <a:endParaRPr lang="ru-RU" sz="3600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000240"/>
          <a:ext cx="8229600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2500329"/>
          </a:xfrm>
        </p:spPr>
        <p:txBody>
          <a:bodyPr/>
          <a:lstStyle/>
          <a:p>
            <a:pPr algn="l"/>
            <a:r>
              <a:rPr lang="en-US" dirty="0" smtClean="0"/>
              <a:t>TRAFFIC POLICE data: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214554"/>
            <a:ext cx="6286544" cy="4429156"/>
          </a:xfrm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There were </a:t>
            </a:r>
            <a:r>
              <a:rPr lang="en-US" b="1" u="sng" dirty="0" smtClean="0">
                <a:solidFill>
                  <a:srgbClr val="FF0000"/>
                </a:solidFill>
              </a:rPr>
              <a:t>20 262 </a:t>
            </a:r>
            <a:r>
              <a:rPr lang="en-US" b="1" dirty="0" smtClean="0">
                <a:solidFill>
                  <a:schemeClr val="tx1"/>
                </a:solidFill>
              </a:rPr>
              <a:t>accidents involving children in 2010 (</a:t>
            </a:r>
            <a:r>
              <a:rPr lang="en-US" b="1" dirty="0" smtClean="0">
                <a:solidFill>
                  <a:srgbClr val="FF0000"/>
                </a:solidFill>
              </a:rPr>
              <a:t>898 </a:t>
            </a:r>
            <a:r>
              <a:rPr lang="en-US" b="1" dirty="0" smtClean="0">
                <a:solidFill>
                  <a:schemeClr val="tx1"/>
                </a:solidFill>
              </a:rPr>
              <a:t>kids died and </a:t>
            </a:r>
            <a:r>
              <a:rPr lang="en-US" b="1" u="sng" dirty="0" smtClean="0">
                <a:solidFill>
                  <a:srgbClr val="FF0000"/>
                </a:solidFill>
              </a:rPr>
              <a:t>21 149 </a:t>
            </a:r>
            <a:r>
              <a:rPr lang="en-US" b="1" dirty="0" smtClean="0">
                <a:solidFill>
                  <a:schemeClr val="tx1"/>
                </a:solidFill>
              </a:rPr>
              <a:t>were traumatized). This is 10% of all road accidents taken place in 2010. </a:t>
            </a: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latin typeface="Algerian" pitchFamily="82" charset="0"/>
            </a:endParaRPr>
          </a:p>
          <a:p>
            <a:r>
              <a:rPr lang="en-US" sz="6000" b="1" i="1" dirty="0" smtClean="0">
                <a:solidFill>
                  <a:schemeClr val="accent3">
                    <a:lumMod val="50000"/>
                  </a:schemeClr>
                </a:solidFill>
                <a:latin typeface="Algerian" pitchFamily="82" charset="0"/>
              </a:rPr>
              <a:t>What’s going on around? </a:t>
            </a:r>
            <a:endParaRPr lang="ru-RU" sz="60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0"/>
            <a:ext cx="2571736" cy="4024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297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How come?!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"/>
            <a:ext cx="8315356" cy="13572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Automobile history </a:t>
            </a:r>
            <a:br>
              <a:rPr lang="en-US" dirty="0" smtClean="0"/>
            </a:br>
            <a:r>
              <a:rPr lang="en-US" dirty="0" smtClean="0"/>
              <a:t>facts, dates &amp; names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214422"/>
            <a:ext cx="8786874" cy="5500726"/>
          </a:xfrm>
        </p:spPr>
        <p:txBody>
          <a:bodyPr>
            <a:normAutofit fontScale="47500" lnSpcReduction="20000"/>
          </a:bodyPr>
          <a:lstStyle/>
          <a:p>
            <a:pPr algn="l">
              <a:buFont typeface="Wingdings" pitchFamily="2" charset="2"/>
              <a:buChar char="Ø"/>
            </a:pPr>
            <a:endParaRPr lang="en-US" sz="21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en-US" sz="4100" dirty="0" smtClean="0">
                <a:solidFill>
                  <a:schemeClr val="tx1"/>
                </a:solidFill>
                <a:latin typeface="Aparajita" pitchFamily="34" charset="0"/>
                <a:cs typeface="Aparajita" pitchFamily="34" charset="0"/>
              </a:rPr>
              <a:t>1885,1886 - Karl Benz &amp; Gottlieb Daimler made the first cars</a:t>
            </a:r>
          </a:p>
          <a:p>
            <a:pPr algn="l">
              <a:buFont typeface="Wingdings" pitchFamily="2" charset="2"/>
              <a:buChar char="Ø"/>
            </a:pPr>
            <a:r>
              <a:rPr lang="en-US" sz="4100" dirty="0" smtClean="0">
                <a:solidFill>
                  <a:schemeClr val="tx1"/>
                </a:solidFill>
                <a:latin typeface="Aparajita" pitchFamily="34" charset="0"/>
                <a:cs typeface="Aparajita" pitchFamily="34" charset="0"/>
              </a:rPr>
              <a:t>1959 -32% of households owned a car</a:t>
            </a:r>
          </a:p>
          <a:p>
            <a:pPr algn="l">
              <a:buFont typeface="Wingdings" pitchFamily="2" charset="2"/>
              <a:buChar char="Ø"/>
            </a:pPr>
            <a:r>
              <a:rPr lang="en-US" sz="4100" dirty="0" smtClean="0">
                <a:solidFill>
                  <a:schemeClr val="tx1"/>
                </a:solidFill>
                <a:latin typeface="Aparajita" pitchFamily="34" charset="0"/>
                <a:cs typeface="Aparajita" pitchFamily="34" charset="0"/>
              </a:rPr>
              <a:t>1903 - 20 MPH speed limit</a:t>
            </a:r>
          </a:p>
          <a:p>
            <a:pPr algn="l">
              <a:buFont typeface="Wingdings" pitchFamily="2" charset="2"/>
              <a:buChar char="Ø"/>
            </a:pPr>
            <a:r>
              <a:rPr lang="en-US" sz="4100" dirty="0" smtClean="0">
                <a:solidFill>
                  <a:schemeClr val="tx1"/>
                </a:solidFill>
                <a:latin typeface="Aparajita" pitchFamily="34" charset="0"/>
                <a:cs typeface="Aparajita" pitchFamily="34" charset="0"/>
              </a:rPr>
              <a:t>1926 - the first traffic lights in London</a:t>
            </a:r>
          </a:p>
          <a:p>
            <a:pPr algn="l"/>
            <a:endParaRPr lang="en-US" sz="41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endParaRPr>
          </a:p>
          <a:p>
            <a:pPr lvl="8" algn="l">
              <a:buFont typeface="Wingdings" pitchFamily="2" charset="2"/>
              <a:buChar char="Ø"/>
            </a:pPr>
            <a:r>
              <a:rPr lang="en-US" sz="4100" dirty="0" smtClean="0">
                <a:solidFill>
                  <a:schemeClr val="tx1"/>
                </a:solidFill>
                <a:latin typeface="Aparajita" pitchFamily="34" charset="0"/>
                <a:cs typeface="Aparajita" pitchFamily="34" charset="0"/>
              </a:rPr>
              <a:t>1934 - a speed limit of 30 MPH in built-up areas</a:t>
            </a:r>
          </a:p>
          <a:p>
            <a:pPr lvl="8" algn="l">
              <a:buFont typeface="Wingdings" pitchFamily="2" charset="2"/>
              <a:buChar char="Ø"/>
            </a:pPr>
            <a:r>
              <a:rPr lang="en-US" sz="4100" dirty="0" smtClean="0">
                <a:solidFill>
                  <a:schemeClr val="tx1"/>
                </a:solidFill>
                <a:latin typeface="Aparajita" pitchFamily="34" charset="0"/>
                <a:cs typeface="Aparajita" pitchFamily="34" charset="0"/>
              </a:rPr>
              <a:t>1934 - a driving test </a:t>
            </a:r>
          </a:p>
          <a:p>
            <a:pPr lvl="8" algn="l">
              <a:buFont typeface="Wingdings" pitchFamily="2" charset="2"/>
              <a:buChar char="Ø"/>
            </a:pPr>
            <a:r>
              <a:rPr lang="en-US" sz="4100" dirty="0" smtClean="0">
                <a:solidFill>
                  <a:schemeClr val="tx1"/>
                </a:solidFill>
                <a:latin typeface="Aparajita" pitchFamily="34" charset="0"/>
                <a:cs typeface="Aparajita" pitchFamily="34" charset="0"/>
              </a:rPr>
              <a:t>1934 -Percy Shaw invented the cat's eye</a:t>
            </a:r>
          </a:p>
          <a:p>
            <a:pPr lvl="8" algn="l">
              <a:buFont typeface="Wingdings" pitchFamily="2" charset="2"/>
              <a:buChar char="Ø"/>
            </a:pPr>
            <a:r>
              <a:rPr lang="en-US" sz="4100" dirty="0" smtClean="0">
                <a:solidFill>
                  <a:schemeClr val="tx1"/>
                </a:solidFill>
                <a:latin typeface="Aparajita" pitchFamily="34" charset="0"/>
                <a:cs typeface="Aparajita" pitchFamily="34" charset="0"/>
              </a:rPr>
              <a:t>1935-a parking meter (by Carlton Magee )</a:t>
            </a:r>
          </a:p>
          <a:p>
            <a:pPr lvl="8" algn="l"/>
            <a:endParaRPr lang="en-US" sz="41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en-US" sz="4100" dirty="0" smtClean="0">
                <a:solidFill>
                  <a:schemeClr val="tx1"/>
                </a:solidFill>
                <a:latin typeface="Aparajita" pitchFamily="34" charset="0"/>
                <a:cs typeface="Aparajita" pitchFamily="34" charset="0"/>
              </a:rPr>
              <a:t>1951- the first zebra </a:t>
            </a:r>
          </a:p>
          <a:p>
            <a:pPr algn="l">
              <a:buFont typeface="Wingdings" pitchFamily="2" charset="2"/>
              <a:buChar char="Ø"/>
            </a:pPr>
            <a:r>
              <a:rPr lang="en-US" sz="4100" dirty="0" smtClean="0">
                <a:solidFill>
                  <a:schemeClr val="tx1"/>
                </a:solidFill>
                <a:latin typeface="Aparajita" pitchFamily="34" charset="0"/>
                <a:cs typeface="Aparajita" pitchFamily="34" charset="0"/>
              </a:rPr>
              <a:t>1959-the three-point seat (by Nils </a:t>
            </a:r>
            <a:r>
              <a:rPr lang="en-US" sz="4100" dirty="0" err="1" smtClean="0">
                <a:solidFill>
                  <a:schemeClr val="tx1"/>
                </a:solidFill>
                <a:latin typeface="Aparajita" pitchFamily="34" charset="0"/>
                <a:cs typeface="Aparajita" pitchFamily="34" charset="0"/>
              </a:rPr>
              <a:t>Bohlin</a:t>
            </a:r>
            <a:r>
              <a:rPr lang="en-US" sz="4100" dirty="0" smtClean="0">
                <a:solidFill>
                  <a:schemeClr val="tx1"/>
                </a:solidFill>
                <a:latin typeface="Aparajita" pitchFamily="34" charset="0"/>
                <a:cs typeface="Aparajita" pitchFamily="34" charset="0"/>
              </a:rPr>
              <a:t>) </a:t>
            </a:r>
          </a:p>
          <a:p>
            <a:pPr algn="l">
              <a:buFont typeface="Wingdings" pitchFamily="2" charset="2"/>
              <a:buChar char="Ø"/>
            </a:pPr>
            <a:r>
              <a:rPr lang="en-US" sz="4100" dirty="0" smtClean="0">
                <a:solidFill>
                  <a:schemeClr val="tx1"/>
                </a:solidFill>
                <a:latin typeface="Aparajita" pitchFamily="34" charset="0"/>
                <a:cs typeface="Aparajita" pitchFamily="34" charset="0"/>
              </a:rPr>
              <a:t>1959- the modern pelican crossing gates</a:t>
            </a:r>
          </a:p>
          <a:p>
            <a:pPr algn="l">
              <a:buFont typeface="Wingdings" pitchFamily="2" charset="2"/>
              <a:buChar char="Ø"/>
            </a:pPr>
            <a:r>
              <a:rPr lang="en-US" sz="4100" dirty="0" smtClean="0">
                <a:solidFill>
                  <a:schemeClr val="tx1"/>
                </a:solidFill>
                <a:latin typeface="Aparajita" pitchFamily="34" charset="0"/>
                <a:cs typeface="Aparajita" pitchFamily="34" charset="0"/>
              </a:rPr>
              <a:t>1969-lollipop men and women</a:t>
            </a:r>
          </a:p>
          <a:p>
            <a:pPr algn="l"/>
            <a:endParaRPr lang="en-US" sz="41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endParaRPr>
          </a:p>
          <a:p>
            <a:pPr lvl="8" algn="l">
              <a:buFont typeface="Wingdings" pitchFamily="2" charset="2"/>
              <a:buChar char="Ø"/>
            </a:pPr>
            <a:r>
              <a:rPr lang="en-US" sz="4100" dirty="0" smtClean="0">
                <a:solidFill>
                  <a:schemeClr val="tx1"/>
                </a:solidFill>
                <a:latin typeface="Aparajita" pitchFamily="34" charset="0"/>
                <a:cs typeface="Aparajita" pitchFamily="34" charset="0"/>
              </a:rPr>
              <a:t>1983 -wearing a seat belt </a:t>
            </a:r>
          </a:p>
          <a:p>
            <a:pPr lvl="8" algn="l">
              <a:buFont typeface="Wingdings" pitchFamily="2" charset="2"/>
              <a:buChar char="Ø"/>
            </a:pPr>
            <a:r>
              <a:rPr lang="en-US" sz="4100" dirty="0" smtClean="0">
                <a:solidFill>
                  <a:schemeClr val="tx1"/>
                </a:solidFill>
                <a:latin typeface="Aparajita" pitchFamily="34" charset="0"/>
                <a:cs typeface="Aparajita" pitchFamily="34" charset="0"/>
              </a:rPr>
              <a:t>1983- wheel clamps </a:t>
            </a:r>
          </a:p>
          <a:p>
            <a:pPr lvl="8" algn="l">
              <a:buFont typeface="Wingdings" pitchFamily="2" charset="2"/>
              <a:buChar char="Ø"/>
            </a:pPr>
            <a:r>
              <a:rPr lang="en-US" sz="4100" dirty="0" smtClean="0">
                <a:solidFill>
                  <a:schemeClr val="tx1"/>
                </a:solidFill>
                <a:latin typeface="Aparajita" pitchFamily="34" charset="0"/>
                <a:cs typeface="Aparajita" pitchFamily="34" charset="0"/>
              </a:rPr>
              <a:t>1992 - speed cameras </a:t>
            </a:r>
          </a:p>
          <a:p>
            <a:pPr lvl="8" algn="l"/>
            <a:endParaRPr lang="ru-RU" sz="4100" dirty="0" smtClean="0">
              <a:solidFill>
                <a:schemeClr val="tx1"/>
              </a:solidFill>
              <a:cs typeface="Aparajita" pitchFamily="34" charset="0"/>
            </a:endParaRPr>
          </a:p>
          <a:p>
            <a:pPr algn="l"/>
            <a:endParaRPr lang="en-US" sz="4100" dirty="0" smtClean="0"/>
          </a:p>
          <a:p>
            <a:pPr algn="l"/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most comfortable way of locomotion within a city and its outskirts is </a:t>
            </a:r>
            <a:r>
              <a:rPr lang="en-US" b="1" u="sng" dirty="0" smtClean="0">
                <a:solidFill>
                  <a:srgbClr val="FF0000"/>
                </a:solidFill>
              </a:rPr>
              <a:t>a car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 Russia every 6</a:t>
            </a:r>
            <a:r>
              <a:rPr lang="en-US" baseline="30000" dirty="0" smtClean="0"/>
              <a:t>th</a:t>
            </a:r>
            <a:r>
              <a:rPr lang="en-US" dirty="0" smtClean="0"/>
              <a:t> citizen has a private car.</a:t>
            </a:r>
          </a:p>
          <a:p>
            <a:pPr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place: Vladivostok - 566 cars for a thousand of citizens; </a:t>
            </a:r>
          </a:p>
          <a:p>
            <a:pPr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place: Moscow - 338 cars.  </a:t>
            </a:r>
          </a:p>
          <a:p>
            <a:pPr>
              <a:buNone/>
            </a:pPr>
            <a:r>
              <a:rPr lang="en-US" dirty="0" smtClean="0"/>
              <a:t>    Life in a city turns out to be extremely dangerous especially for an innocent and inexperienced kid. </a:t>
            </a:r>
          </a:p>
          <a:p>
            <a:pPr>
              <a:buNone/>
            </a:pPr>
            <a:endParaRPr lang="en-US" b="1" i="1" u="sng" dirty="0" smtClean="0">
              <a:solidFill>
                <a:schemeClr val="tx2">
                  <a:lumMod val="75000"/>
                </a:schemeClr>
              </a:solidFill>
              <a:latin typeface="Berlin Sans FB Demi" pitchFamily="34" charset="0"/>
            </a:endParaRPr>
          </a:p>
          <a:p>
            <a:pPr>
              <a:buNone/>
            </a:pPr>
            <a:r>
              <a:rPr lang="en-US" b="1" i="1" u="sng" dirty="0" smtClean="0">
                <a:solidFill>
                  <a:schemeClr val="tx2">
                    <a:lumMod val="75000"/>
                  </a:schemeClr>
                </a:solidFill>
                <a:latin typeface="Berlin Sans FB Demi" pitchFamily="34" charset="0"/>
              </a:rPr>
              <a:t>What must a child be taught? How can we prevent road accidents involving kids?</a:t>
            </a:r>
            <a:endParaRPr lang="ru-RU" b="1" i="1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602634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Cooper Black" pitchFamily="18" charset="0"/>
              </a:rPr>
              <a:t>To stay safe walking, follow these rules of the road: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2520279"/>
          </a:xfrm>
        </p:spPr>
        <p:txBody>
          <a:bodyPr/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Cooper Black" pitchFamily="18" charset="0"/>
              </a:rPr>
              <a:t>Walk Facing Traffic!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55576" y="2852936"/>
            <a:ext cx="7488832" cy="2785864"/>
          </a:xfrm>
        </p:spPr>
        <p:txBody>
          <a:bodyPr>
            <a:noAutofit/>
          </a:bodyPr>
          <a:lstStyle/>
          <a:p>
            <a:pPr lvl="0"/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Russia choose </a:t>
            </a:r>
            <a:r>
              <a:rPr lang="en-US" sz="4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left side </a:t>
            </a:r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the road and you will face oncoming traffic. </a:t>
            </a:r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1339</TotalTime>
  <Words>453</Words>
  <Application>Microsoft Office PowerPoint</Application>
  <PresentationFormat>Экран (4:3)</PresentationFormat>
  <Paragraphs>65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Life in metropolises:  Road rules  </vt:lpstr>
      <vt:lpstr>Among all road users - drivers, pedestrians, passengers - the most moving and unpredictable road user is a child!  </vt:lpstr>
      <vt:lpstr>Statistics 1/3 of road accidents involving child pedestrians occurs on weekdays</vt:lpstr>
      <vt:lpstr>TRAFFIC POLICE data:</vt:lpstr>
      <vt:lpstr>How come?!</vt:lpstr>
      <vt:lpstr>Automobile history  facts, dates &amp; names</vt:lpstr>
      <vt:lpstr>The most comfortable way of locomotion within a city and its outskirts is a car</vt:lpstr>
      <vt:lpstr>To stay safe walking, follow these rules of the road:  </vt:lpstr>
      <vt:lpstr>Walk Facing Traffic!</vt:lpstr>
      <vt:lpstr>Cross Safely!</vt:lpstr>
      <vt:lpstr>Be Visible!</vt:lpstr>
      <vt:lpstr>Keep the Volume Down!</vt:lpstr>
      <vt:lpstr>Hang Up and Walk!</vt:lpstr>
      <vt:lpstr>Walk Dogs on Short Leashes!</vt:lpstr>
      <vt:lpstr>Thank you for your attention 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in metropolises. Survival guide: Road rules  </dc:title>
  <dc:creator>Василий</dc:creator>
  <cp:lastModifiedBy>user</cp:lastModifiedBy>
  <cp:revision>29</cp:revision>
  <dcterms:created xsi:type="dcterms:W3CDTF">2011-04-21T17:07:16Z</dcterms:created>
  <dcterms:modified xsi:type="dcterms:W3CDTF">2013-10-07T10:54:05Z</dcterms:modified>
</cp:coreProperties>
</file>