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1" r:id="rId6"/>
    <p:sldId id="260" r:id="rId7"/>
    <p:sldId id="262" r:id="rId8"/>
    <p:sldId id="265"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222" autoAdjust="0"/>
    <p:restoredTop sz="86380" autoAdjust="0"/>
  </p:normalViewPr>
  <p:slideViewPr>
    <p:cSldViewPr>
      <p:cViewPr varScale="1">
        <p:scale>
          <a:sx n="73" d="100"/>
          <a:sy n="73" d="100"/>
        </p:scale>
        <p:origin x="-1014" y="-102"/>
      </p:cViewPr>
      <p:guideLst>
        <p:guide orient="horz" pos="2160"/>
        <p:guide pos="2880"/>
      </p:guideLst>
    </p:cSldViewPr>
  </p:slideViewPr>
  <p:outlineViewPr>
    <p:cViewPr>
      <p:scale>
        <a:sx n="33" d="100"/>
        <a:sy n="33" d="100"/>
      </p:scale>
      <p:origin x="240" y="36271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29.10.2012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29.10.2012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29.10.2012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29.10.2012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29.10.2012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29.10.2012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29.10.2012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29.10.2012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29.10.2012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29.10.2012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43408"/>
            <a:ext cx="8964488" cy="1872208"/>
          </a:xfrm>
        </p:spPr>
        <p:txBody>
          <a:bodyPr>
            <a:noAutofit/>
          </a:bodyPr>
          <a:lstStyle/>
          <a:p>
            <a:r>
              <a:rPr lang="ru-RU" sz="6000" dirty="0" smtClean="0"/>
              <a:t>Симметрия в технике</a:t>
            </a:r>
            <a:endParaRPr lang="ru-RU" sz="6000" dirty="0"/>
          </a:p>
        </p:txBody>
      </p:sp>
      <p:sp>
        <p:nvSpPr>
          <p:cNvPr id="3" name="Подзаголовок 2"/>
          <p:cNvSpPr>
            <a:spLocks noGrp="1"/>
          </p:cNvSpPr>
          <p:nvPr>
            <p:ph type="subTitle" idx="1"/>
          </p:nvPr>
        </p:nvSpPr>
        <p:spPr>
          <a:xfrm>
            <a:off x="1081088" y="5105400"/>
            <a:ext cx="8062912" cy="1752600"/>
          </a:xfrm>
        </p:spPr>
        <p:txBody>
          <a:bodyPr/>
          <a:lstStyle/>
          <a:p>
            <a:r>
              <a:rPr lang="ru-RU" dirty="0" smtClean="0"/>
              <a:t>Выполнила Хрюнова В.</a:t>
            </a:r>
          </a:p>
          <a:p>
            <a:r>
              <a:rPr lang="ru-RU" dirty="0" smtClean="0"/>
              <a:t>Проверила </a:t>
            </a:r>
            <a:r>
              <a:rPr lang="ru-RU" dirty="0" err="1" smtClean="0"/>
              <a:t>Гуськова</a:t>
            </a:r>
            <a:r>
              <a:rPr lang="ru-RU" dirty="0" smtClean="0"/>
              <a:t> Е. М.</a:t>
            </a:r>
            <a:endParaRPr lang="ru-RU" dirty="0"/>
          </a:p>
        </p:txBody>
      </p:sp>
      <p:pic>
        <p:nvPicPr>
          <p:cNvPr id="4" name="Рисунок 3" descr="авто.jpg"/>
          <p:cNvPicPr>
            <a:picLocks noChangeAspect="1"/>
          </p:cNvPicPr>
          <p:nvPr/>
        </p:nvPicPr>
        <p:blipFill>
          <a:blip r:embed="rId2" cstate="print"/>
          <a:stretch>
            <a:fillRect/>
          </a:stretch>
        </p:blipFill>
        <p:spPr>
          <a:xfrm rot="20819609">
            <a:off x="640296" y="2052747"/>
            <a:ext cx="3419872" cy="2564904"/>
          </a:xfrm>
          <a:prstGeom prst="rect">
            <a:avLst/>
          </a:prstGeom>
        </p:spPr>
      </p:pic>
      <p:pic>
        <p:nvPicPr>
          <p:cNvPr id="5" name="Рисунок 4" descr="raketa-vulkan.jpg"/>
          <p:cNvPicPr>
            <a:picLocks noChangeAspect="1"/>
          </p:cNvPicPr>
          <p:nvPr/>
        </p:nvPicPr>
        <p:blipFill>
          <a:blip r:embed="rId3" cstate="print"/>
          <a:stretch>
            <a:fillRect/>
          </a:stretch>
        </p:blipFill>
        <p:spPr>
          <a:xfrm rot="1628919">
            <a:off x="6252109" y="2110520"/>
            <a:ext cx="1749092" cy="242088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симметрия?</a:t>
            </a:r>
            <a:endParaRPr lang="ru-RU" dirty="0"/>
          </a:p>
        </p:txBody>
      </p:sp>
      <p:sp>
        <p:nvSpPr>
          <p:cNvPr id="3" name="Содержимое 2"/>
          <p:cNvSpPr>
            <a:spLocks noGrp="1"/>
          </p:cNvSpPr>
          <p:nvPr>
            <p:ph idx="1"/>
          </p:nvPr>
        </p:nvSpPr>
        <p:spPr/>
        <p:txBody>
          <a:bodyPr>
            <a:normAutofit/>
          </a:bodyPr>
          <a:lstStyle/>
          <a:p>
            <a:r>
              <a:rPr lang="ru-RU" b="1" dirty="0" err="1" smtClean="0"/>
              <a:t>Симме́три́я</a:t>
            </a:r>
            <a:r>
              <a:rPr lang="ru-RU" dirty="0" smtClean="0"/>
              <a:t> (</a:t>
            </a:r>
            <a:r>
              <a:rPr lang="ru-RU" dirty="0" err="1" smtClean="0"/>
              <a:t>др.-греч</a:t>
            </a:r>
            <a:r>
              <a:rPr lang="ru-RU" dirty="0" smtClean="0"/>
              <a:t>. </a:t>
            </a:r>
            <a:r>
              <a:rPr lang="ru-RU" dirty="0" err="1" smtClean="0"/>
              <a:t>συμμετρία </a:t>
            </a:r>
            <a:r>
              <a:rPr lang="ru-RU" dirty="0" smtClean="0"/>
              <a:t>«соразмерность», от </a:t>
            </a:r>
            <a:r>
              <a:rPr lang="ru-RU" dirty="0" err="1" smtClean="0"/>
              <a:t>μετρέω</a:t>
            </a:r>
            <a:r>
              <a:rPr lang="ru-RU" dirty="0" smtClean="0"/>
              <a:t> — «меряю»), в широком смысле — соответствие, неизменность, проявляемые при каких-либо изменениях, преобразованиях.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04664"/>
            <a:ext cx="8229600" cy="4572000"/>
          </a:xfrm>
        </p:spPr>
        <p:txBody>
          <a:bodyPr>
            <a:noAutofit/>
          </a:bodyPr>
          <a:lstStyle/>
          <a:p>
            <a:r>
              <a:rPr lang="ru-RU" sz="2400" dirty="0" smtClean="0">
                <a:latin typeface="Times New Roman" pitchFamily="18" charset="0"/>
                <a:cs typeface="Times New Roman" pitchFamily="18" charset="0"/>
              </a:rPr>
              <a:t>Должны ли мы считать, что самих себя видим только в «зеркальном отражении» и в лучшем случае лишь на фото и кинопленке можем узнать, как выглядим «на самом деле»?</a:t>
            </a:r>
          </a:p>
          <a:p>
            <a:r>
              <a:rPr lang="ru-RU" sz="2000" dirty="0" smtClean="0">
                <a:latin typeface="Times New Roman" pitchFamily="18" charset="0"/>
                <a:cs typeface="Times New Roman" pitchFamily="18" charset="0"/>
              </a:rPr>
              <a:t>Конечно</a:t>
            </a:r>
            <a:r>
              <a:rPr lang="ru-RU" sz="2400" dirty="0" smtClean="0">
                <a:latin typeface="Times New Roman" pitchFamily="18" charset="0"/>
                <a:cs typeface="Times New Roman" pitchFamily="18" charset="0"/>
              </a:rPr>
              <a:t> нет: достаточно зеркальное изображение вторично отразить в зеркале, чтобы увидеть свое истинное лицо. Нередко в домах трельяжи. Они имеют одно большое главное зеркало в центре и два меньших зеркала по сторонам. Если такое боковое зеркало поставить под прямым углом к среднему, то можно увидеть себя именно в том виде, в каком вас видят окружающие. Зажмурьте левый глаз, и ваше отражение во втором зеркале повторит ваше движение левым глазом. Перед трельяжем вы можете выбирать, хотите ли вы увидеть себя в зеркальном или в непосредственном изображении.</a:t>
            </a:r>
          </a:p>
          <a:p>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496944" cy="6525344"/>
          </a:xfrm>
        </p:spPr>
        <p:txBody>
          <a:bodyPr>
            <a:noAutofit/>
          </a:bodyPr>
          <a:lstStyle/>
          <a:p>
            <a:r>
              <a:rPr lang="ru-RU" sz="2000" dirty="0" smtClean="0">
                <a:latin typeface="Times New Roman" pitchFamily="18" charset="0"/>
                <a:cs typeface="Times New Roman" pitchFamily="18" charset="0"/>
              </a:rPr>
              <a:t>Угловое зеркало с прямым углом между составляющими его зеркалами отличается еще некоторыми интересными свойствами. Если смастерить его из двух маленьких зеркал, то можно убедиться в том, что в таком зеркале с прямоугольным раствором отраженный луч света всегда параллелен падающему лучу. Это очень важное свойство. Но не единственное! При повороте углового зеркала вокруг оси, соединяющей зеркала (в определенных пределах), отраженный луч не изменит своего направления.</a:t>
            </a:r>
          </a:p>
          <a:p>
            <a:r>
              <a:rPr lang="ru-RU" sz="2000" dirty="0" smtClean="0">
                <a:latin typeface="Times New Roman" pitchFamily="18" charset="0"/>
                <a:cs typeface="Times New Roman" pitchFamily="18" charset="0"/>
              </a:rPr>
              <a:t>В технике обычно не составляют зеркала, а используют прямоугольную призму, у которой соответствующие грани обеспечивают зеркальный ход лучей.</a:t>
            </a:r>
          </a:p>
          <a:p>
            <a:r>
              <a:rPr lang="ru-RU" sz="2000" dirty="0" smtClean="0">
                <a:latin typeface="Times New Roman" pitchFamily="18" charset="0"/>
                <a:cs typeface="Times New Roman" pitchFamily="18" charset="0"/>
              </a:rPr>
              <a:t>Прямоугольные призмы, как бы «складывающие» ход луча «гармошкой», сохраняя его необходимую длину, заданную фокусным расстоянием линзы, позволяют уменьшать габариты оптических приборов. В призматических биноклях лучи света при помощи таких приборов обращаются на 180°.</a:t>
            </a:r>
          </a:p>
          <a:p>
            <a:r>
              <a:rPr lang="ru-RU" sz="2000" dirty="0" smtClean="0">
                <a:latin typeface="Times New Roman" pitchFamily="18" charset="0"/>
                <a:cs typeface="Times New Roman" pitchFamily="18" charset="0"/>
              </a:rPr>
              <a:t>На старинных картинах можно видеть капитанов и полководцев с непомерно длинными подзорными трубами. Благодаря угловым зеркалам старинные подзорные трубы превратились в современные бинокли.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sharonov_15.jpg"/>
          <p:cNvPicPr>
            <a:picLocks noGrp="1" noChangeAspect="1"/>
          </p:cNvPicPr>
          <p:nvPr>
            <p:ph idx="1"/>
          </p:nvPr>
        </p:nvPicPr>
        <p:blipFill>
          <a:blip r:embed="rId2" cstate="print"/>
          <a:stretch>
            <a:fillRect/>
          </a:stretch>
        </p:blipFill>
        <p:spPr>
          <a:xfrm>
            <a:off x="971600" y="980728"/>
            <a:ext cx="7560840" cy="537659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4544" y="0"/>
            <a:ext cx="8291264" cy="6194160"/>
          </a:xfrm>
        </p:spPr>
        <p:txBody>
          <a:bodyPr>
            <a:normAutofit fontScale="85000" lnSpcReduction="20000"/>
          </a:bodyPr>
          <a:lstStyle/>
          <a:p>
            <a:r>
              <a:rPr lang="ru-RU" dirty="0" smtClean="0">
                <a:latin typeface="Times New Roman" pitchFamily="18" charset="0"/>
                <a:cs typeface="Times New Roman" pitchFamily="18" charset="0"/>
              </a:rPr>
              <a:t>Игрокам в бильярд издавна знакомо действие отражения. Их «зеркала» — это борта игрового поля, а роль луча света исполняют траектории шаров. Ударившись о борт возле угла, шар катится к стороне, расположенной под прямым углом, и, отразившись от нее, движется обратно параллельно направлению первого удара.</a:t>
            </a:r>
          </a:p>
          <a:p>
            <a:r>
              <a:rPr lang="ru-RU" dirty="0" smtClean="0">
                <a:latin typeface="Times New Roman" pitchFamily="18" charset="0"/>
                <a:cs typeface="Times New Roman" pitchFamily="18" charset="0"/>
              </a:rPr>
              <a:t>Свойство отраженного луча сохранять направление при повороте углового зеркала вокруг оси находит широкое применение в технике. Так, в трехгранном зеркальном уголковом отражателе луч сохраняет постоянное направление, несмотря на весьма сильные качания зеркала. По форме такое зеркало представляет собой кубик с отрезанным уголком. И в этом случае на практике используют не три зеркала, а соответствующую стеклянную призму с зеркальными гранями.</a:t>
            </a:r>
          </a:p>
          <a:p>
            <a:endParaRPr lang="ru-RU" dirty="0"/>
          </a:p>
        </p:txBody>
      </p:sp>
      <p:pic>
        <p:nvPicPr>
          <p:cNvPr id="4" name="Рисунок 3" descr="800px-Corner_reflector.JPG"/>
          <p:cNvPicPr>
            <a:picLocks noChangeAspect="1"/>
          </p:cNvPicPr>
          <p:nvPr/>
        </p:nvPicPr>
        <p:blipFill>
          <a:blip r:embed="rId2" cstate="print"/>
          <a:stretch>
            <a:fillRect/>
          </a:stretch>
        </p:blipFill>
        <p:spPr>
          <a:xfrm>
            <a:off x="6948264" y="5211198"/>
            <a:ext cx="2195736" cy="164680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8560" y="0"/>
            <a:ext cx="8435280" cy="6266168"/>
          </a:xfrm>
        </p:spPr>
        <p:txBody>
          <a:bodyPr>
            <a:normAutofit fontScale="32500" lnSpcReduction="20000"/>
          </a:bodyPr>
          <a:lstStyle/>
          <a:p>
            <a:r>
              <a:rPr lang="ru-RU" sz="7200" dirty="0" smtClean="0">
                <a:latin typeface="Times New Roman" pitchFamily="18" charset="0"/>
                <a:cs typeface="Times New Roman" pitchFamily="18" charset="0"/>
              </a:rPr>
              <a:t>Важной областью применения трехгранного зеркала служит уголковый отражатель (кошачий глаз, </a:t>
            </a:r>
            <a:r>
              <a:rPr lang="ru-RU" sz="7200" dirty="0" err="1" smtClean="0">
                <a:latin typeface="Times New Roman" pitchFamily="18" charset="0"/>
                <a:cs typeface="Times New Roman" pitchFamily="18" charset="0"/>
              </a:rPr>
              <a:t>катофот</a:t>
            </a:r>
            <a:r>
              <a:rPr lang="ru-RU" sz="7200" dirty="0" smtClean="0">
                <a:latin typeface="Times New Roman" pitchFamily="18" charset="0"/>
                <a:cs typeface="Times New Roman" pitchFamily="18" charset="0"/>
              </a:rPr>
              <a:t>) на велосипедах, мотоциклах, сигнальных предохранительных щитах, ограничителях проезжей части улицы. С какой бы стороны ни упал свет на такой отражатель, световой рефлекс всегда сохраняет направление источника света.</a:t>
            </a:r>
          </a:p>
          <a:p>
            <a:r>
              <a:rPr lang="ru-RU" sz="7200" dirty="0" smtClean="0">
                <a:latin typeface="Times New Roman" pitchFamily="18" charset="0"/>
                <a:cs typeface="Times New Roman" pitchFamily="18" charset="0"/>
              </a:rPr>
              <a:t>Большую роль трехгранные зеркальные уголковые отражатели играют в радиолокационной технике. Самолеты и крупные стальные корабли отражают луч радара. Несмотря на значительное рассеяние его, той небольшой доли отраженных радиоволн, которая возвращается к радару, обычно достаточно для распознания объекта.</a:t>
            </a:r>
          </a:p>
          <a:p>
            <a:r>
              <a:rPr lang="ru-RU" sz="7200" dirty="0" smtClean="0">
                <a:latin typeface="Times New Roman" pitchFamily="18" charset="0"/>
                <a:cs typeface="Times New Roman" pitchFamily="18" charset="0"/>
              </a:rPr>
              <a:t>Хуже обстоит дело с маленькими суденышками, сигнальными поплавками и пластиковыми парусными яхтами. У небольших предметов отражение слишком слабое. Пластиковые яхты так же «прозрачны» для радиоволн, на которых работает радарная техника, как оконные стекла для солнечного света. Поэтому парусные яхты и сигнальные буйки оснащают металлическими уголковыми отражателями. Длина граней у такого «зеркала» всего около 30 см, но этого довольно, чтобы возвращать достаточно мощное эхо.</a:t>
            </a:r>
          </a:p>
          <a:p>
            <a:endParaRPr lang="ru-RU" dirty="0" smtClean="0"/>
          </a:p>
          <a:p>
            <a:endParaRPr lang="ru-RU" dirty="0"/>
          </a:p>
        </p:txBody>
      </p:sp>
      <p:pic>
        <p:nvPicPr>
          <p:cNvPr id="4" name="Рисунок 3" descr="kom_caty.jpg"/>
          <p:cNvPicPr>
            <a:picLocks noChangeAspect="1"/>
          </p:cNvPicPr>
          <p:nvPr/>
        </p:nvPicPr>
        <p:blipFill>
          <a:blip r:embed="rId2" cstate="print"/>
          <a:stretch>
            <a:fillRect/>
          </a:stretch>
        </p:blipFill>
        <p:spPr>
          <a:xfrm>
            <a:off x="4788024" y="5849888"/>
            <a:ext cx="1498359" cy="100811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0.jpg"/>
          <p:cNvPicPr>
            <a:picLocks noGrp="1" noChangeAspect="1"/>
          </p:cNvPicPr>
          <p:nvPr>
            <p:ph idx="1"/>
          </p:nvPr>
        </p:nvPicPr>
        <p:blipFill>
          <a:blip r:embed="rId2" cstate="print"/>
          <a:stretch>
            <a:fillRect/>
          </a:stretch>
        </p:blipFill>
        <p:spPr>
          <a:xfrm>
            <a:off x="467544" y="404664"/>
            <a:ext cx="7782954" cy="568863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098.jpg"/>
          <p:cNvPicPr>
            <a:picLocks noGrp="1" noChangeAspect="1"/>
          </p:cNvPicPr>
          <p:nvPr>
            <p:ph idx="1"/>
          </p:nvPr>
        </p:nvPicPr>
        <p:blipFill>
          <a:blip r:embed="rId2" cstate="print"/>
          <a:stretch>
            <a:fillRect/>
          </a:stretch>
        </p:blipFill>
        <p:spPr>
          <a:xfrm>
            <a:off x="683568" y="458162"/>
            <a:ext cx="7848872" cy="588665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48</TotalTime>
  <Words>599</Words>
  <Application>Microsoft Office PowerPoint</Application>
  <PresentationFormat>Экран (4:3)</PresentationFormat>
  <Paragraphs>16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Яркая</vt:lpstr>
      <vt:lpstr>Симметрия в технике</vt:lpstr>
      <vt:lpstr>Что такое симметрия?</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Симметрия в технике</dc:title>
  <dc:creator>user</dc:creator>
  <cp:lastModifiedBy>user</cp:lastModifiedBy>
  <cp:revision>8</cp:revision>
  <dcterms:created xsi:type="dcterms:W3CDTF">2012-10-29T13:02:13Z</dcterms:created>
  <dcterms:modified xsi:type="dcterms:W3CDTF">2012-10-29T15:07:22Z</dcterms:modified>
</cp:coreProperties>
</file>