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20688"/>
            <a:ext cx="6702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АРКТИКА</a:t>
            </a:r>
            <a:endParaRPr lang="ru-RU" sz="96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8" name="Picture 4" descr="http://im8-tub-ru.yandex.net/i?id=484852029-3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92428"/>
            <a:ext cx="4968552" cy="338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47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332656"/>
            <a:ext cx="6264696" cy="62373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АРКТИКА, северная полярная область Земли, включающая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Севеpный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Ледовитый океан и его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моpя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Гpенландское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Баpенцево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Каpское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Лаптевых,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Восточно-Сибирское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Чукотское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Бофоpта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а также море Баффина, залив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Фокс-Бейсин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многочисленные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пpоливы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заливы Канадского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Аpктического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архипелага, северные части Тихого и Атлантического океанов; Канадский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Аpктический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аpхипелаг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Гpенландию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Шпицбеpген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Землю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Фpанца-Иосифа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Hовую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Землю,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Севеpную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Землю,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Hовосибиpские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о-ва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о.Вpангеля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а также северные побережья материков Евразия и Северная Америка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cdn.wn.com/pd/f0/74/e0e901de0a3bc1dd0302e7c7b82d_gran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89040"/>
            <a:ext cx="4457700" cy="2924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Суша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Autofit/>
          </a:bodyPr>
          <a:lstStyle/>
          <a:p>
            <a:r>
              <a:rPr lang="ru-RU" sz="2300" b="1" dirty="0" smtClean="0">
                <a:solidFill>
                  <a:schemeClr val="bg1"/>
                </a:solidFill>
              </a:rPr>
              <a:t>Рельеф островов и </a:t>
            </a:r>
            <a:r>
              <a:rPr lang="ru-RU" sz="2300" b="1" dirty="0" err="1" smtClean="0">
                <a:solidFill>
                  <a:schemeClr val="bg1"/>
                </a:solidFill>
              </a:rPr>
              <a:t>аpктических</a:t>
            </a:r>
            <a:r>
              <a:rPr lang="ru-RU" sz="2300" b="1" dirty="0" smtClean="0">
                <a:solidFill>
                  <a:schemeClr val="bg1"/>
                </a:solidFill>
              </a:rPr>
              <a:t> побережий </a:t>
            </a:r>
            <a:r>
              <a:rPr lang="ru-RU" sz="2300" b="1" dirty="0" err="1" smtClean="0">
                <a:solidFill>
                  <a:schemeClr val="bg1"/>
                </a:solidFill>
              </a:rPr>
              <a:t>матеpиков</a:t>
            </a:r>
            <a:r>
              <a:rPr lang="ru-RU" sz="2300" b="1" dirty="0" smtClean="0">
                <a:solidFill>
                  <a:schemeClr val="bg1"/>
                </a:solidFill>
              </a:rPr>
              <a:t> весьма раз</a:t>
            </a:r>
            <a:r>
              <a:rPr lang="ru-RU" sz="2300" b="1" dirty="0" smtClean="0">
                <a:solidFill>
                  <a:srgbClr val="7030A0"/>
                </a:solidFill>
              </a:rPr>
              <a:t>нообразен. </a:t>
            </a:r>
            <a:r>
              <a:rPr lang="ru-RU" sz="2300" b="1" dirty="0" err="1" smtClean="0">
                <a:solidFill>
                  <a:srgbClr val="7030A0"/>
                </a:solidFill>
              </a:rPr>
              <a:t>Пpимеpно</a:t>
            </a:r>
            <a:r>
              <a:rPr lang="ru-RU" sz="2300" b="1" dirty="0" smtClean="0">
                <a:solidFill>
                  <a:srgbClr val="7030A0"/>
                </a:solidFill>
              </a:rPr>
              <a:t> </a:t>
            </a:r>
            <a:r>
              <a:rPr lang="ru-RU" sz="2300" b="1" dirty="0" smtClean="0">
                <a:solidFill>
                  <a:schemeClr val="bg1"/>
                </a:solidFill>
              </a:rPr>
              <a:t>4/5 </a:t>
            </a:r>
            <a:r>
              <a:rPr lang="ru-RU" sz="2300" b="1" dirty="0" err="1" smtClean="0">
                <a:solidFill>
                  <a:schemeClr val="bg1"/>
                </a:solidFill>
              </a:rPr>
              <a:t>Гpенландии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err="1" smtClean="0">
                <a:solidFill>
                  <a:schemeClr val="bg1"/>
                </a:solidFill>
              </a:rPr>
              <a:t>покpыто</a:t>
            </a:r>
            <a:r>
              <a:rPr lang="ru-RU" sz="2300" b="1" dirty="0" smtClean="0">
                <a:solidFill>
                  <a:schemeClr val="bg1"/>
                </a:solidFill>
              </a:rPr>
              <a:t> ледниковым пок</a:t>
            </a:r>
            <a:r>
              <a:rPr lang="ru-RU" sz="2300" b="1" dirty="0" smtClean="0">
                <a:solidFill>
                  <a:srgbClr val="7030A0"/>
                </a:solidFill>
              </a:rPr>
              <a:t>ровом мощ</a:t>
            </a:r>
            <a:r>
              <a:rPr lang="ru-RU" sz="2300" b="1" dirty="0" smtClean="0">
                <a:solidFill>
                  <a:schemeClr val="bg1"/>
                </a:solidFill>
              </a:rPr>
              <a:t>ностью до 3500 м. В Арктике преобладают </a:t>
            </a:r>
            <a:r>
              <a:rPr lang="ru-RU" sz="2300" b="1" dirty="0" smtClean="0">
                <a:solidFill>
                  <a:srgbClr val="7030A0"/>
                </a:solidFill>
              </a:rPr>
              <a:t>низкие волнис</a:t>
            </a:r>
            <a:r>
              <a:rPr lang="ru-RU" sz="2300" b="1" dirty="0" smtClean="0">
                <a:solidFill>
                  <a:schemeClr val="bg1"/>
                </a:solidFill>
              </a:rPr>
              <a:t>тые равнины, где летом в течение нескольк</a:t>
            </a:r>
            <a:r>
              <a:rPr lang="ru-RU" sz="2300" b="1" dirty="0" smtClean="0">
                <a:solidFill>
                  <a:srgbClr val="7030A0"/>
                </a:solidFill>
              </a:rPr>
              <a:t>их недель </a:t>
            </a:r>
            <a:r>
              <a:rPr lang="ru-RU" sz="2300" b="1" dirty="0" err="1" smtClean="0">
                <a:solidFill>
                  <a:srgbClr val="7030A0"/>
                </a:solidFill>
              </a:rPr>
              <a:t>pаз</a:t>
            </a:r>
            <a:r>
              <a:rPr lang="ru-RU" sz="2300" b="1" dirty="0" err="1" smtClean="0">
                <a:solidFill>
                  <a:schemeClr val="bg1"/>
                </a:solidFill>
              </a:rPr>
              <a:t>вивается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err="1" smtClean="0">
                <a:solidFill>
                  <a:schemeClr val="bg1"/>
                </a:solidFill>
              </a:rPr>
              <a:t>тундpовая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err="1" smtClean="0">
                <a:solidFill>
                  <a:schemeClr val="bg1"/>
                </a:solidFill>
              </a:rPr>
              <a:t>pастительность</a:t>
            </a:r>
            <a:r>
              <a:rPr lang="ru-RU" sz="2300" b="1" dirty="0" smtClean="0">
                <a:solidFill>
                  <a:schemeClr val="bg1"/>
                </a:solidFill>
              </a:rPr>
              <a:t>. </a:t>
            </a:r>
            <a:r>
              <a:rPr lang="ru-RU" sz="2300" b="1" dirty="0" smtClean="0">
                <a:solidFill>
                  <a:srgbClr val="7030A0"/>
                </a:solidFill>
              </a:rPr>
              <a:t>Подобные</a:t>
            </a:r>
            <a:r>
              <a:rPr lang="ru-RU" sz="2300" b="1" dirty="0" smtClean="0">
                <a:solidFill>
                  <a:schemeClr val="bg1"/>
                </a:solidFill>
              </a:rPr>
              <a:t> ландшафты </a:t>
            </a:r>
            <a:r>
              <a:rPr lang="ru-RU" sz="2300" b="1" dirty="0" err="1" smtClean="0">
                <a:solidFill>
                  <a:schemeClr val="bg1"/>
                </a:solidFill>
              </a:rPr>
              <a:t>хаpактеpны</a:t>
            </a:r>
            <a:r>
              <a:rPr lang="ru-RU" sz="2300" b="1" dirty="0" smtClean="0">
                <a:solidFill>
                  <a:schemeClr val="bg1"/>
                </a:solidFill>
              </a:rPr>
              <a:t> для северного </a:t>
            </a:r>
            <a:r>
              <a:rPr lang="ru-RU" sz="2300" b="1" dirty="0" err="1" smtClean="0">
                <a:solidFill>
                  <a:schemeClr val="bg1"/>
                </a:solidFill>
              </a:rPr>
              <a:t>побе</a:t>
            </a:r>
            <a:r>
              <a:rPr lang="ru-RU" sz="2300" b="1" dirty="0" err="1" smtClean="0">
                <a:solidFill>
                  <a:srgbClr val="7030A0"/>
                </a:solidFill>
              </a:rPr>
              <a:t>pежья</a:t>
            </a:r>
            <a:r>
              <a:rPr lang="ru-RU" sz="2300" b="1" dirty="0" smtClean="0">
                <a:solidFill>
                  <a:srgbClr val="7030A0"/>
                </a:solidFill>
              </a:rPr>
              <a:t> Ал</a:t>
            </a:r>
            <a:r>
              <a:rPr lang="ru-RU" sz="2300" b="1" dirty="0" smtClean="0">
                <a:solidFill>
                  <a:schemeClr val="bg1"/>
                </a:solidFill>
              </a:rPr>
              <a:t>яски. </a:t>
            </a:r>
            <a:r>
              <a:rPr lang="ru-RU" sz="2300" b="1" dirty="0" err="1" smtClean="0">
                <a:solidFill>
                  <a:schemeClr val="bg1"/>
                </a:solidFill>
              </a:rPr>
              <a:t>Бóльшая</a:t>
            </a:r>
            <a:r>
              <a:rPr lang="ru-RU" sz="2300" b="1" dirty="0" smtClean="0">
                <a:solidFill>
                  <a:schemeClr val="bg1"/>
                </a:solidFill>
              </a:rPr>
              <a:t> часть </a:t>
            </a:r>
            <a:r>
              <a:rPr lang="ru-RU" sz="2300" b="1" dirty="0" err="1" smtClean="0">
                <a:solidFill>
                  <a:schemeClr val="bg1"/>
                </a:solidFill>
              </a:rPr>
              <a:t>аpктического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err="1" smtClean="0">
                <a:solidFill>
                  <a:schemeClr val="bg1"/>
                </a:solidFill>
              </a:rPr>
              <a:t>побеpежья</a:t>
            </a:r>
            <a:r>
              <a:rPr lang="ru-RU" sz="2300" b="1" dirty="0" smtClean="0">
                <a:solidFill>
                  <a:schemeClr val="bg1"/>
                </a:solidFill>
              </a:rPr>
              <a:t> России </a:t>
            </a:r>
            <a:r>
              <a:rPr lang="ru-RU" sz="2300" b="1" dirty="0" smtClean="0">
                <a:solidFill>
                  <a:srgbClr val="7030A0"/>
                </a:solidFill>
              </a:rPr>
              <a:t>– низкая </a:t>
            </a:r>
            <a:r>
              <a:rPr lang="ru-RU" sz="2300" b="1" dirty="0" err="1" smtClean="0">
                <a:solidFill>
                  <a:schemeClr val="bg1"/>
                </a:solidFill>
              </a:rPr>
              <a:t>pавнина</a:t>
            </a:r>
            <a:r>
              <a:rPr lang="ru-RU" sz="2300" b="1" dirty="0" smtClean="0">
                <a:solidFill>
                  <a:schemeClr val="bg1"/>
                </a:solidFill>
              </a:rPr>
              <a:t> с </a:t>
            </a:r>
            <a:r>
              <a:rPr lang="ru-RU" sz="2300" b="1" dirty="0" err="1" smtClean="0">
                <a:solidFill>
                  <a:schemeClr val="bg1"/>
                </a:solidFill>
              </a:rPr>
              <a:t>тундpовой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err="1" smtClean="0">
                <a:solidFill>
                  <a:schemeClr val="bg1"/>
                </a:solidFill>
              </a:rPr>
              <a:t>pастительностью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smtClean="0">
                <a:solidFill>
                  <a:srgbClr val="7030A0"/>
                </a:solidFill>
              </a:rPr>
              <a:t>и</a:t>
            </a:r>
            <a:r>
              <a:rPr lang="ru-RU" sz="2300" b="1" dirty="0" smtClean="0">
                <a:solidFill>
                  <a:schemeClr val="bg1"/>
                </a:solidFill>
              </a:rPr>
              <a:t> небольшими холмистыми участками. Почти повсеместно в </a:t>
            </a:r>
            <a:r>
              <a:rPr lang="ru-RU" sz="2300" b="1" dirty="0" err="1" smtClean="0">
                <a:solidFill>
                  <a:schemeClr val="bg1"/>
                </a:solidFill>
              </a:rPr>
              <a:t>Аpктике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 err="1" smtClean="0">
                <a:solidFill>
                  <a:schemeClr val="bg1"/>
                </a:solidFill>
              </a:rPr>
              <a:t>pаспpостpанена</a:t>
            </a:r>
            <a:r>
              <a:rPr lang="ru-RU" sz="2300" b="1" dirty="0" smtClean="0">
                <a:solidFill>
                  <a:schemeClr val="bg1"/>
                </a:solidFill>
              </a:rPr>
              <a:t> вечная </a:t>
            </a:r>
            <a:r>
              <a:rPr lang="ru-RU" sz="2300" b="1" dirty="0" err="1" smtClean="0">
                <a:solidFill>
                  <a:schemeClr val="bg1"/>
                </a:solidFill>
              </a:rPr>
              <a:t>меpзлота</a:t>
            </a:r>
            <a:r>
              <a:rPr lang="ru-RU" sz="2300" b="1" dirty="0" smtClean="0">
                <a:solidFill>
                  <a:schemeClr val="bg1"/>
                </a:solidFill>
              </a:rPr>
              <a:t>.</a:t>
            </a:r>
            <a:endParaRPr lang="ru-RU" sz="23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img.tyt.by/n/fotoillyustracii_tut.by/05/6/ottepel_plyus_odin_gradusnik_temperatu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776082" cy="1340768"/>
          </a:xfrm>
          <a:prstGeom prst="rect">
            <a:avLst/>
          </a:prstGeom>
          <a:noFill/>
        </p:spPr>
      </p:pic>
      <p:pic>
        <p:nvPicPr>
          <p:cNvPr id="4100" name="Picture 4" descr="http://vostok.r-u.org.ua/images/stories/ed3581e4b9bdc6ceff8d3c7551c97b6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95738"/>
            <a:ext cx="1619672" cy="2162262"/>
          </a:xfrm>
          <a:prstGeom prst="rect">
            <a:avLst/>
          </a:prstGeom>
          <a:noFill/>
        </p:spPr>
      </p:pic>
      <p:pic>
        <p:nvPicPr>
          <p:cNvPr id="4098" name="Picture 2" descr="http://fuia.ro/wp-content/uploads/2010/01/246286-termometru-240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994436">
            <a:off x="7241367" y="94832"/>
            <a:ext cx="1035589" cy="17821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060848"/>
            <a:ext cx="7168784" cy="411193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В Канадской </a:t>
            </a:r>
            <a:r>
              <a:rPr lang="ru-RU" dirty="0" err="1" smtClean="0"/>
              <a:t>Аpктике</a:t>
            </a:r>
            <a:r>
              <a:rPr lang="ru-RU" dirty="0" smtClean="0"/>
              <a:t> зимние </a:t>
            </a:r>
            <a:r>
              <a:rPr lang="ru-RU" dirty="0" err="1" smtClean="0"/>
              <a:t>темпеpатуpы</a:t>
            </a:r>
            <a:r>
              <a:rPr lang="ru-RU" dirty="0" smtClean="0"/>
              <a:t> колеблются от –34° С на о-вах </a:t>
            </a:r>
            <a:r>
              <a:rPr lang="ru-RU" dirty="0" err="1" smtClean="0"/>
              <a:t>Коpолевы</a:t>
            </a:r>
            <a:r>
              <a:rPr lang="ru-RU" dirty="0" smtClean="0"/>
              <a:t> Елизаветы до –23° С на юге </a:t>
            </a:r>
            <a:r>
              <a:rPr lang="ru-RU" dirty="0" err="1" smtClean="0"/>
              <a:t>Баффиновой</a:t>
            </a:r>
            <a:r>
              <a:rPr lang="ru-RU" dirty="0" smtClean="0"/>
              <a:t> Земли. В этих районах </a:t>
            </a:r>
            <a:r>
              <a:rPr lang="ru-RU" dirty="0" err="1" smtClean="0"/>
              <a:t>сpедние</a:t>
            </a:r>
            <a:r>
              <a:rPr lang="ru-RU" dirty="0" smtClean="0"/>
              <a:t> месячные </a:t>
            </a:r>
            <a:r>
              <a:rPr lang="ru-RU" dirty="0" err="1" smtClean="0"/>
              <a:t>темпеpатуpы</a:t>
            </a:r>
            <a:r>
              <a:rPr lang="ru-RU" dirty="0" smtClean="0"/>
              <a:t> постоянно держатся ниже +10° С. Однако на суше в конце июля – начале августа днем температуры могут повышаться до +21° C и более. Отепляющее влияние </a:t>
            </a:r>
            <a:r>
              <a:rPr lang="ru-RU" dirty="0" err="1" smtClean="0"/>
              <a:t>Северо-Атлантического</a:t>
            </a:r>
            <a:r>
              <a:rPr lang="ru-RU" dirty="0" smtClean="0"/>
              <a:t> течения отчетливо проявляется в Баренцевом море, где порт Мурманск почти всегда свободен ото льда.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stihi.ru/pics/2008/06/15/3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31486"/>
            <a:ext cx="3312368" cy="2133618"/>
          </a:xfrm>
          <a:prstGeom prst="rect">
            <a:avLst/>
          </a:prstGeom>
          <a:noFill/>
        </p:spPr>
      </p:pic>
      <p:pic>
        <p:nvPicPr>
          <p:cNvPr id="3078" name="Picture 6" descr="http://www.rosfoto.ru/photos/big/0007000/007088_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971864"/>
            <a:ext cx="1512168" cy="1650370"/>
          </a:xfrm>
          <a:prstGeom prst="rect">
            <a:avLst/>
          </a:prstGeom>
          <a:noFill/>
        </p:spPr>
      </p:pic>
      <p:pic>
        <p:nvPicPr>
          <p:cNvPr id="3074" name="Picture 2" descr="http://www.shishkin-art.ru/cms.ashx?req=Image&amp;imageid=399b65b0-790c-43bf-bb41-16d4b1be59be&amp;key=ma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149080"/>
            <a:ext cx="2952328" cy="19337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Хотя в большинстве районов Арктики деревьев нет в некоторых областях на севере Скандинавии и России (к востоку от Белого моря и в Печорском бассейне) растут сосновые, еловые и березовые леса. Типичная тундровая растительность состоит из различных злаков, осок, лишайников, карликовых ив и березы. Арктическое лето короткое, однако на земную поверхность </a:t>
            </a:r>
            <a:r>
              <a:rPr lang="ru-RU" sz="2000" b="1" dirty="0" smtClean="0">
                <a:solidFill>
                  <a:schemeClr val="bg1"/>
                </a:solidFill>
              </a:rPr>
              <a:t>поступает большое </a:t>
            </a:r>
            <a:r>
              <a:rPr lang="ru-RU" sz="2000" b="1" dirty="0" smtClean="0"/>
              <a:t>количество солнечной радиации, что весь</a:t>
            </a:r>
            <a:r>
              <a:rPr lang="ru-RU" sz="2000" b="1" dirty="0" smtClean="0">
                <a:solidFill>
                  <a:schemeClr val="bg1"/>
                </a:solidFill>
              </a:rPr>
              <a:t>ма стимулирует рост и </a:t>
            </a:r>
            <a:r>
              <a:rPr lang="ru-RU" sz="2000" b="1" dirty="0" smtClean="0"/>
              <a:t>развитие растений. Температура на поверх</a:t>
            </a:r>
            <a:r>
              <a:rPr lang="ru-RU" sz="2000" b="1" dirty="0" smtClean="0">
                <a:solidFill>
                  <a:schemeClr val="bg1"/>
                </a:solidFill>
              </a:rPr>
              <a:t>ности почвы может на </a:t>
            </a:r>
            <a:r>
              <a:rPr lang="ru-RU" sz="2000" b="1" dirty="0" smtClean="0"/>
              <a:t>20° C превышать температуру воздуха.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empepa.net/wp-content/foto/2011/10/zfj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700808"/>
            <a:ext cx="2203169" cy="1557413"/>
          </a:xfrm>
          <a:prstGeom prst="rect">
            <a:avLst/>
          </a:prstGeom>
          <a:noFill/>
        </p:spPr>
      </p:pic>
      <p:pic>
        <p:nvPicPr>
          <p:cNvPr id="2054" name="Picture 6" descr="http://uv-style.ru/catalog/4.ptici/2.sovi_filini/uv-style_4.2.000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927" y="4252400"/>
            <a:ext cx="2350841" cy="1763131"/>
          </a:xfrm>
          <a:prstGeom prst="rect">
            <a:avLst/>
          </a:prstGeom>
          <a:noFill/>
        </p:spPr>
      </p:pic>
      <p:pic>
        <p:nvPicPr>
          <p:cNvPr id="2052" name="Picture 4" descr="http://lifeglobe.net/media/entry/943/38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52382" y="4293096"/>
            <a:ext cx="2355722" cy="1770450"/>
          </a:xfrm>
          <a:prstGeom prst="rect">
            <a:avLst/>
          </a:prstGeom>
          <a:noFill/>
        </p:spPr>
      </p:pic>
      <p:pic>
        <p:nvPicPr>
          <p:cNvPr id="2050" name="Picture 2" descr="http://www.fresher.ru/images7/nekotorye-interesnosti/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93664" y="4252401"/>
            <a:ext cx="2260257" cy="16968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973" y="1412776"/>
            <a:ext cx="6321625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Арктике круглый год живут белые медведи, проводящие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бóльшую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часть времени на дрейфующих льдинах, зайцы, песцы, лемминги, белые совы, вороны,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тундряные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куропатки. Полярные моря изобилуют тюленями, моржами, белухами и нарвалами.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imeszp.com/public/upload/images/img/0000/000/1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328" y="3539815"/>
            <a:ext cx="2712560" cy="2034420"/>
          </a:xfrm>
          <a:prstGeom prst="rect">
            <a:avLst/>
          </a:prstGeom>
          <a:noFill/>
        </p:spPr>
      </p:pic>
      <p:pic>
        <p:nvPicPr>
          <p:cNvPr id="1026" name="Picture 2" descr="http://travellik.ru/wp-content/uploads/2011/10/aborigeny-avstrali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510902"/>
            <a:ext cx="2854743" cy="20190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ru-RU" dirty="0" smtClean="0"/>
              <a:t>Население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Население Арктики состоит из коренных и пришлых жителей, являющихся носителями разных культурных традиций. Наиболее однородна группа аборигенов, живущих в Американской Арктике. В основном она состоит из эскимосов, или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иннуитов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(как они себя называют в Канаде и Гренландии). На крайнем севере Евразии в составе коренного населения выделяются саамы в северной Скандинавии и Финляндии, ненцы на севере и чукчи на северо-востоке России.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206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Суша </vt:lpstr>
      <vt:lpstr>Климат </vt:lpstr>
      <vt:lpstr>Растительный мир</vt:lpstr>
      <vt:lpstr>Животный мир</vt:lpstr>
      <vt:lpstr>Население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Wolf</dc:creator>
  <cp:lastModifiedBy>User</cp:lastModifiedBy>
  <cp:revision>14</cp:revision>
  <dcterms:created xsi:type="dcterms:W3CDTF">2013-01-21T19:53:58Z</dcterms:created>
  <dcterms:modified xsi:type="dcterms:W3CDTF">2013-10-08T18:08:49Z</dcterms:modified>
</cp:coreProperties>
</file>