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9" r:id="rId5"/>
    <p:sldId id="263" r:id="rId6"/>
    <p:sldId id="265" r:id="rId7"/>
    <p:sldId id="258" r:id="rId8"/>
    <p:sldId id="260" r:id="rId9"/>
    <p:sldId id="262" r:id="rId10"/>
    <p:sldId id="266"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84" y="-4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9A6FC1E7-0CB9-4FDB-9DC8-587F930C354F}" type="datetimeFigureOut">
              <a:rPr lang="ru-RU"/>
              <a:pPr>
                <a:defRPr/>
              </a:pPr>
              <a:t>05.10.2013</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463DAA98-D900-43DF-B4FC-2AFAA38DE91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57B0C0D-3E36-4634-A07F-86FB7E7A8EAC}" type="datetimeFigureOut">
              <a:rPr lang="ru-RU"/>
              <a:pPr>
                <a:defRPr/>
              </a:pPr>
              <a:t>05.10.2013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28A79DF-1469-4471-976D-CEB2BD35340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E09F58A-1862-409C-BDBD-E9E9F12EC6F8}" type="datetimeFigureOut">
              <a:rPr lang="ru-RU"/>
              <a:pPr>
                <a:defRPr/>
              </a:pPr>
              <a:t>05.10.2013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1E95D4F-B36C-47FD-A899-521283E5A2C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181C4EA-040F-49BC-B0B9-D398DF457065}" type="datetimeFigureOut">
              <a:rPr lang="ru-RU"/>
              <a:pPr>
                <a:defRPr/>
              </a:pPr>
              <a:t>05.10.2013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5F566BA-200F-44FE-84A9-8BC9D8D2E36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25CDF60-2897-46D4-99AC-121652BA57A0}" type="datetimeFigureOut">
              <a:rPr lang="ru-RU"/>
              <a:pPr>
                <a:defRPr/>
              </a:pPr>
              <a:t>05.10.2013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6CC3CE7-61F6-4EEA-8900-1FD947EAE217}"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CCAF103F-E2C3-4A5A-A3E5-CF542A516746}" type="datetimeFigureOut">
              <a:rPr lang="ru-RU"/>
              <a:pPr>
                <a:defRPr/>
              </a:pPr>
              <a:t>05.10.2013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D22AADC3-8536-4C58-8AE3-143B6CE0515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8F64262B-28CC-4BB1-A9C7-85D02DB7A0F6}" type="datetimeFigureOut">
              <a:rPr lang="ru-RU"/>
              <a:pPr>
                <a:defRPr/>
              </a:pPr>
              <a:t>05.10.2013</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50D3F4B0-FE8A-4C13-B6AA-098E4B41AE1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D66A2A70-CFAA-4DF5-9559-5C024B04ECA7}" type="datetimeFigureOut">
              <a:rPr lang="ru-RU"/>
              <a:pPr>
                <a:defRPr/>
              </a:pPr>
              <a:t>05.10.2013</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1C1DA045-F002-4B56-BF5F-653702445C2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4DDAF3B9-87D3-4D88-8B20-B69F5504F815}" type="datetimeFigureOut">
              <a:rPr lang="ru-RU"/>
              <a:pPr>
                <a:defRPr/>
              </a:pPr>
              <a:t>05.10.2013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2ECC3ADE-6A4C-4838-BBC7-A5FE0351E2B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AD72B947-6A32-485F-B4AD-8F7D1D4B0F84}" type="datetimeFigureOut">
              <a:rPr lang="ru-RU"/>
              <a:pPr>
                <a:defRPr/>
              </a:pPr>
              <a:t>05.10.2013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73403E5B-9F48-4FA6-9F7C-4270E87301E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F4BEDBED-7010-4BD2-9AC2-9A0B67DC4CD3}" type="datetimeFigureOut">
              <a:rPr lang="ru-RU"/>
              <a:pPr>
                <a:defRPr/>
              </a:pPr>
              <a:t>05.10.2013</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84563F4-1270-4544-A0CE-6723FC2016D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4EC54529-B7D0-4124-ACBF-19CFA8546855}" type="datetimeFigureOut">
              <a:rPr lang="ru-RU"/>
              <a:pPr>
                <a:defRPr/>
              </a:pPr>
              <a:t>05.10.2013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136B3954-A47E-4B5E-9976-3D88DB6B1CA3}"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695" r:id="rId10"/>
    <p:sldLayoutId id="214748369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3000" b="-13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188" y="3357563"/>
            <a:ext cx="7993062" cy="2232025"/>
          </a:xfrm>
        </p:spPr>
        <p:txBody>
          <a:bodyPr>
            <a:normAutofit lnSpcReduction="10000"/>
          </a:bodyPr>
          <a:lstStyle/>
          <a:p>
            <a:pPr marR="0" algn="ctr" eaLnBrk="1" hangingPunct="1">
              <a:lnSpc>
                <a:spcPct val="80000"/>
              </a:lnSpc>
              <a:defRPr/>
            </a:pPr>
            <a:r>
              <a:rPr lang="ru-RU" sz="4400" b="1" dirty="0" smtClean="0">
                <a:solidFill>
                  <a:srgbClr val="5EF0F7"/>
                </a:solidFill>
                <a:latin typeface="Bookman Old Style" pitchFamily="18" charset="0"/>
                <a:cs typeface="Times New Roman" pitchFamily="18" charset="0"/>
              </a:rPr>
              <a:t>Животные и растения Астраханского края, занесённые в Красную книгу</a:t>
            </a:r>
          </a:p>
          <a:p>
            <a:pPr marR="0" eaLnBrk="1" hangingPunct="1">
              <a:lnSpc>
                <a:spcPct val="80000"/>
              </a:lnSpc>
              <a:defRPr/>
            </a:pPr>
            <a:endParaRPr lang="ru-RU" sz="700" dirty="0" smtClean="0">
              <a:solidFill>
                <a:srgbClr val="5EF0F7"/>
              </a:solidFill>
            </a:endParaRPr>
          </a:p>
          <a:p>
            <a:pPr marR="0" eaLnBrk="1" hangingPunct="1">
              <a:lnSpc>
                <a:spcPct val="80000"/>
              </a:lnSpc>
              <a:defRPr/>
            </a:pPr>
            <a:endParaRPr lang="ru-RU" sz="700" dirty="0" smtClean="0">
              <a:solidFill>
                <a:srgbClr val="5EF0F7"/>
              </a:solidFill>
            </a:endParaRPr>
          </a:p>
        </p:txBody>
      </p:sp>
      <p:sp>
        <p:nvSpPr>
          <p:cNvPr id="5123" name="TextBox 3"/>
          <p:cNvSpPr txBox="1">
            <a:spLocks noChangeArrowheads="1"/>
          </p:cNvSpPr>
          <p:nvPr/>
        </p:nvSpPr>
        <p:spPr bwMode="auto">
          <a:xfrm>
            <a:off x="6300788" y="5661025"/>
            <a:ext cx="2640012" cy="923925"/>
          </a:xfrm>
          <a:prstGeom prst="rect">
            <a:avLst/>
          </a:prstGeom>
          <a:noFill/>
          <a:ln w="9525">
            <a:noFill/>
            <a:miter lim="800000"/>
            <a:headEnd/>
            <a:tailEnd/>
          </a:ln>
        </p:spPr>
        <p:txBody>
          <a:bodyPr wrap="none">
            <a:spAutoFit/>
          </a:bodyPr>
          <a:lstStyle/>
          <a:p>
            <a:pPr algn="ctr"/>
            <a:r>
              <a:rPr lang="ru-RU" b="1"/>
              <a:t>Выполнил </a:t>
            </a:r>
          </a:p>
          <a:p>
            <a:pPr algn="ctr"/>
            <a:r>
              <a:rPr lang="ru-RU" b="1"/>
              <a:t>ученик 3 класса</a:t>
            </a:r>
          </a:p>
          <a:p>
            <a:pPr algn="ctr"/>
            <a:r>
              <a:rPr lang="ru-RU" b="1"/>
              <a:t>Шинтимиров Рамиль</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388" y="2517775"/>
            <a:ext cx="8785225" cy="3786188"/>
          </a:xfrm>
          <a:prstGeom prst="rect">
            <a:avLst/>
          </a:prstGeom>
          <a:noFill/>
        </p:spPr>
        <p:txBody>
          <a:bodyPr>
            <a:spAutoFit/>
          </a:bodyPr>
          <a:lstStyle/>
          <a:p>
            <a:pPr algn="ctr" fontAlgn="auto">
              <a:spcBef>
                <a:spcPts val="0"/>
              </a:spcBef>
              <a:spcAft>
                <a:spcPts val="0"/>
              </a:spcAft>
              <a:defRPr/>
            </a:pPr>
            <a:endParaRPr lang="ru-RU" sz="2000" b="1" dirty="0">
              <a:solidFill>
                <a:schemeClr val="tx2">
                  <a:lumMod val="50000"/>
                </a:schemeClr>
              </a:solidFill>
              <a:latin typeface="Times New Roman" pitchFamily="18" charset="0"/>
              <a:cs typeface="Times New Roman" pitchFamily="18" charset="0"/>
            </a:endParaRP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ЛОТОС ОРЕХОНОСНЫЙ</a:t>
            </a:r>
          </a:p>
          <a:p>
            <a:pPr algn="ctr" fontAlgn="auto">
              <a:spcBef>
                <a:spcPts val="0"/>
              </a:spcBef>
              <a:spcAft>
                <a:spcPts val="0"/>
              </a:spcAft>
              <a:defRPr/>
            </a:pPr>
            <a:endParaRPr lang="ru-RU" sz="2000" b="1" dirty="0">
              <a:solidFill>
                <a:schemeClr val="tx2">
                  <a:lumMod val="50000"/>
                </a:schemeClr>
              </a:solidFill>
              <a:latin typeface="Times New Roman" pitchFamily="18" charset="0"/>
              <a:cs typeface="Times New Roman" pitchFamily="18" charset="0"/>
            </a:endParaRPr>
          </a:p>
          <a:p>
            <a:pP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Лотос – это древнейшее растение. Цветки лотоса удивительно красивы. Высокие ( до 10-15 см) – поднимаются на тонких ножках выше листьев. Цветы возвышаются над крупными большими, достигающими 0,8 м в диаметре, листьями. Темно-зеленые листья покрыты налетом, который обладает влагоотталкивающим свойством. Лотос размножается корневищами и плодами. Цветок лотоса раскрывается в августе. Цветет лотос до тех пор, пока не переродится в симпатичную черную ( или коричневую) корзинку и не осыплется семенами в воду .Эти семена могут прорасти даже через несколько сотен лет. Лотос  занесен в Красную книгу России . Его численность сокращается катастрофически быстро, что в далеком будущем может поставить их под угрозу исчезновения.</a:t>
            </a:r>
          </a:p>
        </p:txBody>
      </p:sp>
      <p:pic>
        <p:nvPicPr>
          <p:cNvPr id="1026" name="Picture 2"/>
          <p:cNvPicPr>
            <a:picLocks noChangeAspect="1" noChangeArrowheads="1"/>
          </p:cNvPicPr>
          <p:nvPr/>
        </p:nvPicPr>
        <p:blipFill>
          <a:blip r:embed="rId2" cstate="print"/>
          <a:srcRect/>
          <a:stretch>
            <a:fillRect/>
          </a:stretch>
        </p:blipFill>
        <p:spPr bwMode="auto">
          <a:xfrm>
            <a:off x="251520" y="188640"/>
            <a:ext cx="3660056"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p:cNvPicPr>
            <a:picLocks noChangeAspect="1" noChangeArrowheads="1"/>
          </p:cNvPicPr>
          <p:nvPr/>
        </p:nvPicPr>
        <p:blipFill>
          <a:blip r:embed="rId3" cstate="print"/>
          <a:srcRect/>
          <a:stretch>
            <a:fillRect/>
          </a:stretch>
        </p:blipFill>
        <p:spPr bwMode="auto">
          <a:xfrm>
            <a:off x="5148064" y="0"/>
            <a:ext cx="3710216" cy="24249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5" descr="i.jpeg"/>
          <p:cNvPicPr>
            <a:picLocks noChangeAspect="1"/>
          </p:cNvPicPr>
          <p:nvPr/>
        </p:nvPicPr>
        <p:blipFill>
          <a:blip r:embed="rId2" cstate="print">
            <a:clrChange>
              <a:clrFrom>
                <a:srgbClr val="FEFEFE"/>
              </a:clrFrom>
              <a:clrTo>
                <a:srgbClr val="FEFEFE">
                  <a:alpha val="0"/>
                </a:srgbClr>
              </a:clrTo>
            </a:clrChange>
          </a:blip>
          <a:srcRect/>
          <a:stretch>
            <a:fillRect/>
          </a:stretch>
        </p:blipFill>
        <p:spPr bwMode="auto">
          <a:xfrm>
            <a:off x="6084888" y="0"/>
            <a:ext cx="2917825" cy="2517775"/>
          </a:xfrm>
          <a:prstGeom prst="rect">
            <a:avLst/>
          </a:prstGeom>
          <a:noFill/>
          <a:ln w="9525">
            <a:noFill/>
            <a:miter lim="800000"/>
            <a:headEnd/>
            <a:tailEnd/>
          </a:ln>
        </p:spPr>
      </p:pic>
      <p:sp>
        <p:nvSpPr>
          <p:cNvPr id="6147" name="Прямоугольник 6"/>
          <p:cNvSpPr>
            <a:spLocks noChangeArrowheads="1"/>
          </p:cNvSpPr>
          <p:nvPr/>
        </p:nvSpPr>
        <p:spPr bwMode="auto">
          <a:xfrm>
            <a:off x="250825" y="2636838"/>
            <a:ext cx="8391525" cy="3786187"/>
          </a:xfrm>
          <a:prstGeom prst="rect">
            <a:avLst/>
          </a:prstGeom>
          <a:noFill/>
          <a:ln w="9525">
            <a:noFill/>
            <a:miter lim="800000"/>
            <a:headEnd/>
            <a:tailEnd/>
          </a:ln>
        </p:spPr>
        <p:txBody>
          <a:bodyPr>
            <a:spAutoFit/>
          </a:bodyPr>
          <a:lstStyle/>
          <a:p>
            <a:pPr algn="ctr"/>
            <a:r>
              <a:rPr lang="ru-RU" sz="1600" b="1">
                <a:latin typeface="Times New Roman" pitchFamily="18" charset="0"/>
                <a:cs typeface="Times New Roman" pitchFamily="18" charset="0"/>
              </a:rPr>
              <a:t>Выхухоль — зверек небольшой, длина его в среднем 20 см, а вес примерно полкилограмма. Мех мягкий, шелковистый, очень прочный, почти не намокает, так как смазан жиром. А это очень важно для зверька — ведь он плавает зимой. На суше выхухоль довольно беспомощен. Зато в воде чувствует себя прекрасно — быстро плавает, хорошо ныряет, может долго не показываться на поверхности. Норы выхухоль делает на берегу, но вход в них всегда расположен под водой. Кроме основной норы у всех выхухолей есть еще одна-две. Там зверьки хранят запасы и поедают пойманную во время охоты добычу. Питается выхухоль животной и растительной пищей. А находит ее зверек на дне, уткнув свой длинный хоботок в ил и помогая себе передними лапами. Он взрыхляет ил и подбирает насекомых и личинок. Увидеть выхухоль трудно, хоть и живет он часто рядом с человеком. Этого редкого и до сих пор малоизученного, но очень ценного зверька строго охраняют. Когда-то очень давно (считают, что выхухоль появился на Земле 30 млн. лет назад) он был распространен по всей Европе. Но поскольку мех этого зверька очень высоко ценился, то был он почти полностью истреблен. И может быть, исчез бы совсем, если бы не взяли его под охрану.</a:t>
            </a:r>
          </a:p>
        </p:txBody>
      </p:sp>
      <p:sp>
        <p:nvSpPr>
          <p:cNvPr id="6148" name="Прямоугольник 7"/>
          <p:cNvSpPr>
            <a:spLocks noChangeArrowheads="1"/>
          </p:cNvSpPr>
          <p:nvPr/>
        </p:nvSpPr>
        <p:spPr bwMode="auto">
          <a:xfrm>
            <a:off x="2195513" y="260350"/>
            <a:ext cx="3097212" cy="585788"/>
          </a:xfrm>
          <a:prstGeom prst="rect">
            <a:avLst/>
          </a:prstGeom>
          <a:noFill/>
          <a:ln w="9525">
            <a:noFill/>
            <a:miter lim="800000"/>
            <a:headEnd/>
            <a:tailEnd/>
          </a:ln>
        </p:spPr>
        <p:txBody>
          <a:bodyPr>
            <a:spAutoFit/>
          </a:bodyPr>
          <a:lstStyle/>
          <a:p>
            <a:pPr algn="ctr"/>
            <a:r>
              <a:rPr lang="ru-RU" sz="3200" b="1">
                <a:latin typeface="Times New Roman" pitchFamily="18" charset="0"/>
                <a:cs typeface="Times New Roman" pitchFamily="18" charset="0"/>
              </a:rPr>
              <a:t>ВЫХУХОЛЬ</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214313" y="142875"/>
            <a:ext cx="3062287" cy="2692400"/>
          </a:xfrm>
          <a:prstGeom prst="rect">
            <a:avLst/>
          </a:prstGeom>
          <a:noFill/>
          <a:ln w="9525">
            <a:noFill/>
            <a:miter lim="800000"/>
            <a:headEnd/>
            <a:tailEnd/>
          </a:ln>
        </p:spPr>
      </p:pic>
      <p:sp>
        <p:nvSpPr>
          <p:cNvPr id="3" name="Прямоугольник 2"/>
          <p:cNvSpPr/>
          <p:nvPr/>
        </p:nvSpPr>
        <p:spPr>
          <a:xfrm>
            <a:off x="250825" y="3357563"/>
            <a:ext cx="8572500" cy="3354387"/>
          </a:xfrm>
          <a:prstGeom prst="rect">
            <a:avLst/>
          </a:prstGeom>
        </p:spPr>
        <p:txBody>
          <a:bodyPr>
            <a:spAutoFit/>
          </a:bodyPr>
          <a:lstStyle/>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Вечерница гигантская – из семейства </a:t>
            </a:r>
            <a:r>
              <a:rPr lang="ru-RU" b="1" dirty="0" err="1">
                <a:solidFill>
                  <a:schemeClr val="tx2">
                    <a:lumMod val="50000"/>
                  </a:schemeClr>
                </a:solidFill>
                <a:latin typeface="Times New Roman" pitchFamily="18" charset="0"/>
                <a:cs typeface="Times New Roman" pitchFamily="18" charset="0"/>
              </a:rPr>
              <a:t>гладконосых</a:t>
            </a:r>
            <a:r>
              <a:rPr lang="ru-RU" b="1" dirty="0">
                <a:solidFill>
                  <a:schemeClr val="tx2">
                    <a:lumMod val="50000"/>
                  </a:schemeClr>
                </a:solidFill>
                <a:latin typeface="Times New Roman" pitchFamily="18" charset="0"/>
                <a:cs typeface="Times New Roman" pitchFamily="18" charset="0"/>
              </a:rPr>
              <a:t> летучих мышей. Самая крупная летучая мышь в Европе и в России.</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 Длина тела вечерницы 84 - 104 мм, размах крыльев от 41 до 46 см. </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Масса тела - 41 - 76 граммов. Окраска туловища – от  рыжего до каштанового цветов. Брюхо вечерницы чуть-чуть светлее спины, область за ушами окрашена в более темный цвет. </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Крылья длинные, заострённые, узкие. Уши с кожными складками, закруглённые. </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Гигантские вечерницы вылетают на поиски пищи, кружа над лесными опушками или поверхностями водоёмов. </a:t>
            </a:r>
          </a:p>
          <a:p>
            <a:pPr fontAlgn="auto">
              <a:spcBef>
                <a:spcPts val="0"/>
              </a:spcBef>
              <a:spcAft>
                <a:spcPts val="0"/>
              </a:spcAft>
              <a:defRPr/>
            </a:pPr>
            <a:endParaRPr lang="ru-RU" sz="1600" dirty="0">
              <a:latin typeface="Times New Roman" pitchFamily="18" charset="0"/>
              <a:cs typeface="Times New Roman" pitchFamily="18" charset="0"/>
            </a:endParaRPr>
          </a:p>
          <a:p>
            <a:pPr fontAlgn="auto">
              <a:spcBef>
                <a:spcPts val="0"/>
              </a:spcBef>
              <a:spcAft>
                <a:spcPts val="0"/>
              </a:spcAft>
              <a:defRPr/>
            </a:pPr>
            <a:endParaRPr lang="ru-RU" sz="1600" dirty="0">
              <a:latin typeface="Times New Roman" pitchFamily="18" charset="0"/>
              <a:cs typeface="Times New Roman" pitchFamily="18" charset="0"/>
            </a:endParaRPr>
          </a:p>
        </p:txBody>
      </p:sp>
      <p:sp>
        <p:nvSpPr>
          <p:cNvPr id="5" name="TextBox 4"/>
          <p:cNvSpPr txBox="1"/>
          <p:nvPr/>
        </p:nvSpPr>
        <p:spPr>
          <a:xfrm>
            <a:off x="3841750" y="333375"/>
            <a:ext cx="5084763" cy="522288"/>
          </a:xfrm>
          <a:prstGeom prst="rect">
            <a:avLst/>
          </a:prstGeom>
          <a:noFill/>
        </p:spPr>
        <p:txBody>
          <a:bodyPr wrap="none">
            <a:spAutoFit/>
          </a:bodyPr>
          <a:lstStyle/>
          <a:p>
            <a:pPr algn="ctr" fontAlgn="auto">
              <a:spcBef>
                <a:spcPts val="0"/>
              </a:spcBef>
              <a:spcAft>
                <a:spcPts val="0"/>
              </a:spcAft>
              <a:defRPr/>
            </a:pPr>
            <a:r>
              <a:rPr lang="ru-RU" sz="2800" b="1" dirty="0">
                <a:solidFill>
                  <a:schemeClr val="tx2">
                    <a:lumMod val="50000"/>
                  </a:schemeClr>
                </a:solidFill>
                <a:latin typeface="Times New Roman" pitchFamily="18" charset="0"/>
                <a:cs typeface="Times New Roman" pitchFamily="18" charset="0"/>
              </a:rPr>
              <a:t>ВЕЧЕРНИЦА ГИГАНТСКАЯ</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467544" y="260648"/>
            <a:ext cx="3259588" cy="25649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395288" y="3284538"/>
            <a:ext cx="8424862" cy="2862262"/>
          </a:xfrm>
          <a:prstGeom prst="rect">
            <a:avLst/>
          </a:prstGeom>
        </p:spPr>
        <p:txBody>
          <a:bodyPr>
            <a:spAutoFit/>
          </a:bodyPr>
          <a:lstStyle/>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Это весьма самобытный зверек. </a:t>
            </a: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Его название отражает особенности окраски: на голове на темный фон как бы наложены широкие светлые полосы — “перевязи”. Численность перевязки повсюду невелика, а в ряде мест, особенно в европейской части ареала, этот хищник просто редок. Поэтому этот вид охраняется законом, внесен в "Красную книгу России".</a:t>
            </a: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Причиной исчезновения перевязки в степных регионах юго-востока Европы несомненно является распашка целинных степей под сельскохозяйственные культуры и исчезновение сусликов. </a:t>
            </a:r>
            <a:endParaRPr lang="ru-RU" b="1" dirty="0">
              <a:solidFill>
                <a:schemeClr val="tx2">
                  <a:lumMod val="50000"/>
                </a:schemeClr>
              </a:solidFill>
              <a:latin typeface="Times New Roman" pitchFamily="18" charset="0"/>
              <a:cs typeface="Times New Roman" pitchFamily="18" charset="0"/>
            </a:endParaRPr>
          </a:p>
        </p:txBody>
      </p:sp>
      <p:sp>
        <p:nvSpPr>
          <p:cNvPr id="4" name="Прямоугольник 3"/>
          <p:cNvSpPr/>
          <p:nvPr/>
        </p:nvSpPr>
        <p:spPr>
          <a:xfrm>
            <a:off x="4643438" y="836613"/>
            <a:ext cx="3492500" cy="646112"/>
          </a:xfrm>
          <a:prstGeom prst="rect">
            <a:avLst/>
          </a:prstGeom>
        </p:spPr>
        <p:txBody>
          <a:bodyPr wrap="none">
            <a:spAutoFit/>
          </a:bodyPr>
          <a:lstStyle/>
          <a:p>
            <a:pPr fontAlgn="auto">
              <a:spcBef>
                <a:spcPts val="0"/>
              </a:spcBef>
              <a:spcAft>
                <a:spcPts val="0"/>
              </a:spcAft>
              <a:defRPr/>
            </a:pPr>
            <a:r>
              <a:rPr lang="ru-RU" sz="3600" b="1" dirty="0">
                <a:solidFill>
                  <a:schemeClr val="tx2">
                    <a:lumMod val="50000"/>
                  </a:schemeClr>
                </a:solidFill>
                <a:latin typeface="Times New Roman" pitchFamily="18" charset="0"/>
                <a:cs typeface="Times New Roman" pitchFamily="18" charset="0"/>
              </a:rPr>
              <a:t>Хорь-перевязка</a:t>
            </a:r>
            <a:endParaRPr lang="ru-RU" sz="3600" b="1" dirty="0">
              <a:solidFill>
                <a:schemeClr val="tx2">
                  <a:lumMod val="50000"/>
                </a:schemeClr>
              </a:solidFill>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42845" y="142852"/>
            <a:ext cx="3493051" cy="2794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2987675" y="3068638"/>
            <a:ext cx="3063875" cy="461962"/>
          </a:xfrm>
          <a:prstGeom prst="rect">
            <a:avLst/>
          </a:prstGeom>
        </p:spPr>
        <p:txBody>
          <a:bodyPr>
            <a:spAutoFit/>
          </a:bodyPr>
          <a:lstStyle/>
          <a:p>
            <a:pPr algn="ctr" fontAlgn="auto">
              <a:spcBef>
                <a:spcPts val="0"/>
              </a:spcBef>
              <a:spcAft>
                <a:spcPts val="0"/>
              </a:spcAft>
              <a:defRPr/>
            </a:pPr>
            <a:r>
              <a:rPr lang="ru-RU" sz="2400" b="1" dirty="0">
                <a:solidFill>
                  <a:schemeClr val="tx2">
                    <a:lumMod val="50000"/>
                  </a:schemeClr>
                </a:solidFill>
                <a:latin typeface="Times New Roman" pitchFamily="18" charset="0"/>
                <a:cs typeface="Times New Roman" pitchFamily="18" charset="0"/>
              </a:rPr>
              <a:t>СТЕПНОЙ ОРЁЛ</a:t>
            </a:r>
            <a:endParaRPr lang="ru-RU" sz="3200" b="1" dirty="0">
              <a:solidFill>
                <a:schemeClr val="tx2">
                  <a:lumMod val="50000"/>
                </a:schemeClr>
              </a:solidFill>
              <a:latin typeface="Times New Roman" pitchFamily="18" charset="0"/>
              <a:cs typeface="Times New Roman" pitchFamily="18" charset="0"/>
            </a:endParaRPr>
          </a:p>
        </p:txBody>
      </p:sp>
      <p:sp>
        <p:nvSpPr>
          <p:cNvPr id="9220" name="Прямоугольник 3"/>
          <p:cNvSpPr>
            <a:spLocks noChangeArrowheads="1"/>
          </p:cNvSpPr>
          <p:nvPr/>
        </p:nvSpPr>
        <p:spPr bwMode="auto">
          <a:xfrm>
            <a:off x="250825" y="3644900"/>
            <a:ext cx="8678863" cy="2862263"/>
          </a:xfrm>
          <a:prstGeom prst="rect">
            <a:avLst/>
          </a:prstGeom>
          <a:noFill/>
          <a:ln w="9525">
            <a:noFill/>
            <a:miter lim="800000"/>
            <a:headEnd/>
            <a:tailEnd/>
          </a:ln>
        </p:spPr>
        <p:txBody>
          <a:bodyPr>
            <a:spAutoFit/>
          </a:bodyPr>
          <a:lstStyle/>
          <a:p>
            <a:pPr algn="ctr"/>
            <a:r>
              <a:rPr lang="ru-RU" b="1">
                <a:latin typeface="Times New Roman" pitchFamily="18" charset="0"/>
                <a:cs typeface="Times New Roman" pitchFamily="18" charset="0"/>
              </a:rPr>
              <a:t>Жизнь степного орла связана с сусликами: чем больше этих зверьков бегает по степи, тем больше орлов.  Охотно кормится он и падалью, Охотно поедают они и крупную рыбу, выброшенную течением на отмель. Степные орлы откладывают до трех яиц . В годы с изобилием корма выживают все птенцы, но при ухудшении кормовых условий гибнут младшие, а иногда и весь выводок. Новорожденные птенцы степного орла покрыты густым буровато-серым пухом. Спустя три недели этот пух заменяется другим пуховым нарядом более светлого оттенка. Замена деревянных столбов линий электропередач на железобетонные поставила местные популяции степных орлов на грань исчезновения из-за их массовой гибели от электрического тока.</a:t>
            </a:r>
          </a:p>
        </p:txBody>
      </p:sp>
      <p:pic>
        <p:nvPicPr>
          <p:cNvPr id="2051" name="Picture 3"/>
          <p:cNvPicPr>
            <a:picLocks noChangeAspect="1" noChangeArrowheads="1"/>
          </p:cNvPicPr>
          <p:nvPr/>
        </p:nvPicPr>
        <p:blipFill>
          <a:blip r:embed="rId3" cstate="print"/>
          <a:srcRect/>
          <a:stretch>
            <a:fillRect/>
          </a:stretch>
        </p:blipFill>
        <p:spPr bwMode="auto">
          <a:xfrm>
            <a:off x="5508104" y="188640"/>
            <a:ext cx="3384376" cy="27533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85720" y="428605"/>
            <a:ext cx="3714776"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p:cNvPicPr>
            <a:picLocks noChangeAspect="1" noChangeArrowheads="1"/>
          </p:cNvPicPr>
          <p:nvPr/>
        </p:nvPicPr>
        <p:blipFill>
          <a:blip r:embed="rId3" cstate="print"/>
          <a:srcRect/>
          <a:stretch>
            <a:fillRect/>
          </a:stretch>
        </p:blipFill>
        <p:spPr bwMode="auto">
          <a:xfrm>
            <a:off x="4643438" y="500043"/>
            <a:ext cx="3929090" cy="24288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323850" y="3357563"/>
            <a:ext cx="8548688" cy="2954337"/>
          </a:xfrm>
          <a:prstGeom prst="rect">
            <a:avLst/>
          </a:prstGeom>
          <a:noFill/>
        </p:spPr>
        <p:txBody>
          <a:bodyPr>
            <a:spAutoFit/>
          </a:bodyPr>
          <a:lstStyle/>
          <a:p>
            <a:pPr algn="ctr" fontAlgn="auto">
              <a:spcBef>
                <a:spcPts val="0"/>
              </a:spcBef>
              <a:spcAft>
                <a:spcPts val="0"/>
              </a:spcAft>
              <a:defRPr/>
            </a:pPr>
            <a:r>
              <a:rPr lang="ru-RU" sz="2400" b="1" dirty="0">
                <a:solidFill>
                  <a:schemeClr val="tx2">
                    <a:lumMod val="50000"/>
                  </a:schemeClr>
                </a:solidFill>
                <a:latin typeface="Times New Roman" pitchFamily="18" charset="0"/>
                <a:cs typeface="Times New Roman" pitchFamily="18" charset="0"/>
              </a:rPr>
              <a:t>КАМЫШОВЫЙ КОТ, ХАУС (болотная рысь) </a:t>
            </a:r>
          </a:p>
          <a:p>
            <a:pPr algn="ctr" fontAlgn="auto">
              <a:spcBef>
                <a:spcPts val="0"/>
              </a:spcBef>
              <a:spcAft>
                <a:spcPts val="0"/>
              </a:spcAft>
              <a:defRPr/>
            </a:pPr>
            <a:endParaRPr lang="ru-RU" b="1" dirty="0">
              <a:latin typeface="Times New Roman" pitchFamily="18" charset="0"/>
              <a:cs typeface="Times New Roman" pitchFamily="18" charset="0"/>
            </a:endParaRP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Места проживания, которые выбирает </a:t>
            </a:r>
            <a:r>
              <a:rPr lang="ru-RU" b="1" dirty="0" err="1">
                <a:solidFill>
                  <a:schemeClr val="tx2">
                    <a:lumMod val="50000"/>
                  </a:schemeClr>
                </a:solidFill>
                <a:latin typeface="Times New Roman" pitchFamily="18" charset="0"/>
                <a:cs typeface="Times New Roman" pitchFamily="18" charset="0"/>
              </a:rPr>
              <a:t>хаус</a:t>
            </a:r>
            <a:r>
              <a:rPr lang="ru-RU" b="1" dirty="0">
                <a:solidFill>
                  <a:schemeClr val="tx2">
                    <a:lumMod val="50000"/>
                  </a:schemeClr>
                </a:solidFill>
                <a:latin typeface="Times New Roman" pitchFamily="18" charset="0"/>
                <a:cs typeface="Times New Roman" pitchFamily="18" charset="0"/>
              </a:rPr>
              <a:t> - это дремучие заросли колючих кустов, заболоченные тростниковые кущи и другие непроходимые территории, расположенные неподалеку от берегов водоемов.</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 Низких температур это животное не переносит. Иногда камышовые коты селятся неподалеку от человеческого жилья – особенно, если люди держат птичники. </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Есть сведения, что древние египтяне приручали камышовых котов и использовали их в охоте на водоплавающих птиц.</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jpeg"/>
          <p:cNvPicPr>
            <a:picLocks noChangeAspect="1"/>
          </p:cNvPicPr>
          <p:nvPr/>
        </p:nvPicPr>
        <p:blipFill>
          <a:blip r:embed="rId2" cstate="print"/>
          <a:stretch>
            <a:fillRect/>
          </a:stretch>
        </p:blipFill>
        <p:spPr>
          <a:xfrm>
            <a:off x="5508104" y="188639"/>
            <a:ext cx="3384376" cy="2448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4.jpeg"/>
          <p:cNvPicPr>
            <a:picLocks noChangeAspect="1"/>
          </p:cNvPicPr>
          <p:nvPr/>
        </p:nvPicPr>
        <p:blipFill>
          <a:blip r:embed="rId3" cstate="print"/>
          <a:stretch>
            <a:fillRect/>
          </a:stretch>
        </p:blipFill>
        <p:spPr>
          <a:xfrm>
            <a:off x="323528" y="188640"/>
            <a:ext cx="3384376"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357188" y="2852738"/>
            <a:ext cx="8501062" cy="3570287"/>
          </a:xfrm>
          <a:prstGeom prst="rect">
            <a:avLst/>
          </a:prstGeom>
        </p:spPr>
        <p:txBody>
          <a:bodyPr>
            <a:spAutoFit/>
          </a:bodyPr>
          <a:lstStyle/>
          <a:p>
            <a:pPr algn="ctr" fontAlgn="auto">
              <a:spcBef>
                <a:spcPts val="0"/>
              </a:spcBef>
              <a:spcAft>
                <a:spcPts val="0"/>
              </a:spcAft>
              <a:defRPr/>
            </a:pPr>
            <a:r>
              <a:rPr lang="ru-RU" sz="2800" b="1" dirty="0">
                <a:solidFill>
                  <a:schemeClr val="accent1">
                    <a:lumMod val="50000"/>
                  </a:schemeClr>
                </a:solidFill>
                <a:latin typeface="Times New Roman" pitchFamily="18" charset="0"/>
                <a:cs typeface="Times New Roman" pitchFamily="18" charset="0"/>
              </a:rPr>
              <a:t>СМОЛЁВКА АСТРАХАНСКАЯ</a:t>
            </a: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r>
              <a:rPr lang="ru-RU" b="1" dirty="0">
                <a:solidFill>
                  <a:schemeClr val="accent1">
                    <a:lumMod val="50000"/>
                  </a:schemeClr>
                </a:solidFill>
                <a:latin typeface="Times New Roman" pitchFamily="18" charset="0"/>
                <a:cs typeface="Times New Roman" pitchFamily="18" charset="0"/>
              </a:rPr>
              <a:t>Многолетник до 20-40 см высотой. </a:t>
            </a: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r>
              <a:rPr lang="ru-RU" b="1" dirty="0">
                <a:solidFill>
                  <a:schemeClr val="accent1">
                    <a:lumMod val="50000"/>
                  </a:schemeClr>
                </a:solidFill>
                <a:latin typeface="Times New Roman" pitchFamily="18" charset="0"/>
                <a:cs typeface="Times New Roman" pitchFamily="18" charset="0"/>
              </a:rPr>
              <a:t>Обитает на зарастающих каменистых склонах, </a:t>
            </a: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r>
              <a:rPr lang="ru-RU" b="1" dirty="0">
                <a:solidFill>
                  <a:schemeClr val="accent1">
                    <a:lumMod val="50000"/>
                  </a:schemeClr>
                </a:solidFill>
                <a:latin typeface="Times New Roman" pitchFamily="18" charset="0"/>
                <a:cs typeface="Times New Roman" pitchFamily="18" charset="0"/>
              </a:rPr>
              <a:t>Встречена в окрестностях озера Баскунчак (урочище Белая Балка). </a:t>
            </a: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r>
              <a:rPr lang="ru-RU" b="1" dirty="0">
                <a:solidFill>
                  <a:schemeClr val="accent1">
                    <a:lumMod val="50000"/>
                  </a:schemeClr>
                </a:solidFill>
                <a:latin typeface="Times New Roman" pitchFamily="18" charset="0"/>
                <a:cs typeface="Times New Roman" pitchFamily="18" charset="0"/>
              </a:rPr>
              <a:t>Вид внесён в Красную книгу Российской Федерации. </a:t>
            </a:r>
          </a:p>
          <a:p>
            <a:pPr algn="ctr" fontAlgn="auto">
              <a:spcBef>
                <a:spcPts val="0"/>
              </a:spcBef>
              <a:spcAft>
                <a:spcPts val="0"/>
              </a:spcAft>
              <a:defRPr/>
            </a:pPr>
            <a:endParaRPr lang="ru-RU" b="1" dirty="0">
              <a:solidFill>
                <a:schemeClr val="accent1">
                  <a:lumMod val="50000"/>
                </a:schemeClr>
              </a:solidFill>
              <a:latin typeface="Times New Roman" pitchFamily="18" charset="0"/>
              <a:cs typeface="Times New Roman" pitchFamily="18" charset="0"/>
            </a:endParaRPr>
          </a:p>
          <a:p>
            <a:pPr algn="ctr" fontAlgn="auto">
              <a:spcBef>
                <a:spcPts val="0"/>
              </a:spcBef>
              <a:spcAft>
                <a:spcPts val="0"/>
              </a:spcAft>
              <a:defRPr/>
            </a:pPr>
            <a:r>
              <a:rPr lang="ru-RU" b="1" dirty="0">
                <a:solidFill>
                  <a:schemeClr val="accent1">
                    <a:lumMod val="50000"/>
                  </a:schemeClr>
                </a:solidFill>
                <a:latin typeface="Times New Roman" pitchFamily="18" charset="0"/>
                <a:cs typeface="Times New Roman" pitchFamily="18" charset="0"/>
              </a:rPr>
              <a:t>Охраняется в </a:t>
            </a:r>
            <a:r>
              <a:rPr lang="ru-RU" b="1" dirty="0" err="1">
                <a:solidFill>
                  <a:schemeClr val="accent1">
                    <a:lumMod val="50000"/>
                  </a:schemeClr>
                </a:solidFill>
                <a:latin typeface="Times New Roman" pitchFamily="18" charset="0"/>
                <a:cs typeface="Times New Roman" pitchFamily="18" charset="0"/>
              </a:rPr>
              <a:t>Богдинско-Баскунчакском</a:t>
            </a:r>
            <a:r>
              <a:rPr lang="ru-RU" b="1" dirty="0">
                <a:solidFill>
                  <a:schemeClr val="accent1">
                    <a:lumMod val="50000"/>
                  </a:schemeClr>
                </a:solidFill>
                <a:latin typeface="Times New Roman" pitchFamily="18" charset="0"/>
                <a:cs typeface="Times New Roman" pitchFamily="18" charset="0"/>
              </a:rPr>
              <a:t> заповеднике</a:t>
            </a:r>
            <a:r>
              <a:rPr lang="ru-RU" sz="1400" dirty="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5219700" y="260350"/>
            <a:ext cx="3708400" cy="2514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23528" y="260648"/>
            <a:ext cx="3672408"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142875" y="3071813"/>
            <a:ext cx="8858250" cy="3108325"/>
          </a:xfrm>
          <a:prstGeom prst="rect">
            <a:avLst/>
          </a:prstGeom>
        </p:spPr>
        <p:txBody>
          <a:bodyPr>
            <a:spAutoFit/>
          </a:bodyPr>
          <a:lstStyle/>
          <a:p>
            <a:pPr algn="ctr" fontAlgn="auto">
              <a:spcBef>
                <a:spcPts val="0"/>
              </a:spcBef>
              <a:spcAft>
                <a:spcPts val="0"/>
              </a:spcAft>
              <a:defRPr/>
            </a:pPr>
            <a:r>
              <a:rPr lang="ru-RU" sz="2800" b="1" dirty="0">
                <a:solidFill>
                  <a:schemeClr val="tx2">
                    <a:lumMod val="50000"/>
                  </a:schemeClr>
                </a:solidFill>
                <a:latin typeface="Times New Roman" pitchFamily="18" charset="0"/>
                <a:cs typeface="Times New Roman" pitchFamily="18" charset="0"/>
              </a:rPr>
              <a:t>ТЮЛЬПАН ШРЕНКА</a:t>
            </a:r>
          </a:p>
          <a:p>
            <a:pPr algn="ctr" fontAlgn="auto">
              <a:spcBef>
                <a:spcPts val="0"/>
              </a:spcBef>
              <a:spcAft>
                <a:spcPts val="0"/>
              </a:spcAft>
              <a:defRPr/>
            </a:pPr>
            <a:endParaRPr lang="ru-RU" sz="2800" b="1" dirty="0">
              <a:solidFill>
                <a:schemeClr val="tx2">
                  <a:lumMod val="50000"/>
                </a:schemeClr>
              </a:solidFill>
              <a:latin typeface="Times New Roman" pitchFamily="18" charset="0"/>
              <a:cs typeface="Times New Roman" pitchFamily="18" charset="0"/>
            </a:endParaRP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Назван в честь Александра Ивановича </a:t>
            </a:r>
            <a:r>
              <a:rPr lang="ru-RU" sz="2000" b="1" dirty="0" err="1">
                <a:solidFill>
                  <a:schemeClr val="tx2">
                    <a:lumMod val="50000"/>
                  </a:schemeClr>
                </a:solidFill>
                <a:latin typeface="Times New Roman" pitchFamily="18" charset="0"/>
                <a:cs typeface="Times New Roman" pitchFamily="18" charset="0"/>
              </a:rPr>
              <a:t>Шренка</a:t>
            </a:r>
            <a:r>
              <a:rPr lang="ru-RU" sz="2000" b="1" dirty="0">
                <a:solidFill>
                  <a:schemeClr val="tx2">
                    <a:lumMod val="50000"/>
                  </a:schemeClr>
                </a:solidFill>
                <a:latin typeface="Times New Roman" pitchFamily="18" charset="0"/>
                <a:cs typeface="Times New Roman" pitchFamily="18" charset="0"/>
              </a:rPr>
              <a:t> (1816-1876).</a:t>
            </a: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 Цветок до 7 см высотой, очень изменчив по форме, с легким приятным ароматом. Окраска — от чисто-белой, желтой до красновато-бордовой, сиреневой и почти фиолетовой, с желтым или черным пятном по центру или без него. Нередки </a:t>
            </a:r>
            <a:r>
              <a:rPr lang="ru-RU" sz="2000" b="1" dirty="0" err="1">
                <a:solidFill>
                  <a:schemeClr val="tx2">
                    <a:lumMod val="50000"/>
                  </a:schemeClr>
                </a:solidFill>
                <a:latin typeface="Times New Roman" pitchFamily="18" charset="0"/>
                <a:cs typeface="Times New Roman" pitchFamily="18" charset="0"/>
              </a:rPr>
              <a:t>пестроцветные</a:t>
            </a:r>
            <a:r>
              <a:rPr lang="ru-RU" sz="2000" b="1" dirty="0">
                <a:solidFill>
                  <a:schemeClr val="tx2">
                    <a:lumMod val="50000"/>
                  </a:schemeClr>
                </a:solidFill>
                <a:latin typeface="Times New Roman" pitchFamily="18" charset="0"/>
                <a:cs typeface="Times New Roman" pitchFamily="18" charset="0"/>
              </a:rPr>
              <a:t> формы. </a:t>
            </a:r>
          </a:p>
          <a:p>
            <a:pPr algn="ctr" fontAlgn="auto">
              <a:spcBef>
                <a:spcPts val="0"/>
              </a:spcBef>
              <a:spcAft>
                <a:spcPts val="0"/>
              </a:spcAft>
              <a:defRPr/>
            </a:pPr>
            <a:endParaRPr lang="ru-RU" sz="2000" b="1" dirty="0">
              <a:solidFill>
                <a:schemeClr val="tx2">
                  <a:lumMod val="50000"/>
                </a:schemeClr>
              </a:solidFill>
              <a:latin typeface="Times New Roman" pitchFamily="18" charset="0"/>
              <a:cs typeface="Times New Roman" pitchFamily="18" charset="0"/>
            </a:endParaRPr>
          </a:p>
          <a:p>
            <a:pPr algn="ctr" fontAlgn="auto">
              <a:spcBef>
                <a:spcPts val="0"/>
              </a:spcBef>
              <a:spcAft>
                <a:spcPts val="0"/>
              </a:spcAft>
              <a:defRPr/>
            </a:pPr>
            <a:r>
              <a:rPr lang="ru-RU" sz="2000" b="1" dirty="0">
                <a:solidFill>
                  <a:schemeClr val="tx2">
                    <a:lumMod val="50000"/>
                  </a:schemeClr>
                </a:solidFill>
                <a:latin typeface="Times New Roman" pitchFamily="18" charset="0"/>
                <a:cs typeface="Times New Roman" pitchFamily="18" charset="0"/>
              </a:rPr>
              <a:t>Занесен в Красную книгу.</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825" y="3105150"/>
            <a:ext cx="8497888" cy="585788"/>
          </a:xfrm>
          <a:prstGeom prst="rect">
            <a:avLst/>
          </a:prstGeom>
        </p:spPr>
        <p:txBody>
          <a:bodyPr>
            <a:spAutoFit/>
          </a:bodyPr>
          <a:lstStyle/>
          <a:p>
            <a:pPr algn="ctr" fontAlgn="auto">
              <a:spcBef>
                <a:spcPts val="0"/>
              </a:spcBef>
              <a:spcAft>
                <a:spcPts val="0"/>
              </a:spcAft>
              <a:defRPr/>
            </a:pPr>
            <a:r>
              <a:rPr lang="ru-RU" sz="3200" b="1" dirty="0">
                <a:solidFill>
                  <a:schemeClr val="tx2">
                    <a:lumMod val="50000"/>
                  </a:schemeClr>
                </a:solidFill>
                <a:latin typeface="Times New Roman" pitchFamily="18" charset="0"/>
                <a:cs typeface="Times New Roman" pitchFamily="18" charset="0"/>
              </a:rPr>
              <a:t>Водяной орех, рогульник, чилим</a:t>
            </a:r>
            <a:endParaRPr lang="ru-RU"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4932040" y="332657"/>
            <a:ext cx="3672408"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3" cstate="print"/>
          <a:srcRect/>
          <a:stretch>
            <a:fillRect/>
          </a:stretch>
        </p:blipFill>
        <p:spPr bwMode="auto">
          <a:xfrm>
            <a:off x="467544" y="332656"/>
            <a:ext cx="3683709"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50825" y="3789363"/>
            <a:ext cx="8642350" cy="2584450"/>
          </a:xfrm>
          <a:prstGeom prst="rect">
            <a:avLst/>
          </a:prstGeom>
          <a:noFill/>
        </p:spPr>
        <p:txBody>
          <a:bodyPr>
            <a:spAutoFit/>
          </a:bodyPr>
          <a:lstStyle/>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Стебель Чилима находится под водой, развивается весной из плода </a:t>
            </a:r>
          </a:p>
          <a:p>
            <a:pPr algn="ctr" fontAlgn="auto">
              <a:spcBef>
                <a:spcPts val="0"/>
              </a:spcBef>
              <a:spcAft>
                <a:spcPts val="0"/>
              </a:spcAft>
              <a:defRPr/>
            </a:pPr>
            <a:r>
              <a:rPr lang="ru-RU" b="1" dirty="0">
                <a:solidFill>
                  <a:schemeClr val="tx2">
                    <a:lumMod val="50000"/>
                  </a:schemeClr>
                </a:solidFill>
                <a:latin typeface="Times New Roman" pitchFamily="18" charset="0"/>
                <a:cs typeface="Times New Roman" pitchFamily="18" charset="0"/>
              </a:rPr>
              <a:t>и достигает поверхности воды. Имеет 3,6—5 м в длину. Плод — чёрно-бурый орешек 2—2,5 см в поперечнике, с двумя—четырьмя острыми рожками.</a:t>
            </a:r>
            <a:br>
              <a:rPr lang="ru-RU" b="1" dirty="0">
                <a:solidFill>
                  <a:schemeClr val="tx2">
                    <a:lumMod val="50000"/>
                  </a:schemeClr>
                </a:solidFill>
                <a:latin typeface="Times New Roman" pitchFamily="18" charset="0"/>
                <a:cs typeface="Times New Roman" pitchFamily="18" charset="0"/>
              </a:rPr>
            </a:br>
            <a:r>
              <a:rPr lang="ru-RU" b="1" dirty="0">
                <a:solidFill>
                  <a:schemeClr val="tx2">
                    <a:lumMod val="50000"/>
                  </a:schemeClr>
                </a:solidFill>
                <a:latin typeface="Times New Roman" pitchFamily="18" charset="0"/>
                <a:cs typeface="Times New Roman" pitchFamily="18" charset="0"/>
              </a:rPr>
              <a:t>Семя может оставаться жизнеспособным в течение 12 лет, хотя чаще всего прорастает в первые два года. Растение размножается плодами, отделяющимися от стебля и разносящимися течением в другие места.</a:t>
            </a:r>
            <a:br>
              <a:rPr lang="ru-RU" b="1" dirty="0">
                <a:solidFill>
                  <a:schemeClr val="tx2">
                    <a:lumMod val="50000"/>
                  </a:schemeClr>
                </a:solidFill>
                <a:latin typeface="Times New Roman" pitchFamily="18" charset="0"/>
                <a:cs typeface="Times New Roman" pitchFamily="18" charset="0"/>
              </a:rPr>
            </a:br>
            <a:r>
              <a:rPr lang="ru-RU" b="1" dirty="0">
                <a:solidFill>
                  <a:schemeClr val="tx2">
                    <a:lumMod val="50000"/>
                  </a:schemeClr>
                </a:solidFill>
                <a:latin typeface="Times New Roman" pitchFamily="18" charset="0"/>
                <a:cs typeface="Times New Roman" pitchFamily="18" charset="0"/>
              </a:rPr>
              <a:t>Плоды чилима можно использовать в пищу. Их едят сырыми, отваренными в солёной воде и запечёнными в золе. Из размолотых плодов получают муку и крупу. Охотно поедаются дикими и домашними животными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290</TotalTime>
  <Words>877</Words>
  <Application>Microsoft Office PowerPoint</Application>
  <PresentationFormat>Экран (4:3)</PresentationFormat>
  <Paragraphs>48</Paragraphs>
  <Slides>10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vt:lpstr>
      <vt:lpstr>Calibri</vt:lpstr>
      <vt:lpstr>Constantia</vt:lpstr>
      <vt:lpstr>Wingdings 2</vt:lpstr>
      <vt:lpstr>Bookman Old Style</vt:lpstr>
      <vt:lpstr>Times New Roman</vt: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красная книга</dc:title>
  <dc:creator>Шинтимиров Рамиль</dc:creator>
  <cp:lastModifiedBy>user</cp:lastModifiedBy>
  <cp:revision>37</cp:revision>
  <dcterms:created xsi:type="dcterms:W3CDTF">2012-12-03T07:11:32Z</dcterms:created>
  <dcterms:modified xsi:type="dcterms:W3CDTF">2013-10-05T04:27:46Z</dcterms:modified>
</cp:coreProperties>
</file>