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5" r:id="rId4"/>
    <p:sldId id="266" r:id="rId5"/>
    <p:sldId id="267" r:id="rId6"/>
    <p:sldId id="259" r:id="rId7"/>
    <p:sldId id="258" r:id="rId8"/>
    <p:sldId id="268" r:id="rId9"/>
    <p:sldId id="262" r:id="rId10"/>
    <p:sldId id="270" r:id="rId11"/>
    <p:sldId id="264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00FF00"/>
    <a:srgbClr val="CC00CC"/>
    <a:srgbClr val="259A00"/>
    <a:srgbClr val="CC0099"/>
    <a:srgbClr val="00CC00"/>
    <a:srgbClr val="CCCC00"/>
    <a:srgbClr val="FFD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F8672-84F7-4F93-B53B-BBC287324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CE85D-7834-4DEB-BB9F-7CF1AA5E6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48153-51BF-41E6-A4FF-E72D7F71B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83A24-DCE8-4D58-AB02-77A33E7E2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4814E-AD85-49B5-983E-57041DAE9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34271-9EEB-413E-B886-92DC0A880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A910-F0C5-4349-A8F5-FAA3941BA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D80FD-9721-4835-94A4-D3EF46F37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BE58F-F45C-45DD-BCF5-48978DD8D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A0480-BFDF-4D20-9F83-C7EB09C98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CE51D-372A-46C7-9E28-492A28E8C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ED12B3F-79F8-48BB-BE57-63DF87D29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387922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Машиностроительный комплекс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707905" y="4653136"/>
            <a:ext cx="5247844" cy="1922513"/>
          </a:xfrm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FF00"/>
                </a:solidFill>
                <a:effectLst/>
              </a:rPr>
              <a:t>Составитель 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effectLst/>
              </a:rPr>
              <a:t>учитель географии г. Смоленска  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effectLst/>
              </a:rPr>
              <a:t>МБОУ СОШ №23 Новикова Ю. А.</a:t>
            </a:r>
            <a:endParaRPr lang="ru-RU" sz="2400" b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2" name="Picture 2" descr="C:\Users\Юля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28225"/>
            <a:ext cx="2615816" cy="1932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Юля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60" y="4312212"/>
            <a:ext cx="3240360" cy="25369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Юля\Desktop\2200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12975"/>
            <a:ext cx="2088232" cy="1700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Юля\Desktop\326963a797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2663"/>
            <a:ext cx="2544007" cy="1908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Юля\Desktop\i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734" y="172662"/>
            <a:ext cx="2544007" cy="1908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Юля\Desktop\1268551047_1252068854_3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5995"/>
            <a:ext cx="2808312" cy="2060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332656"/>
            <a:ext cx="8964488" cy="6192688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Факторы размещения </a:t>
            </a:r>
          </a:p>
          <a:p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    машиностроения: </a:t>
            </a:r>
          </a:p>
          <a:p>
            <a:r>
              <a:rPr lang="ru-RU" sz="2800" dirty="0" smtClean="0">
                <a:solidFill>
                  <a:schemeClr val="tx1">
                    <a:lumMod val="10000"/>
                  </a:schemeClr>
                </a:solidFill>
              </a:rPr>
              <a:t>1.</a:t>
            </a:r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Наукоёмкость</a:t>
            </a:r>
            <a:r>
              <a:rPr lang="ru-RU" b="1" dirty="0" smtClean="0">
                <a:solidFill>
                  <a:srgbClr val="FFFFFF"/>
                </a:solidFill>
                <a:effectLst/>
              </a:rPr>
              <a:t> </a:t>
            </a:r>
            <a:r>
              <a:rPr lang="ru-RU" dirty="0" smtClean="0">
                <a:solidFill>
                  <a:srgbClr val="FFFFFF"/>
                </a:solidFill>
                <a:effectLst/>
              </a:rPr>
              <a:t>(конструкторские бюро, </a:t>
            </a:r>
          </a:p>
          <a:p>
            <a:r>
              <a:rPr lang="ru-RU" dirty="0" smtClean="0">
                <a:solidFill>
                  <a:srgbClr val="FFFFFF"/>
                </a:solidFill>
                <a:effectLst/>
              </a:rPr>
              <a:t> опытные заводы-Москва, С.-Петербург, Новосибирск)</a:t>
            </a:r>
          </a:p>
          <a:p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2.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Военно-стратегический</a:t>
            </a:r>
            <a:r>
              <a:rPr lang="ru-RU" sz="2800" dirty="0" smtClean="0">
                <a:solidFill>
                  <a:srgbClr val="FFFFFF"/>
                </a:solidFill>
                <a:effectLst/>
              </a:rPr>
              <a:t> </a:t>
            </a:r>
            <a:r>
              <a:rPr lang="ru-RU" sz="1800" dirty="0" smtClean="0">
                <a:solidFill>
                  <a:srgbClr val="FFFFFF"/>
                </a:solidFill>
                <a:effectLst/>
              </a:rPr>
              <a:t>(Саров, Новоуральск, Снежинск)</a:t>
            </a:r>
          </a:p>
          <a:p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3.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Трудоёмкость</a:t>
            </a:r>
            <a:r>
              <a:rPr lang="ru-RU" sz="1800" dirty="0" smtClean="0">
                <a:solidFill>
                  <a:srgbClr val="FFFFFF"/>
                </a:solidFill>
                <a:effectLst/>
              </a:rPr>
              <a:t> (станкостроение-Москва, приборостроение-Воронеж,    Пенза, Рязань)</a:t>
            </a:r>
          </a:p>
          <a:p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4.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Металлоёмкость</a:t>
            </a:r>
            <a:r>
              <a:rPr lang="ru-RU" sz="2800" dirty="0" smtClean="0">
                <a:solidFill>
                  <a:srgbClr val="FFFFFF"/>
                </a:solidFill>
                <a:effectLst/>
              </a:rPr>
              <a:t> </a:t>
            </a:r>
            <a:r>
              <a:rPr lang="ru-RU" sz="1800" dirty="0" smtClean="0">
                <a:solidFill>
                  <a:srgbClr val="FFFFFF"/>
                </a:solidFill>
                <a:effectLst/>
              </a:rPr>
              <a:t>(Екатеринбург, Иркутск, Красноярск)</a:t>
            </a:r>
          </a:p>
          <a:p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5.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Специализация и кооперирование </a:t>
            </a:r>
            <a:r>
              <a:rPr lang="ru-RU" sz="1800" dirty="0" smtClean="0">
                <a:solidFill>
                  <a:srgbClr val="FFFFFF"/>
                </a:solidFill>
                <a:effectLst/>
              </a:rPr>
              <a:t>(троллейбусы-Энгельс, магистральные тепловозы-Коломна, картофелеуборочные комбайны-Рязань)</a:t>
            </a:r>
          </a:p>
          <a:p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6.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Транспортный</a:t>
            </a:r>
            <a:r>
              <a:rPr lang="ru-RU" sz="1800" dirty="0" smtClean="0">
                <a:solidFill>
                  <a:srgbClr val="FFFFFF"/>
                </a:solidFill>
                <a:effectLst/>
              </a:rPr>
              <a:t> (заводы размещены на крупных магистралях)</a:t>
            </a:r>
          </a:p>
          <a:p>
            <a:r>
              <a:rPr lang="ru-RU" sz="28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7. </a:t>
            </a:r>
            <a:r>
              <a:rPr lang="ru-RU" sz="2800" b="1" dirty="0" smtClean="0">
                <a:solidFill>
                  <a:srgbClr val="FFFFFF"/>
                </a:solidFill>
                <a:effectLst/>
              </a:rPr>
              <a:t>Ориентация на потребителя </a:t>
            </a:r>
            <a:r>
              <a:rPr lang="ru-RU" sz="1800" dirty="0" smtClean="0">
                <a:solidFill>
                  <a:srgbClr val="FFFFFF"/>
                </a:solidFill>
                <a:effectLst/>
              </a:rPr>
              <a:t>(тракторы для вывозки леса-           Петрозаводск)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3953"/>
            <a:ext cx="2715445" cy="20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54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Проблемы и перспективы развития ВПК"/>
          <p:cNvPicPr>
            <a:picLocks noChangeAspect="1" noChangeArrowheads="1"/>
          </p:cNvPicPr>
          <p:nvPr/>
        </p:nvPicPr>
        <p:blipFill>
          <a:blip r:embed="rId2"/>
          <a:srcRect r="17012" b="6961"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Юля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66583"/>
            <a:ext cx="2664296" cy="199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036496" cy="685800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FFFF00"/>
                </a:solidFill>
                <a:effectLst/>
              </a:rPr>
              <a:t>В настоящее время машиностроение при благоприятных рыночных условиях будет развиваться в следующих направлениях:</a:t>
            </a:r>
            <a:r>
              <a:rPr lang="ru-RU" sz="2000" b="1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2000" b="1" dirty="0" smtClean="0">
                <a:solidFill>
                  <a:srgbClr val="FFFF00"/>
                </a:solidFill>
                <a:effectLst/>
              </a:rPr>
            </a:br>
            <a:r>
              <a:rPr lang="ru-RU" sz="2000" b="1" dirty="0">
                <a:solidFill>
                  <a:srgbClr val="FFFF00"/>
                </a:solidFill>
                <a:effectLst/>
              </a:rPr>
              <a:t/>
            </a:r>
            <a:br>
              <a:rPr lang="ru-RU" sz="2000" b="1" dirty="0">
                <a:solidFill>
                  <a:srgbClr val="FFFF00"/>
                </a:solidFill>
                <a:effectLst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</a:rPr>
              <a:t>1. </a:t>
            </a:r>
            <a:r>
              <a:rPr lang="ru-RU" sz="2000" b="1" dirty="0" smtClean="0">
                <a:solidFill>
                  <a:srgbClr val="FFFFFF"/>
                </a:solidFill>
                <a:effectLst/>
              </a:rPr>
              <a:t>выпуск  модернизированных машин и оборудования для предприятий с морально устаревшими, но ещё функционирующими технологическими линиями</a:t>
            </a:r>
            <a:r>
              <a:rPr lang="ru-RU" sz="2000" b="1" dirty="0" smtClean="0">
                <a:effectLst/>
              </a:rPr>
              <a:t/>
            </a:r>
            <a:br>
              <a:rPr lang="ru-RU" sz="2000" b="1" dirty="0" smtClean="0">
                <a:effectLst/>
              </a:rPr>
            </a:br>
            <a:r>
              <a:rPr lang="ru-RU" sz="2000" b="1" dirty="0" smtClean="0">
                <a:effectLst/>
              </a:rPr>
              <a:t/>
            </a:r>
            <a:br>
              <a:rPr lang="ru-RU" sz="2000" b="1" dirty="0" smtClean="0">
                <a:effectLst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</a:rPr>
              <a:t>2. </a:t>
            </a:r>
            <a:r>
              <a:rPr lang="ru-RU" sz="2000" b="1" dirty="0" smtClean="0">
                <a:solidFill>
                  <a:srgbClr val="FFFFFF"/>
                </a:solidFill>
                <a:effectLst/>
              </a:rPr>
              <a:t>производство наукоёмкой продукции на импортном оборудовании с привлечением иностранного капитала</a:t>
            </a:r>
            <a:r>
              <a:rPr lang="ru-RU" sz="2000" b="1" dirty="0" smtClean="0">
                <a:effectLst/>
              </a:rPr>
              <a:t/>
            </a:r>
            <a:br>
              <a:rPr lang="ru-RU" sz="2000" b="1" dirty="0" smtClean="0">
                <a:effectLst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2000" b="1" dirty="0" smtClean="0">
                <a:solidFill>
                  <a:srgbClr val="FFFF00"/>
                </a:solidFill>
                <a:effectLst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</a:rPr>
              <a:t>3. </a:t>
            </a:r>
            <a:r>
              <a:rPr lang="ru-RU" sz="2000" b="1" dirty="0" smtClean="0">
                <a:solidFill>
                  <a:srgbClr val="FFFFFF"/>
                </a:solidFill>
                <a:effectLst/>
              </a:rPr>
              <a:t>развитие отдельных производств по выпуску  оборудования для высоких технологий как на импортной, так и на собственной технологической базе</a:t>
            </a:r>
            <a:r>
              <a:rPr lang="ru-RU" sz="2000" b="1" dirty="0" smtClean="0">
                <a:effectLst/>
              </a:rPr>
              <a:t/>
            </a:r>
            <a:br>
              <a:rPr lang="ru-RU" sz="2000" b="1" dirty="0" smtClean="0">
                <a:effectLst/>
              </a:rPr>
            </a:br>
            <a:r>
              <a:rPr lang="ru-RU" sz="2000" b="1" dirty="0" smtClean="0">
                <a:effectLst/>
              </a:rPr>
              <a:t/>
            </a:r>
            <a:br>
              <a:rPr lang="ru-RU" sz="2000" b="1" dirty="0" smtClean="0">
                <a:effectLst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</a:rPr>
              <a:t>4. </a:t>
            </a:r>
            <a:r>
              <a:rPr lang="ru-RU" sz="2000" b="1" dirty="0" smtClean="0">
                <a:solidFill>
                  <a:srgbClr val="FFFFFF"/>
                </a:solidFill>
                <a:effectLst/>
              </a:rPr>
              <a:t>участие в проектах, предполагающих производство  технологически сложных комплектующих изделий </a:t>
            </a:r>
            <a:r>
              <a:rPr lang="ru-RU" sz="2000" b="1" dirty="0">
                <a:solidFill>
                  <a:srgbClr val="FFFFFF"/>
                </a:solidFill>
                <a:effectLst/>
              </a:rPr>
              <a:t>для техники, </a:t>
            </a:r>
            <a:r>
              <a:rPr lang="ru-RU" sz="2000" b="1" dirty="0" smtClean="0">
                <a:solidFill>
                  <a:srgbClr val="FFFFFF"/>
                </a:solidFill>
                <a:effectLst/>
              </a:rPr>
              <a:t>выпускаемой иностранными фирмами за рубежом (включение  российских технологий в международную систему технологического сотрудничества)</a:t>
            </a:r>
            <a:endParaRPr lang="ru-RU" sz="2000" b="1" dirty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209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1" name="Rectangle 1"/>
          <p:cNvSpPr>
            <a:spLocks noChangeArrowheads="1"/>
          </p:cNvSpPr>
          <p:nvPr/>
        </p:nvSpPr>
        <p:spPr bwMode="auto">
          <a:xfrm>
            <a:off x="251520" y="274965"/>
            <a:ext cx="889248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ru-RU" sz="4000" b="1" dirty="0">
                <a:solidFill>
                  <a:srgbClr val="FFFF00"/>
                </a:solidFill>
                <a:cs typeface="Times New Roman" pitchFamily="18" charset="0"/>
              </a:rPr>
              <a:t>Домашнее </a:t>
            </a:r>
            <a:r>
              <a:rPr lang="ru-RU" sz="4000" b="1" dirty="0" smtClean="0">
                <a:solidFill>
                  <a:srgbClr val="FFFF00"/>
                </a:solidFill>
                <a:cs typeface="Times New Roman" pitchFamily="18" charset="0"/>
              </a:rPr>
              <a:t>задание</a:t>
            </a:r>
            <a:endParaRPr lang="ru-RU" sz="4000" dirty="0"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4000" b="1" dirty="0" smtClean="0">
                <a:solidFill>
                  <a:srgbClr val="FFFF00"/>
                </a:solidFill>
                <a:cs typeface="Times New Roman" pitchFamily="18" charset="0"/>
              </a:rPr>
              <a:t>§10 </a:t>
            </a:r>
          </a:p>
          <a:p>
            <a:pPr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000" b="1" dirty="0" smtClean="0">
                <a:solidFill>
                  <a:srgbClr val="FFFF00"/>
                </a:solidFill>
                <a:cs typeface="Times New Roman" pitchFamily="18" charset="0"/>
              </a:rPr>
              <a:t>- Записи в тетради</a:t>
            </a:r>
          </a:p>
          <a:p>
            <a:pPr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000" b="1" dirty="0" smtClean="0">
                <a:solidFill>
                  <a:srgbClr val="FFFF00"/>
                </a:solidFill>
                <a:cs typeface="Times New Roman" pitchFamily="18" charset="0"/>
              </a:rPr>
              <a:t>- Вопросы после параграфа</a:t>
            </a:r>
            <a:endParaRPr lang="ru-RU" sz="2000" b="1" dirty="0">
              <a:solidFill>
                <a:srgbClr val="FFFF00"/>
              </a:solidFill>
            </a:endParaRPr>
          </a:p>
          <a:p>
            <a:pPr algn="ctr" eaLnBrk="0" hangingPunct="0">
              <a:tabLst>
                <a:tab pos="457200" algn="l"/>
              </a:tabLst>
            </a:pPr>
            <a:endParaRPr lang="ru-RU" sz="4800" dirty="0"/>
          </a:p>
        </p:txBody>
      </p:sp>
      <p:pic>
        <p:nvPicPr>
          <p:cNvPr id="3074" name="Picture 2" descr="C:\Users\Юля\Desktop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61048"/>
            <a:ext cx="3816424" cy="2862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Юля\Desktop\i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551" y="1196752"/>
            <a:ext cx="3884112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Юля\Desktop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128459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1">
                    <a:lumMod val="10000"/>
                  </a:schemeClr>
                </a:solidFill>
                <a:effectLst/>
              </a:rPr>
              <a:t>План характеристики межотраслевого комплекса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Хозяйственное значение комплекса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Состав и структура комплекса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Основные проблемы развития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Факторы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размещения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Территориальная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структура и важнейшие районы сосредоточения отраслей комплекса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b="1" dirty="0" smtClean="0">
                <a:solidFill>
                  <a:srgbClr val="FFFF00"/>
                </a:solidFill>
                <a:effectLst/>
              </a:rPr>
              <a:t>Перспективы развития </a:t>
            </a:r>
          </a:p>
        </p:txBody>
      </p:sp>
      <p:pic>
        <p:nvPicPr>
          <p:cNvPr id="1026" name="Picture 2" descr="C:\Users\Юля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941168"/>
            <a:ext cx="2381752" cy="1786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77813"/>
            <a:ext cx="5688632" cy="1139825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b="1" dirty="0" smtClean="0">
                <a:solidFill>
                  <a:srgbClr val="FFFFFF"/>
                </a:solidFill>
                <a:effectLst/>
              </a:rPr>
              <a:t>Машиностроение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29455"/>
            <a:ext cx="8229600" cy="346797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3600" b="1" dirty="0">
                <a:solidFill>
                  <a:srgbClr val="FFFF00"/>
                </a:solidFill>
                <a:effectLst/>
              </a:rPr>
              <a:t>совокупность    </a:t>
            </a:r>
            <a:endParaRPr lang="ru-RU" sz="3600" b="1" dirty="0" smtClean="0">
              <a:solidFill>
                <a:srgbClr val="FFFF00"/>
              </a:solidFill>
              <a:effectLst/>
            </a:endParaRPr>
          </a:p>
          <a:p>
            <a:pPr eaLnBrk="1" hangingPunct="1"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effectLst/>
              </a:rPr>
              <a:t>отраслей промышленности</a:t>
            </a:r>
            <a:r>
              <a:rPr lang="ru-RU" sz="3600" b="1" dirty="0">
                <a:solidFill>
                  <a:srgbClr val="FFFF00"/>
                </a:solidFill>
                <a:effectLst/>
              </a:rPr>
              <a:t>, </a:t>
            </a:r>
          </a:p>
          <a:p>
            <a:pPr eaLnBrk="1" hangingPunct="1">
              <a:buNone/>
              <a:defRPr/>
            </a:pPr>
            <a:r>
              <a:rPr lang="ru-RU" sz="3600" b="1" dirty="0">
                <a:solidFill>
                  <a:srgbClr val="FFFF00"/>
                </a:solidFill>
                <a:effectLst/>
              </a:rPr>
              <a:t>производящих    разнообразные  </a:t>
            </a:r>
            <a:r>
              <a:rPr lang="ru-RU" sz="3600" b="1" dirty="0" smtClean="0">
                <a:solidFill>
                  <a:srgbClr val="FFFF00"/>
                </a:solidFill>
                <a:effectLst/>
              </a:rPr>
              <a:t>машины</a:t>
            </a:r>
            <a:endParaRPr lang="ru-RU" sz="3600" b="1" dirty="0">
              <a:solidFill>
                <a:srgbClr val="FFFF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2050" name="Picture 2" descr="C:\Users\Юля\Desktop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3816424" cy="2750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Юля\Desktop\i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238022"/>
            <a:ext cx="2881383" cy="21828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Юля\Desktop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046" y="3861048"/>
            <a:ext cx="4465934" cy="2887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ru-RU" sz="4000" b="1" dirty="0" smtClean="0">
                <a:solidFill>
                  <a:srgbClr val="00FF00"/>
                </a:solidFill>
                <a:effectLst/>
              </a:rPr>
              <a:t>Роль и значение машиностроения</a:t>
            </a:r>
            <a:r>
              <a:rPr lang="ru-RU" sz="4000" dirty="0" smtClean="0">
                <a:solidFill>
                  <a:srgbClr val="00FF00"/>
                </a:solidFill>
              </a:rPr>
              <a:t>.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FFFF"/>
                </a:solidFill>
                <a:effectLst/>
              </a:rPr>
              <a:t>На его долю приходится 36% предприятий, 29% работающих, 15% продукции промышленности России.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FF00"/>
                </a:solidFill>
                <a:effectLst/>
              </a:rPr>
              <a:t>Продукция машиностроения применяется повсеместно: в промышленности, сельском хозяйстве, быту, на транспорте, в вооруженных силах.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FFFFFF"/>
                </a:solidFill>
                <a:effectLst/>
              </a:rPr>
              <a:t>Определяет темпы научно-технической революции.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567531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Главная задача машиностроения – </a:t>
            </a:r>
            <a:r>
              <a:rPr lang="ru-RU" b="1" dirty="0" smtClean="0">
                <a:solidFill>
                  <a:srgbClr val="00FF00"/>
                </a:solidFill>
                <a:effectLst/>
              </a:rPr>
              <a:t>обеспечить общество новыми, </a:t>
            </a:r>
            <a:br>
              <a:rPr lang="ru-RU" b="1" dirty="0" smtClean="0">
                <a:solidFill>
                  <a:srgbClr val="00FF00"/>
                </a:solidFill>
                <a:effectLst/>
              </a:rPr>
            </a:br>
            <a:r>
              <a:rPr lang="ru-RU" b="1" dirty="0" smtClean="0">
                <a:solidFill>
                  <a:srgbClr val="00FF00"/>
                </a:solidFill>
                <a:effectLst/>
              </a:rPr>
              <a:t>все более современными машинами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Состав комплек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Роль и значение машиностроения"/>
          <p:cNvPicPr>
            <a:picLocks noChangeAspect="1" noChangeArrowheads="1"/>
          </p:cNvPicPr>
          <p:nvPr/>
        </p:nvPicPr>
        <p:blipFill>
          <a:blip r:embed="rId2"/>
          <a:srcRect r="14566" b="38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828006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FFFF"/>
                </a:solidFill>
                <a:effectLst/>
              </a:rPr>
              <a:t>Докажите, что предприятия МСК связаны с другими межотраслевыми комплексами. </a:t>
            </a:r>
            <a:br>
              <a:rPr lang="ru-RU" sz="2800" b="1" dirty="0" smtClean="0">
                <a:solidFill>
                  <a:srgbClr val="FFFFFF"/>
                </a:solidFill>
                <a:effectLst/>
              </a:rPr>
            </a:br>
            <a:r>
              <a:rPr lang="ru-RU" sz="2800" b="1" dirty="0" smtClean="0">
                <a:solidFill>
                  <a:srgbClr val="FFFFFF"/>
                </a:solidFill>
                <a:effectLst/>
              </a:rPr>
              <a:t>Укажите, какой продукцией они обмениваются.</a:t>
            </a:r>
            <a:r>
              <a:rPr lang="ru-RU" sz="4000" b="1" dirty="0" smtClean="0">
                <a:solidFill>
                  <a:srgbClr val="FFFFFF"/>
                </a:solidFill>
                <a:effectLst/>
              </a:rPr>
              <a:t> </a:t>
            </a:r>
          </a:p>
        </p:txBody>
      </p:sp>
      <p:sp>
        <p:nvSpPr>
          <p:cNvPr id="24590" name="_s1048"/>
          <p:cNvSpPr>
            <a:spLocks noChangeArrowheads="1"/>
          </p:cNvSpPr>
          <p:nvPr/>
        </p:nvSpPr>
        <p:spPr bwMode="auto">
          <a:xfrm>
            <a:off x="2786063" y="3500438"/>
            <a:ext cx="2071687" cy="2071687"/>
          </a:xfrm>
          <a:prstGeom prst="ellipse">
            <a:avLst/>
          </a:prstGeom>
          <a:solidFill>
            <a:srgbClr val="1A0FFF">
              <a:alpha val="50195"/>
            </a:srgbClr>
          </a:solidFill>
          <a:ln w="9525">
            <a:solidFill>
              <a:srgbClr val="1A0FFF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4591" name="_s1059"/>
          <p:cNvSpPr>
            <a:spLocks noChangeArrowheads="1"/>
          </p:cNvSpPr>
          <p:nvPr/>
        </p:nvSpPr>
        <p:spPr bwMode="auto">
          <a:xfrm>
            <a:off x="4500563" y="2643188"/>
            <a:ext cx="2071687" cy="2071687"/>
          </a:xfrm>
          <a:prstGeom prst="ellipse">
            <a:avLst/>
          </a:prstGeom>
          <a:solidFill>
            <a:srgbClr val="00FF00">
              <a:alpha val="49803"/>
            </a:srgbClr>
          </a:solidFill>
          <a:ln w="9525">
            <a:solidFill>
              <a:srgbClr val="01BD0A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4592" name="_s1069"/>
          <p:cNvSpPr>
            <a:spLocks noChangeArrowheads="1"/>
          </p:cNvSpPr>
          <p:nvPr/>
        </p:nvSpPr>
        <p:spPr bwMode="auto">
          <a:xfrm>
            <a:off x="4071938" y="3571875"/>
            <a:ext cx="2071687" cy="2071688"/>
          </a:xfrm>
          <a:prstGeom prst="ellipse">
            <a:avLst/>
          </a:prstGeom>
          <a:solidFill>
            <a:srgbClr val="FFFF00">
              <a:alpha val="49803"/>
            </a:srgbClr>
          </a:solidFill>
          <a:ln w="9525">
            <a:solidFill>
              <a:srgbClr val="F1FD09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4593" name="_s1080"/>
          <p:cNvSpPr>
            <a:spLocks noChangeArrowheads="1"/>
          </p:cNvSpPr>
          <p:nvPr/>
        </p:nvSpPr>
        <p:spPr bwMode="auto">
          <a:xfrm>
            <a:off x="3500438" y="2071688"/>
            <a:ext cx="2071687" cy="2071687"/>
          </a:xfrm>
          <a:prstGeom prst="ellipse">
            <a:avLst/>
          </a:prstGeom>
          <a:solidFill>
            <a:srgbClr val="F60802">
              <a:alpha val="50195"/>
            </a:srgbClr>
          </a:solidFill>
          <a:ln w="9525">
            <a:solidFill>
              <a:srgbClr val="F60802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4594" name="_s1091"/>
          <p:cNvSpPr>
            <a:spLocks noChangeArrowheads="1"/>
          </p:cNvSpPr>
          <p:nvPr/>
        </p:nvSpPr>
        <p:spPr bwMode="auto">
          <a:xfrm>
            <a:off x="2428875" y="2643188"/>
            <a:ext cx="2071688" cy="2071687"/>
          </a:xfrm>
          <a:prstGeom prst="ellipse">
            <a:avLst/>
          </a:prstGeom>
          <a:solidFill>
            <a:srgbClr val="0399FF">
              <a:alpha val="50195"/>
            </a:srgbClr>
          </a:solidFill>
          <a:ln w="9525">
            <a:solidFill>
              <a:srgbClr val="4B595B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00438" y="1643063"/>
            <a:ext cx="2071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Машиностроение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7188" y="2928938"/>
            <a:ext cx="2071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Топливно-энергетический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786563" y="3357563"/>
            <a:ext cx="2071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Транспортный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285875" y="5643563"/>
            <a:ext cx="2357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Металлургический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86313" y="5715000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Агропромышленный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 animBg="1"/>
      <p:bldP spid="24591" grpId="0" animBg="1"/>
      <p:bldP spid="24592" grpId="0" animBg="1"/>
      <p:bldP spid="24593" grpId="0" animBg="1"/>
      <p:bldP spid="24594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Проблемы развития"/>
          <p:cNvPicPr>
            <a:picLocks noChangeAspect="1" noChangeArrowheads="1"/>
          </p:cNvPicPr>
          <p:nvPr/>
        </p:nvPicPr>
        <p:blipFill>
          <a:blip r:embed="rId2"/>
          <a:srcRect r="8264" b="61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Другая 1">
      <a:dk1>
        <a:srgbClr val="9B69FF"/>
      </a:dk1>
      <a:lt1>
        <a:srgbClr val="D8D8D8"/>
      </a:lt1>
      <a:dk2>
        <a:srgbClr val="666699"/>
      </a:dk2>
      <a:lt2>
        <a:srgbClr val="D9D9FF"/>
      </a:lt2>
      <a:accent1>
        <a:srgbClr val="66CCFF"/>
      </a:accent1>
      <a:accent2>
        <a:srgbClr val="9966FF"/>
      </a:accent2>
      <a:accent3>
        <a:srgbClr val="B8B8CA"/>
      </a:accent3>
      <a:accent4>
        <a:srgbClr val="DADADA"/>
      </a:accent4>
      <a:accent5>
        <a:srgbClr val="B8E2FF"/>
      </a:accent5>
      <a:accent6>
        <a:srgbClr val="8A5CE7"/>
      </a:accent6>
      <a:hlink>
        <a:srgbClr val="0099CC"/>
      </a:hlink>
      <a:folHlink>
        <a:srgbClr val="003399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503</TotalTime>
  <Words>241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Круги</vt:lpstr>
      <vt:lpstr>Машиностроительный комплекс</vt:lpstr>
      <vt:lpstr>План характеристики межотраслевого комплекса</vt:lpstr>
      <vt:lpstr>Машиностроение - </vt:lpstr>
      <vt:lpstr>Роль и значение машиностроения.</vt:lpstr>
      <vt:lpstr>Главная задача машиностроения – обеспечить общество новыми,  все более современными машинами.</vt:lpstr>
      <vt:lpstr>Презентация PowerPoint</vt:lpstr>
      <vt:lpstr>Презентация PowerPoint</vt:lpstr>
      <vt:lpstr>Докажите, что предприятия МСК связаны с другими межотраслевыми комплексами.  Укажите, какой продукцией они обмениваются. </vt:lpstr>
      <vt:lpstr>Презентация PowerPoint</vt:lpstr>
      <vt:lpstr>Презентация PowerPoint</vt:lpstr>
      <vt:lpstr>Презентация PowerPoint</vt:lpstr>
      <vt:lpstr>В настоящее время машиностроение при благоприятных рыночных условиях будет развиваться в следующих направлениях:  1. выпуск  модернизированных машин и оборудования для предприятий с морально устаревшими, но ещё функционирующими технологическими линиями  2. производство наукоёмкой продукции на импортном оборудовании с привлечением иностранного капитала  3. развитие отдельных производств по выпуску  оборудования для высоких технологий как на импортной, так и на собственной технологической базе  4. участие в проектах, предполагающих производство  технологически сложных комплектующих изделий для техники, выпускаемой иностранными фирмами за рубежом (включение  российских технологий в международную систему технологического сотрудничества)</vt:lpstr>
      <vt:lpstr>Презентация PowerPoint</vt:lpstr>
    </vt:vector>
  </TitlesOfParts>
  <Company>квартира17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Машиностроительный комплекс</dc:title>
  <dc:creator>Денис Сергеевич</dc:creator>
  <cp:lastModifiedBy>Юля</cp:lastModifiedBy>
  <cp:revision>70</cp:revision>
  <dcterms:created xsi:type="dcterms:W3CDTF">2007-10-30T22:35:14Z</dcterms:created>
  <dcterms:modified xsi:type="dcterms:W3CDTF">2013-10-07T21:33:47Z</dcterms:modified>
</cp:coreProperties>
</file>