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handoutMasterIdLst>
    <p:handoutMasterId r:id="rId9"/>
  </p:handoutMasterIdLst>
  <p:sldIdLst>
    <p:sldId id="256" r:id="rId2"/>
    <p:sldId id="257" r:id="rId3"/>
    <p:sldId id="282" r:id="rId4"/>
    <p:sldId id="281" r:id="rId5"/>
    <p:sldId id="283" r:id="rId6"/>
    <p:sldId id="278" r:id="rId7"/>
    <p:sldId id="28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147"/>
    <a:srgbClr val="FFCC00"/>
    <a:srgbClr val="F60000"/>
    <a:srgbClr val="C00000"/>
    <a:srgbClr val="FF3300"/>
    <a:srgbClr val="93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81" autoAdjust="0"/>
    <p:restoredTop sz="94660"/>
  </p:normalViewPr>
  <p:slideViewPr>
    <p:cSldViewPr>
      <p:cViewPr varScale="1">
        <p:scale>
          <a:sx n="59" d="100"/>
          <a:sy n="59" d="100"/>
        </p:scale>
        <p:origin x="-92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CC393-D1D0-41AC-84A6-3C76019BB3C4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733E1-9FD9-49F6-8A8A-E50E086FA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406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microsoft.com/office/2007/relationships/hdphoto" Target="../media/hdphoto2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microsoft.com/office/2007/relationships/hdphoto" Target="../media/hdphoto1.wdp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6633"/>
            <a:ext cx="8856984" cy="1296143"/>
          </a:xfrm>
          <a:effectLst>
            <a:outerShdw blurRad="50800" dist="38100" dir="5400000" rotWithShape="0">
              <a:srgbClr val="000000">
                <a:alpha val="43137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182880" indent="0" algn="ctr" defTabSz="449263" fontAlgn="base">
              <a:spcAft>
                <a:spcPct val="0"/>
              </a:spcAft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 Центр психолого-медико-социального сопровождения Выборгского района Санкт-Петербурга</a:t>
            </a:r>
            <a:endParaRPr lang="ru-RU" sz="2000" b="1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_92235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071670" y="1643050"/>
            <a:ext cx="5113575" cy="3403724"/>
          </a:xfrm>
          <a:prstGeom prst="rect">
            <a:avLst/>
          </a:prstGeom>
          <a:ln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44008" y="5445224"/>
            <a:ext cx="3960440" cy="8640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90000"/>
              </a:lnSpc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Костромской проспект, дом 7</a:t>
            </a:r>
          </a:p>
          <a:p>
            <a:pPr marL="457200" lvl="1" indent="0" algn="r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Тел. (812) 553-18-75</a:t>
            </a:r>
            <a:endParaRPr lang="ru-RU" sz="1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14348" y="5500702"/>
            <a:ext cx="3246092" cy="8086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None/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Кандидат философских наук, педагог-психолог</a:t>
            </a:r>
          </a:p>
          <a:p>
            <a:pPr algn="ctr">
              <a:lnSpc>
                <a:spcPct val="90000"/>
              </a:lnSpc>
              <a:buNone/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Медведева М.А.</a:t>
            </a:r>
          </a:p>
        </p:txBody>
      </p:sp>
    </p:spTree>
    <p:extLst>
      <p:ext uri="{BB962C8B-B14F-4D97-AF65-F5344CB8AC3E}">
        <p14:creationId xmlns:p14="http://schemas.microsoft.com/office/powerpoint/2010/main" val="13496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47456" y="250814"/>
            <a:ext cx="8208912" cy="6120680"/>
          </a:xfrm>
        </p:spPr>
        <p:txBody>
          <a:bodyPr>
            <a:noAutofit/>
          </a:bodyPr>
          <a:lstStyle/>
          <a:p>
            <a:pPr marL="6858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ru-RU" sz="3600" b="1" spc="50" dirty="0">
              <a:ln w="13500">
                <a:noFill/>
                <a:prstDash val="solid"/>
              </a:ln>
              <a:solidFill>
                <a:srgbClr val="FFC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rebuchet MS" pitchFamily="34" charset="0"/>
              <a:cs typeface="Times New Roman" pitchFamily="18" charset="0"/>
            </a:endParaRPr>
          </a:p>
          <a:p>
            <a:pPr marL="68580" indent="457200">
              <a:spcBef>
                <a:spcPts val="0"/>
              </a:spcBef>
              <a:buNone/>
            </a:pPr>
            <a:endParaRPr lang="ru-RU" sz="2000" b="1" spc="50" dirty="0">
              <a:ln w="13500">
                <a:noFill/>
                <a:prstDash val="solid"/>
              </a:ln>
              <a:solidFill>
                <a:srgbClr val="FF33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8580" indent="0" algn="ctr">
              <a:spcBef>
                <a:spcPts val="0"/>
              </a:spcBef>
              <a:buNone/>
            </a:pPr>
            <a:endParaRPr lang="ru-RU" sz="2000" b="1" spc="50" dirty="0" smtClean="0">
              <a:ln w="13500">
                <a:noFill/>
                <a:prstDash val="solid"/>
              </a:ln>
              <a:solidFill>
                <a:srgbClr val="FF33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5100" y="1846565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latin typeface="Zhikharev" pitchFamily="50" charset="-52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02248" y="1785850"/>
            <a:ext cx="3841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latin typeface="Zhikharev" pitchFamily="50" charset="-52"/>
            </a:endParaRPr>
          </a:p>
        </p:txBody>
      </p:sp>
      <p:pic>
        <p:nvPicPr>
          <p:cNvPr id="7" name="Picture 3" descr="C:\Users\маша\Desktop\МАСКИ\99038805_94659064_large_Kasandra1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24395" y="927325"/>
            <a:ext cx="6751194" cy="48965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5100" y="2708920"/>
            <a:ext cx="77473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МАСКИ</a:t>
            </a:r>
            <a:endParaRPr lang="ru-RU" sz="9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030" name="Picture 6" descr="C:\Users\маша\Desktop\МАСКИ\85177007_large_buh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16" y="404664"/>
            <a:ext cx="1588610" cy="170435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маша\Desktop\МАСКИ\101609019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816" y="4869160"/>
            <a:ext cx="2016224" cy="174733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маша\Desktop\МАСКИ\маски античные - копия - копия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148" y="217489"/>
            <a:ext cx="1592301" cy="189152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маша\Desktop\МАСКИ\маски античные - копия (2) - копия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50" y="4869160"/>
            <a:ext cx="1415942" cy="174733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маша\Desktop\МАСКИ\маски античные - копия (2)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816" y="2545586"/>
            <a:ext cx="1573633" cy="169157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маша\Desktop\МАСКИ\маски античные - копия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50" y="2489829"/>
            <a:ext cx="1486078" cy="174733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80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маша\Desktop\МАСКИ\противога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472" y="2329254"/>
            <a:ext cx="3661568" cy="412408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маша\Desktop\МАСКИ\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72" y="2060848"/>
            <a:ext cx="4179036" cy="4680520"/>
          </a:xfrm>
          <a:prstGeom prst="rect">
            <a:avLst/>
          </a:prstGeom>
          <a:noFill/>
          <a:effectLst>
            <a:softEdge rad="444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73134" y="908720"/>
            <a:ext cx="6675668" cy="1163420"/>
          </a:xfrm>
        </p:spPr>
        <p:txBody>
          <a:bodyPr>
            <a:noAutofit/>
          </a:bodyPr>
          <a:lstStyle/>
          <a:p>
            <a:pPr marL="68580" indent="457200">
              <a:spcBef>
                <a:spcPts val="0"/>
              </a:spcBef>
              <a:buNone/>
            </a:pPr>
            <a:endParaRPr lang="ru-RU" sz="2000" b="1" spc="50" dirty="0">
              <a:ln w="13500">
                <a:noFill/>
                <a:prstDash val="solid"/>
              </a:ln>
              <a:solidFill>
                <a:srgbClr val="FF33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8580" indent="0" algn="ctr">
              <a:spcBef>
                <a:spcPts val="0"/>
              </a:spcBef>
              <a:buNone/>
            </a:pPr>
            <a:endParaRPr lang="ru-RU" sz="2000" b="1" spc="50" dirty="0" smtClean="0">
              <a:ln w="13500">
                <a:noFill/>
                <a:prstDash val="solid"/>
              </a:ln>
              <a:solidFill>
                <a:srgbClr val="FF33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5100" y="1760886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solidFill>
                <a:prstClr val="black"/>
              </a:solidFill>
              <a:latin typeface="Zhikharev" pitchFamily="50" charset="-52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02248" y="1785850"/>
            <a:ext cx="3841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solidFill>
                <a:prstClr val="black"/>
              </a:solidFill>
              <a:latin typeface="Zhikharev" pitchFamily="50" charset="-5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468225"/>
            <a:ext cx="8027294" cy="2159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Маска </a:t>
            </a:r>
            <a:r>
              <a:rPr lang="ru-RU" sz="20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- (фр. </a:t>
            </a:r>
            <a:r>
              <a:rPr lang="ru-RU" sz="2000" dirty="0" err="1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masque</a:t>
            </a:r>
            <a:r>
              <a:rPr lang="ru-RU" sz="20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) - накладка с вырезами для глаз, скрывающая </a:t>
            </a:r>
            <a:r>
              <a:rPr lang="ru-RU" sz="20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лицо</a:t>
            </a:r>
            <a:r>
              <a:rPr lang="ru-RU" sz="2000" dirty="0" smtClean="0">
                <a:latin typeface="+mj-lt"/>
              </a:rPr>
              <a:t>                                   </a:t>
            </a:r>
            <a:r>
              <a:rPr lang="ru-RU" sz="2000" b="1" dirty="0" smtClean="0"/>
              <a:t>Функции маски</a:t>
            </a:r>
            <a:r>
              <a:rPr lang="ru-RU" sz="2000" dirty="0" smtClean="0"/>
              <a:t>: </a:t>
            </a:r>
          </a:p>
          <a:p>
            <a:r>
              <a:rPr lang="ru-RU" sz="2000" dirty="0" smtClean="0"/>
              <a:t>                                            1 производить определенное   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      впечатление на людей, с которыми 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      мы общаемся.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     2 скрывать человека, защищать.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800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47456" y="250814"/>
            <a:ext cx="8208912" cy="6120680"/>
          </a:xfrm>
        </p:spPr>
        <p:txBody>
          <a:bodyPr>
            <a:noAutofit/>
          </a:bodyPr>
          <a:lstStyle/>
          <a:p>
            <a:pPr marL="6858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ru-RU" sz="3600" b="1" spc="50" dirty="0">
              <a:ln w="13500">
                <a:noFill/>
                <a:prstDash val="solid"/>
              </a:ln>
              <a:solidFill>
                <a:srgbClr val="FFC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rebuchet MS" pitchFamily="34" charset="0"/>
              <a:cs typeface="Times New Roman" pitchFamily="18" charset="0"/>
            </a:endParaRPr>
          </a:p>
          <a:p>
            <a:pPr marL="68580" indent="457200">
              <a:spcBef>
                <a:spcPts val="0"/>
              </a:spcBef>
              <a:buNone/>
            </a:pPr>
            <a:endParaRPr lang="ru-RU" sz="2000" b="1" spc="50" dirty="0">
              <a:ln w="13500">
                <a:noFill/>
                <a:prstDash val="solid"/>
              </a:ln>
              <a:solidFill>
                <a:srgbClr val="FF33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8580" indent="0" algn="ctr">
              <a:spcBef>
                <a:spcPts val="0"/>
              </a:spcBef>
              <a:buNone/>
            </a:pPr>
            <a:endParaRPr lang="ru-RU" sz="2000" b="1" spc="50" dirty="0" smtClean="0">
              <a:ln w="13500">
                <a:noFill/>
                <a:prstDash val="solid"/>
              </a:ln>
              <a:solidFill>
                <a:srgbClr val="FF33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5100" y="1760886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solidFill>
                <a:prstClr val="black"/>
              </a:solidFill>
              <a:latin typeface="Zhikharev" pitchFamily="50" charset="-52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02248" y="1785850"/>
            <a:ext cx="3841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solidFill>
                <a:prstClr val="black"/>
              </a:solidFill>
              <a:latin typeface="Zhikharev" pitchFamily="50" charset="-52"/>
            </a:endParaRPr>
          </a:p>
        </p:txBody>
      </p:sp>
      <p:pic>
        <p:nvPicPr>
          <p:cNvPr id="6" name="Picture 2" descr="C:\Users\маша\Desktop\МАСКИ\агамемн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3440"/>
            <a:ext cx="4924135" cy="5093792"/>
          </a:xfrm>
          <a:prstGeom prst="rect">
            <a:avLst/>
          </a:prstGeom>
          <a:noFill/>
          <a:effectLst>
            <a:glow>
              <a:schemeClr val="accent1"/>
            </a:glo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5230941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Посмертная маска царя Агамемнона. </a:t>
            </a:r>
          </a:p>
          <a:p>
            <a:r>
              <a:rPr lang="ru-RU" dirty="0" smtClean="0"/>
              <a:t>Микены </a:t>
            </a:r>
            <a:r>
              <a:rPr lang="en-US" dirty="0" smtClean="0"/>
              <a:t>XVI</a:t>
            </a:r>
            <a:r>
              <a:rPr lang="ru-RU" dirty="0" smtClean="0"/>
              <a:t> в. до н.э.</a:t>
            </a:r>
            <a:endParaRPr lang="ru-RU" dirty="0"/>
          </a:p>
        </p:txBody>
      </p:sp>
      <p:pic>
        <p:nvPicPr>
          <p:cNvPr id="4098" name="Picture 2" descr="C:\Users\маша\Desktop\МАСКИ\пушки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45756"/>
            <a:ext cx="3618631" cy="52875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88964" y="5169966"/>
            <a:ext cx="3068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Посмертная маска А.С. Пушкина. </a:t>
            </a:r>
          </a:p>
          <a:p>
            <a:r>
              <a:rPr lang="ru-RU" dirty="0" smtClean="0"/>
              <a:t>Скульптор С.И. </a:t>
            </a:r>
            <a:r>
              <a:rPr lang="ru-RU" dirty="0" err="1" smtClean="0"/>
              <a:t>Гальберг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735796" y="135409"/>
            <a:ext cx="3564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ПОГРЕБАЛЬНЫЕ МАСКИ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0366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2790" y="332656"/>
            <a:ext cx="8208912" cy="6120680"/>
          </a:xfrm>
        </p:spPr>
        <p:txBody>
          <a:bodyPr>
            <a:noAutofit/>
          </a:bodyPr>
          <a:lstStyle/>
          <a:p>
            <a:pPr marL="6858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ru-RU" sz="3600" b="1" spc="50" dirty="0">
              <a:ln w="13500">
                <a:noFill/>
                <a:prstDash val="solid"/>
              </a:ln>
              <a:solidFill>
                <a:srgbClr val="FFC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rebuchet MS" pitchFamily="34" charset="0"/>
              <a:cs typeface="Times New Roman" pitchFamily="18" charset="0"/>
            </a:endParaRPr>
          </a:p>
          <a:p>
            <a:pPr marL="68580" indent="457200">
              <a:spcBef>
                <a:spcPts val="0"/>
              </a:spcBef>
              <a:buNone/>
            </a:pPr>
            <a:endParaRPr lang="ru-RU" sz="2000" b="1" spc="50" dirty="0">
              <a:ln w="13500">
                <a:noFill/>
                <a:prstDash val="solid"/>
              </a:ln>
              <a:solidFill>
                <a:srgbClr val="FF33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8580" indent="0" algn="ctr">
              <a:spcBef>
                <a:spcPts val="0"/>
              </a:spcBef>
              <a:buNone/>
            </a:pPr>
            <a:endParaRPr lang="ru-RU" sz="2000" b="1" spc="50" dirty="0" smtClean="0">
              <a:ln w="13500">
                <a:noFill/>
                <a:prstDash val="solid"/>
              </a:ln>
              <a:solidFill>
                <a:srgbClr val="FF33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5100" y="1760886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solidFill>
                <a:prstClr val="black"/>
              </a:solidFill>
              <a:latin typeface="Zhikharev" pitchFamily="50" charset="-52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02248" y="1785850"/>
            <a:ext cx="3841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solidFill>
                <a:prstClr val="black"/>
              </a:solidFill>
              <a:latin typeface="Zhikharev" pitchFamily="50" charset="-52"/>
            </a:endParaRPr>
          </a:p>
        </p:txBody>
      </p:sp>
      <p:pic>
        <p:nvPicPr>
          <p:cNvPr id="3075" name="Picture 3" descr="C:\Users\маша\Desktop\МАСКИ\амфитеат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533569"/>
            <a:ext cx="6035965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маша\Desktop\МАСКИ\трагические маски -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37" y="116632"/>
            <a:ext cx="7187526" cy="410445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1037" y="4005064"/>
            <a:ext cx="270477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Персона </a:t>
            </a:r>
            <a:r>
              <a:rPr lang="ru-RU" dirty="0"/>
              <a:t>- латинское слово, означающее </a:t>
            </a:r>
            <a:r>
              <a:rPr lang="ru-RU" dirty="0" smtClean="0"/>
              <a:t>маску, которую </a:t>
            </a:r>
            <a:r>
              <a:rPr lang="ru-RU" dirty="0"/>
              <a:t>надевали греческие актёры для обозначения </a:t>
            </a:r>
            <a:r>
              <a:rPr lang="ru-RU" dirty="0" smtClean="0"/>
              <a:t>роли</a:t>
            </a:r>
            <a:r>
              <a:rPr lang="ru-RU" dirty="0"/>
              <a:t>, которую они </a:t>
            </a:r>
            <a:r>
              <a:rPr lang="ru-RU" dirty="0" smtClean="0"/>
              <a:t>играли. Примерный </a:t>
            </a:r>
            <a:r>
              <a:rPr lang="ru-RU" dirty="0"/>
              <a:t>перевод на русский </a:t>
            </a:r>
            <a:r>
              <a:rPr lang="ru-RU" dirty="0" smtClean="0"/>
              <a:t>- «</a:t>
            </a:r>
            <a:r>
              <a:rPr lang="ru-RU" dirty="0"/>
              <a:t>личина</a:t>
            </a:r>
            <a:r>
              <a:rPr lang="ru-RU" dirty="0" smtClean="0"/>
              <a:t>».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554938" y="320075"/>
            <a:ext cx="4589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                         ТЕАТРАЛЬНЫЕ МАСКИ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1299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73134" y="908720"/>
            <a:ext cx="6675668" cy="1163420"/>
          </a:xfrm>
        </p:spPr>
        <p:txBody>
          <a:bodyPr>
            <a:noAutofit/>
          </a:bodyPr>
          <a:lstStyle/>
          <a:p>
            <a:pPr marL="68580" indent="457200">
              <a:spcBef>
                <a:spcPts val="0"/>
              </a:spcBef>
              <a:buNone/>
            </a:pPr>
            <a:endParaRPr lang="ru-RU" sz="2000" b="1" spc="50" dirty="0">
              <a:ln w="13500">
                <a:noFill/>
                <a:prstDash val="solid"/>
              </a:ln>
              <a:solidFill>
                <a:srgbClr val="FF33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8580" indent="0" algn="ctr">
              <a:spcBef>
                <a:spcPts val="0"/>
              </a:spcBef>
              <a:buNone/>
            </a:pPr>
            <a:endParaRPr lang="ru-RU" sz="2000" b="1" spc="50" dirty="0" smtClean="0">
              <a:ln w="13500">
                <a:noFill/>
                <a:prstDash val="solid"/>
              </a:ln>
              <a:solidFill>
                <a:srgbClr val="FF33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5100" y="1760886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latin typeface="Zhikharev" pitchFamily="50" charset="-52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02248" y="1785850"/>
            <a:ext cx="3841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latin typeface="Zhikharev" pitchFamily="50" charset="-52"/>
            </a:endParaRPr>
          </a:p>
        </p:txBody>
      </p:sp>
      <p:pic>
        <p:nvPicPr>
          <p:cNvPr id="5124" name="Picture 4" descr="C:\Users\маша\Desktop\МАСКИ\60063183_BSEkomed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222" y="150569"/>
            <a:ext cx="7539218" cy="623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маша\Desktop\МАСКИ\00056%20[1600x1200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348880"/>
            <a:ext cx="1800200" cy="225754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маша\Desktop\МАСКИ\0_26fff_c2cc2dc5_L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1786064" cy="42260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маша\Desktop\МАСКИ\848a1248ec83t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41991"/>
            <a:ext cx="2016224" cy="402736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753798" y="5939988"/>
            <a:ext cx="3564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КОМЕДИЯ ДЕЛЬ АРТЕ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0894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ша\Desktop\МАСКИ\3c11125df5611947bf6e68a11109971b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326702" y="1959566"/>
            <a:ext cx="4883083" cy="5544616"/>
          </a:xfrm>
          <a:prstGeom prst="rect">
            <a:avLst/>
          </a:prstGeom>
          <a:noFill/>
          <a:effectLst>
            <a:softEdge rad="1016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5100" y="1760886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latin typeface="Zhikharev" pitchFamily="50" charset="-52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02248" y="1785850"/>
            <a:ext cx="3841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latin typeface="Zhikharev" pitchFamily="50" charset="-5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692696"/>
            <a:ext cx="96133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b="1" dirty="0" smtClean="0"/>
          </a:p>
        </p:txBody>
      </p:sp>
      <p:pic>
        <p:nvPicPr>
          <p:cNvPr id="6146" name="Picture 2" descr="C:\Users\маша\Desktop\МАСКИ\55240233_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60755"/>
            <a:ext cx="4306847" cy="285627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аша\Desktop\МАСКИ\Рисунок1 -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92184"/>
            <a:ext cx="5112568" cy="546115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05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1463</TotalTime>
  <Words>129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Государственное бюджетное образовательное учреждение Центр психолого-медико-социального сопровождения Выборгского района Санкт-Петербурга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Центр психолого-медико-социального сопровождения  Выборгского района Санкт-Петербурга</dc:title>
  <dc:creator>cpmss</dc:creator>
  <cp:lastModifiedBy>маша</cp:lastModifiedBy>
  <cp:revision>195</cp:revision>
  <dcterms:created xsi:type="dcterms:W3CDTF">2012-11-13T11:02:35Z</dcterms:created>
  <dcterms:modified xsi:type="dcterms:W3CDTF">2013-10-08T07:22:37Z</dcterms:modified>
</cp:coreProperties>
</file>