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2" r:id="rId3"/>
    <p:sldId id="261" r:id="rId4"/>
    <p:sldId id="258" r:id="rId5"/>
    <p:sldId id="259" r:id="rId6"/>
    <p:sldId id="260" r:id="rId7"/>
    <p:sldId id="263" r:id="rId8"/>
    <p:sldId id="264" r:id="rId9"/>
    <p:sldId id="268" r:id="rId10"/>
    <p:sldId id="269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71CF1FA-5E3C-4E25-8118-6E69EEA34B8B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5F036E5-0CD4-495E-AE2D-A445817EE6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3vium.ru/semya/formiraboti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42918"/>
            <a:ext cx="7772400" cy="3006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ФОРМЫ И МЕТОДЫ РАБОТЫ С РОДИТЕЛЯМИ В НАЧАЛЬНОЙ 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8000"/>
                </a:solidFill>
              </a:rPr>
              <a:t>Родительское собрание</a:t>
            </a:r>
            <a:endParaRPr lang="ru-RU" sz="3600" b="1" dirty="0">
              <a:solidFill>
                <a:srgbClr val="008000"/>
              </a:solidFill>
            </a:endParaRPr>
          </a:p>
        </p:txBody>
      </p:sp>
      <p:pic>
        <p:nvPicPr>
          <p:cNvPr id="2050" name="Picture 2" descr="C:\Users\Администратор\Desktop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429132"/>
            <a:ext cx="3671913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Информационные родительские собрания чаще проводились мною в 1 классе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</a:pPr>
            <a:r>
              <a:rPr lang="ru-RU" dirty="0" smtClean="0"/>
              <a:t>Знакомство родителей с особенностями ФГОС НОО.</a:t>
            </a:r>
          </a:p>
          <a:p>
            <a:pPr>
              <a:buClr>
                <a:srgbClr val="FF0000"/>
              </a:buClr>
            </a:pPr>
            <a:r>
              <a:rPr lang="ru-RU" dirty="0" smtClean="0"/>
              <a:t>Знакомство родителей с основной образовательной программой начального общего образования, учебным планом для 1 класса.</a:t>
            </a:r>
          </a:p>
          <a:p>
            <a:pPr>
              <a:buClr>
                <a:srgbClr val="FF0000"/>
              </a:buClr>
            </a:pPr>
            <a:r>
              <a:rPr lang="ru-RU" dirty="0" smtClean="0"/>
              <a:t>ФГОС НОО: новый образовательный результат.</a:t>
            </a:r>
          </a:p>
          <a:p>
            <a:pPr>
              <a:buClr>
                <a:srgbClr val="FF0000"/>
              </a:buClr>
            </a:pPr>
            <a:r>
              <a:rPr lang="ru-RU" dirty="0" smtClean="0"/>
              <a:t>Условия успешной адаптации первоклассников к школе.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90868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Участие родителей в школьных мероприятиях.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183880" cy="1857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  Огромную возможность сотрудничества школы с родителями детей дает проведение совместных классных и школьных праздников.  </a:t>
            </a:r>
            <a:endParaRPr lang="ru-RU" sz="24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86058"/>
            <a:ext cx="400377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86058"/>
            <a:ext cx="40719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5514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700" dirty="0" smtClean="0">
                <a:solidFill>
                  <a:srgbClr val="FF0000"/>
                </a:solidFill>
              </a:rPr>
              <a:t>Мои принципы общения с родителями:</a:t>
            </a:r>
            <a:endParaRPr lang="ru-RU" sz="27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183880" cy="4429156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</a:pPr>
            <a:r>
              <a:rPr lang="ru-RU" dirty="0" smtClean="0"/>
              <a:t>Помнить, что их дети - самое дорогое в жизни. Постараться не обидеть и не унизить их достоинство.</a:t>
            </a:r>
          </a:p>
          <a:p>
            <a:pPr>
              <a:buClr>
                <a:srgbClr val="FF0000"/>
              </a:buClr>
            </a:pPr>
            <a:r>
              <a:rPr lang="ru-RU" dirty="0" smtClean="0"/>
              <a:t>Каждая встреча должна стать для родителей полезной и результативной. Каждое собрание - вооружить их новыми знаниями в области педагогики, психологии, процесса обучения.</a:t>
            </a:r>
          </a:p>
          <a:p>
            <a:pPr>
              <a:buClr>
                <a:srgbClr val="FF0000"/>
              </a:buClr>
            </a:pPr>
            <a:r>
              <a:rPr lang="ru-RU" dirty="0" smtClean="0"/>
              <a:t>Только в содружестве с родителями можно добиться хороших результатов.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 t="11822" b="8000"/>
          <a:stretch>
            <a:fillRect/>
          </a:stretch>
        </p:blipFill>
        <p:spPr bwMode="auto">
          <a:xfrm>
            <a:off x="1785918" y="2714620"/>
            <a:ext cx="5227170" cy="3143272"/>
          </a:xfrm>
          <a:prstGeom prst="flowChartPreparation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643042" y="857232"/>
            <a:ext cx="55721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«Эти детки -- чистый лист. Их нельзя ни в коем случае испортить! Как заложить в них зернышки, чтобы со временем выросли красивые цветы?»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183880" cy="525610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Семья </a:t>
            </a:r>
            <a:r>
              <a:rPr lang="ru-RU" dirty="0" smtClean="0"/>
              <a:t>– первый коллектив ребёнка, естественная среда его развития, где закладываются основы будущей личности.   С момента, когда ребёнок поступает в образовательное учреждение, возникает </a:t>
            </a:r>
            <a:r>
              <a:rPr lang="ru-RU" b="1" dirty="0" smtClean="0"/>
              <a:t>«педагогический треугольник» </a:t>
            </a:r>
            <a:r>
              <a:rPr lang="ru-RU" dirty="0" smtClean="0"/>
              <a:t>(</a:t>
            </a:r>
            <a:r>
              <a:rPr lang="ru-RU" i="1" u="sng" dirty="0" smtClean="0"/>
              <a:t>учитель – ученик – родитель</a:t>
            </a:r>
            <a:r>
              <a:rPr lang="ru-RU" dirty="0" smtClean="0"/>
              <a:t>). От того, как складываются отношения между педагогами, учащимися и их родителями зависят и достижения в воспитании и развитии детей. Семья становится не только объектом, но и субъектом взаимодействия. Именно на неё возлагается ответственность за воспитание и обучение детей, семья должна стать социально-активным участником учебно-воспитательного процесса.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183880" cy="52864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        "</a:t>
            </a:r>
            <a:r>
              <a:rPr lang="ru-RU" b="1" dirty="0" smtClean="0"/>
              <a:t>Зорко одно лишь сердце</a:t>
            </a:r>
            <a:r>
              <a:rPr lang="ru-RU" dirty="0" smtClean="0"/>
              <a:t>", - давным-давно сказал </a:t>
            </a:r>
            <a:r>
              <a:rPr lang="ru-RU" dirty="0" err="1" smtClean="0"/>
              <a:t>Сент</a:t>
            </a:r>
            <a:r>
              <a:rPr lang="ru-RU" dirty="0" smtClean="0"/>
              <a:t> </a:t>
            </a:r>
            <a:r>
              <a:rPr lang="ru-RU" dirty="0" err="1" smtClean="0"/>
              <a:t>Экзюпери</a:t>
            </a:r>
            <a:r>
              <a:rPr lang="ru-RU" dirty="0" smtClean="0"/>
              <a:t>. Как много ситуаций в жизни учителя, когда только зоркое чуткое сердце может помочь в чём-то разобраться, найти решение из, казалось бы, неразрешимых проблем... Встреча с родителями учеников – как раз тот случай. Как сложно бывает порой растопить настороженность и недоверие родителей, как трудно найти тему для разговора, во время которой хотелось бы поделиться чем-то дорогим.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928670"/>
            <a:ext cx="8183880" cy="528641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Родительское собрание </a:t>
            </a:r>
            <a:r>
              <a:rPr lang="ru-RU" dirty="0" smtClean="0"/>
              <a:t>является важнейшей </a:t>
            </a:r>
            <a:r>
              <a:rPr lang="ru-RU" b="1" i="1" u="sng" dirty="0" smtClean="0">
                <a:hlinkClick r:id="rId2"/>
              </a:rPr>
              <a:t>формой работы классного руководителя с семьей ученика</a:t>
            </a:r>
            <a:r>
              <a:rPr lang="ru-RU" dirty="0" smtClean="0"/>
              <a:t>, средством повышения эффективности </a:t>
            </a:r>
            <a:r>
              <a:rPr lang="ru-RU" dirty="0" err="1" smtClean="0"/>
              <a:t>учебно</a:t>
            </a:r>
            <a:r>
              <a:rPr lang="ru-RU" dirty="0" smtClean="0"/>
              <a:t>- воспитательного процесса. Однако для того, чтобы оно действительно выполняло свою роль, необходимо его правильно подготовить и </a:t>
            </a:r>
            <a:r>
              <a:rPr lang="ru-RU" dirty="0" smtClean="0"/>
              <a:t>провести(соответственно функциям).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Какие же функции должно выполнять родительское собрание?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187952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FF0000"/>
              </a:buClr>
            </a:pPr>
            <a:r>
              <a:rPr lang="ru-RU" dirty="0" smtClean="0"/>
              <a:t>повышать уровень педагогических знаний родителей;</a:t>
            </a:r>
          </a:p>
          <a:p>
            <a:pPr>
              <a:buClr>
                <a:srgbClr val="FF0000"/>
              </a:buClr>
            </a:pPr>
            <a:r>
              <a:rPr lang="ru-RU" dirty="0" smtClean="0"/>
              <a:t>направлять работу родителей по руководству учебой детей в домашних условиях;</a:t>
            </a:r>
          </a:p>
          <a:p>
            <a:pPr>
              <a:buClr>
                <a:srgbClr val="FF0000"/>
              </a:buClr>
            </a:pPr>
            <a:r>
              <a:rPr lang="ru-RU" dirty="0" smtClean="0"/>
              <a:t> помогать родителям в выборе средств и приемов воспитания детей;</a:t>
            </a:r>
          </a:p>
          <a:p>
            <a:pPr>
              <a:buClr>
                <a:srgbClr val="FF0000"/>
              </a:buClr>
            </a:pPr>
            <a:r>
              <a:rPr lang="ru-RU" dirty="0" smtClean="0"/>
              <a:t>укреплять доверие детей и родителей к учителю и авторитет родителей в глазах детей;</a:t>
            </a:r>
          </a:p>
          <a:p>
            <a:pPr>
              <a:buClr>
                <a:srgbClr val="FF0000"/>
              </a:buClr>
            </a:pPr>
            <a:r>
              <a:rPr lang="ru-RU" dirty="0" smtClean="0"/>
              <a:t>расширять участие членов семей младших школьников в воспитательной работе, школьных мероприятиях.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4357694"/>
            <a:ext cx="8643966" cy="19288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/>
              <a:t>Родительские собрания провожу не только для того, чтобы держать родителей в курсе обучения и помочь им в воспитании детей, но и для того, чтобы помочь решить те проблемы, с которыми родители безуспешно пытаются справиться сами.</a:t>
            </a:r>
            <a:endParaRPr lang="ru-RU" sz="2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6000" b="12000"/>
          <a:stretch>
            <a:fillRect/>
          </a:stretch>
        </p:blipFill>
        <p:spPr bwMode="auto">
          <a:xfrm>
            <a:off x="1643042" y="500042"/>
            <a:ext cx="604079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При </a:t>
            </a:r>
            <a:r>
              <a:rPr lang="ru-RU" sz="2400" u="sng" dirty="0" smtClean="0">
                <a:solidFill>
                  <a:srgbClr val="FF0000"/>
                </a:solidFill>
              </a:rPr>
              <a:t>подготовке к родительским собраниям я придерживаюсь следующих правил: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183880" cy="4786346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ru-RU" sz="2000" dirty="0" smtClean="0"/>
              <a:t>родителям нужна поддержка, помощь, добрый совет!</a:t>
            </a:r>
          </a:p>
          <a:p>
            <a:pPr>
              <a:buClr>
                <a:srgbClr val="FF0000"/>
              </a:buClr>
            </a:pPr>
            <a:r>
              <a:rPr lang="ru-RU" sz="2000" dirty="0" smtClean="0"/>
              <a:t>разговаривай с родителями спокойным тоном, не старайся </a:t>
            </a:r>
            <a:r>
              <a:rPr lang="ru-RU" sz="2000" dirty="0" err="1" smtClean="0"/>
              <a:t>назидать</a:t>
            </a:r>
            <a:r>
              <a:rPr lang="ru-RU" sz="2000" dirty="0" smtClean="0"/>
              <a:t> и поучать; это вызывает раздражение и негативную реакцию со стороны родителей!</a:t>
            </a:r>
          </a:p>
          <a:p>
            <a:pPr>
              <a:buClr>
                <a:srgbClr val="FF0000"/>
              </a:buClr>
            </a:pPr>
            <a:r>
              <a:rPr lang="ru-RU" sz="2000" dirty="0" smtClean="0"/>
              <a:t>умей терпеливо слушать родителей, давай возможность высказаться по всем наболевшим вопросам!</a:t>
            </a:r>
          </a:p>
          <a:p>
            <a:pPr>
              <a:buClr>
                <a:srgbClr val="FF0000"/>
              </a:buClr>
            </a:pPr>
            <a:r>
              <a:rPr lang="ru-RU" sz="2000" dirty="0" smtClean="0"/>
              <a:t>готовясь к встрече с родителями ученика, помни, что любой родитель хочет услышать не только плохое, но и в первую очередь, хорошее, дающее шанс на будущее!</a:t>
            </a:r>
          </a:p>
          <a:p>
            <a:pPr>
              <a:buClr>
                <a:srgbClr val="FF0000"/>
              </a:buClr>
            </a:pPr>
            <a:r>
              <a:rPr lang="ru-RU" sz="2000" dirty="0" smtClean="0"/>
              <a:t>каждая встреча с родителями должна заканчиваться конструктивными рекомендациями, как для родителя, так и для ученика!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</a:rPr>
              <a:t>Выбор вида и формы родительского собрания зависит от его тематики и поставленных целей.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183880" cy="3571900"/>
          </a:xfrm>
        </p:spPr>
        <p:txBody>
          <a:bodyPr/>
          <a:lstStyle/>
          <a:p>
            <a:pPr algn="ctr">
              <a:buNone/>
            </a:pPr>
            <a:r>
              <a:rPr lang="ru-RU" sz="2400" b="1" u="sng" dirty="0" smtClean="0"/>
              <a:t>Среди видов, проводимых мною собраний можно выделить: </a:t>
            </a:r>
          </a:p>
          <a:p>
            <a:pPr>
              <a:buNone/>
            </a:pPr>
            <a:endParaRPr lang="ru-RU" b="1" u="sng" dirty="0" smtClean="0"/>
          </a:p>
          <a:p>
            <a:pPr>
              <a:buClr>
                <a:srgbClr val="FF0000"/>
              </a:buClr>
            </a:pPr>
            <a:r>
              <a:rPr lang="ru-RU" u="sng" dirty="0" smtClean="0"/>
              <a:t>информационные</a:t>
            </a:r>
            <a:r>
              <a:rPr lang="ru-RU" dirty="0" smtClean="0"/>
              <a:t>;</a:t>
            </a:r>
          </a:p>
          <a:p>
            <a:pPr>
              <a:buClr>
                <a:srgbClr val="FF0000"/>
              </a:buClr>
            </a:pPr>
            <a:r>
              <a:rPr lang="ru-RU" u="sng" dirty="0" smtClean="0"/>
              <a:t>тематические;</a:t>
            </a:r>
          </a:p>
          <a:p>
            <a:pPr>
              <a:buClr>
                <a:srgbClr val="FF0000"/>
              </a:buClr>
            </a:pPr>
            <a:r>
              <a:rPr lang="ru-RU" u="sng" dirty="0" smtClean="0"/>
              <a:t>итоговые (четвертные</a:t>
            </a:r>
            <a:r>
              <a:rPr lang="ru-RU" dirty="0" smtClean="0"/>
              <a:t>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83880" cy="14801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2700" dirty="0" smtClean="0">
                <a:solidFill>
                  <a:srgbClr val="FF0000"/>
                </a:solidFill>
              </a:rPr>
              <a:t>Чаще всего для работы с родителями использую </a:t>
            </a:r>
            <a:r>
              <a:rPr lang="ru-RU" sz="2700" u="sng" dirty="0" smtClean="0">
                <a:solidFill>
                  <a:srgbClr val="FF0000"/>
                </a:solidFill>
              </a:rPr>
              <a:t>тематическую лекцию</a:t>
            </a:r>
            <a:r>
              <a:rPr lang="ru-RU" sz="2700" dirty="0" smtClean="0">
                <a:solidFill>
                  <a:srgbClr val="FF0000"/>
                </a:solidFill>
              </a:rPr>
              <a:t> - самую распространенную форму устного преподнесения знаний.</a:t>
            </a:r>
            <a:endParaRPr lang="ru-RU" sz="27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92896"/>
            <a:ext cx="8183880" cy="34809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u="sng" dirty="0" smtClean="0"/>
              <a:t>Тематика лекций разнообразна</a:t>
            </a:r>
            <a:r>
              <a:rPr lang="ru-RU" sz="2400" b="1" dirty="0" smtClean="0"/>
              <a:t>:</a:t>
            </a:r>
          </a:p>
          <a:p>
            <a:pPr>
              <a:buClr>
                <a:srgbClr val="FF0000"/>
              </a:buClr>
            </a:pPr>
            <a:r>
              <a:rPr lang="ru-RU" sz="2400" b="1" dirty="0" smtClean="0"/>
              <a:t>«Садимся за уроки»</a:t>
            </a:r>
          </a:p>
          <a:p>
            <a:pPr>
              <a:buClr>
                <a:srgbClr val="FF0000"/>
              </a:buClr>
            </a:pPr>
            <a:r>
              <a:rPr lang="ru-RU" sz="2400" b="1" dirty="0" smtClean="0"/>
              <a:t>«Первая оценка»</a:t>
            </a:r>
          </a:p>
          <a:p>
            <a:pPr>
              <a:buClr>
                <a:srgbClr val="FF0000"/>
              </a:buClr>
            </a:pPr>
            <a:r>
              <a:rPr lang="ru-RU" sz="2400" b="1" dirty="0" smtClean="0"/>
              <a:t>«Воспитание желания трудиться»</a:t>
            </a:r>
          </a:p>
          <a:p>
            <a:pPr>
              <a:buClr>
                <a:srgbClr val="FF0000"/>
              </a:buClr>
            </a:pPr>
            <a:r>
              <a:rPr lang="ru-RU" sz="2400" b="1" dirty="0" smtClean="0"/>
              <a:t>«Ребенок учится тому, что видит у себя в дому»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158</TotalTime>
  <Words>433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ФОРМЫ И МЕТОДЫ РАБОТЫ С РОДИТЕЛЯМИ В НАЧАЛЬНОЙ ШКОЛЕ </vt:lpstr>
      <vt:lpstr>Презентация PowerPoint</vt:lpstr>
      <vt:lpstr>Презентация PowerPoint</vt:lpstr>
      <vt:lpstr>Презентация PowerPoint</vt:lpstr>
      <vt:lpstr>Какие же функции должно выполнять родительское собрание?</vt:lpstr>
      <vt:lpstr>Презентация PowerPoint</vt:lpstr>
      <vt:lpstr>При подготовке к родительским собраниям я придерживаюсь следующих правил:</vt:lpstr>
      <vt:lpstr>Выбор вида и формы родительского собрания зависит от его тематики и поставленных целей. </vt:lpstr>
      <vt:lpstr> Чаще всего для работы с родителями использую тематическую лекцию - самую распространенную форму устного преподнесения знаний.</vt:lpstr>
      <vt:lpstr>Информационные родительские собрания чаще проводились мною в 1 классе</vt:lpstr>
      <vt:lpstr>Участие родителей в школьных мероприятиях.</vt:lpstr>
      <vt:lpstr>  Мои принципы общения с родителями: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BEST</dc:creator>
  <cp:lastModifiedBy>Admin</cp:lastModifiedBy>
  <cp:revision>18</cp:revision>
  <dcterms:created xsi:type="dcterms:W3CDTF">2013-01-21T12:48:49Z</dcterms:created>
  <dcterms:modified xsi:type="dcterms:W3CDTF">2013-01-25T08:23:41Z</dcterms:modified>
</cp:coreProperties>
</file>