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28" r:id="rId1"/>
  </p:sldMasterIdLst>
  <p:sldIdLst>
    <p:sldId id="257" r:id="rId2"/>
    <p:sldId id="258" r:id="rId3"/>
    <p:sldId id="259" r:id="rId4"/>
    <p:sldId id="265" r:id="rId5"/>
    <p:sldId id="264" r:id="rId6"/>
    <p:sldId id="260" r:id="rId7"/>
    <p:sldId id="262" r:id="rId8"/>
    <p:sldId id="263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F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B5BB58-F12B-4D81-8E12-8BB912142B16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6A548796-BE0E-4A9D-91B3-52CF66D5B79C}">
      <dgm:prSet/>
      <dgm:spPr/>
      <dgm:t>
        <a:bodyPr/>
        <a:lstStyle/>
        <a:p>
          <a:pPr rtl="0"/>
          <a:r>
            <a:rPr lang="ru-RU" b="1" i="1" dirty="0" smtClean="0"/>
            <a:t>Плодовый сад</a:t>
          </a:r>
          <a:endParaRPr lang="ru-RU" b="1" i="1" dirty="0"/>
        </a:p>
      </dgm:t>
    </dgm:pt>
    <dgm:pt modelId="{A31C8813-2070-43D7-B892-1C18F7176A05}" type="parTrans" cxnId="{16568B63-D020-4808-B77C-898F002E7EAB}">
      <dgm:prSet/>
      <dgm:spPr/>
      <dgm:t>
        <a:bodyPr/>
        <a:lstStyle/>
        <a:p>
          <a:endParaRPr lang="ru-RU"/>
        </a:p>
      </dgm:t>
    </dgm:pt>
    <dgm:pt modelId="{90F84FAA-E17E-4037-98BA-554E0AB3C7C7}" type="sibTrans" cxnId="{16568B63-D020-4808-B77C-898F002E7EAB}">
      <dgm:prSet/>
      <dgm:spPr/>
      <dgm:t>
        <a:bodyPr/>
        <a:lstStyle/>
        <a:p>
          <a:endParaRPr lang="ru-RU"/>
        </a:p>
      </dgm:t>
    </dgm:pt>
    <dgm:pt modelId="{D47480A4-98CA-4A08-8C9C-25854DBEFB97}" type="pres">
      <dgm:prSet presAssocID="{1CB5BB58-F12B-4D81-8E12-8BB912142B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8DAB6C-0C7A-40B7-A7F0-E49DAD11782A}" type="pres">
      <dgm:prSet presAssocID="{6A548796-BE0E-4A9D-91B3-52CF66D5B79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6BAD22-E22D-46B5-B8A8-9530DA66022C}" type="presOf" srcId="{1CB5BB58-F12B-4D81-8E12-8BB912142B16}" destId="{D47480A4-98CA-4A08-8C9C-25854DBEFB97}" srcOrd="0" destOrd="0" presId="urn:microsoft.com/office/officeart/2005/8/layout/vList2"/>
    <dgm:cxn modelId="{997FFE5A-9B04-4390-B6A9-08512A98F1B4}" type="presOf" srcId="{6A548796-BE0E-4A9D-91B3-52CF66D5B79C}" destId="{D08DAB6C-0C7A-40B7-A7F0-E49DAD11782A}" srcOrd="0" destOrd="0" presId="urn:microsoft.com/office/officeart/2005/8/layout/vList2"/>
    <dgm:cxn modelId="{16568B63-D020-4808-B77C-898F002E7EAB}" srcId="{1CB5BB58-F12B-4D81-8E12-8BB912142B16}" destId="{6A548796-BE0E-4A9D-91B3-52CF66D5B79C}" srcOrd="0" destOrd="0" parTransId="{A31C8813-2070-43D7-B892-1C18F7176A05}" sibTransId="{90F84FAA-E17E-4037-98BA-554E0AB3C7C7}"/>
    <dgm:cxn modelId="{F7621D37-922A-4343-B7F0-EB094C5A2777}" type="presParOf" srcId="{D47480A4-98CA-4A08-8C9C-25854DBEFB97}" destId="{D08DAB6C-0C7A-40B7-A7F0-E49DAD11782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8DAB6C-0C7A-40B7-A7F0-E49DAD11782A}">
      <dsp:nvSpPr>
        <dsp:cNvPr id="0" name=""/>
        <dsp:cNvSpPr/>
      </dsp:nvSpPr>
      <dsp:spPr>
        <a:xfrm>
          <a:off x="0" y="2942"/>
          <a:ext cx="5904656" cy="7020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i="1" kern="1200" dirty="0" smtClean="0"/>
            <a:t>Плодовый сад</a:t>
          </a:r>
          <a:endParaRPr lang="ru-RU" sz="3000" b="1" i="1" kern="1200" dirty="0"/>
        </a:p>
      </dsp:txBody>
      <dsp:txXfrm>
        <a:off x="34269" y="37211"/>
        <a:ext cx="5836118" cy="6334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C41CD-2359-4F8A-82D3-89CE2861BE2C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7451-1DDF-4577-A68A-6AA2FBB8B5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C41CD-2359-4F8A-82D3-89CE2861BE2C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7451-1DDF-4577-A68A-6AA2FBB8B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C41CD-2359-4F8A-82D3-89CE2861BE2C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7451-1DDF-4577-A68A-6AA2FBB8B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C41CD-2359-4F8A-82D3-89CE2861BE2C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7451-1DDF-4577-A68A-6AA2FBB8B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C41CD-2359-4F8A-82D3-89CE2861BE2C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CAE7451-1DDF-4577-A68A-6AA2FBB8B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C41CD-2359-4F8A-82D3-89CE2861BE2C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7451-1DDF-4577-A68A-6AA2FBB8B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C41CD-2359-4F8A-82D3-89CE2861BE2C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7451-1DDF-4577-A68A-6AA2FBB8B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C41CD-2359-4F8A-82D3-89CE2861BE2C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7451-1DDF-4577-A68A-6AA2FBB8B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C41CD-2359-4F8A-82D3-89CE2861BE2C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7451-1DDF-4577-A68A-6AA2FBB8B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C41CD-2359-4F8A-82D3-89CE2861BE2C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7451-1DDF-4577-A68A-6AA2FBB8B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C41CD-2359-4F8A-82D3-89CE2861BE2C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7451-1DDF-4577-A68A-6AA2FBB8B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DAC41CD-2359-4F8A-82D3-89CE2861BE2C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CAE7451-1DDF-4577-A68A-6AA2FBB8B5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http://na-bobax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hyperlink" Target="http://www.botanichka.ru/blog/tag/mindal/" TargetMode="External"/><Relationship Id="rId2" Type="http://schemas.openxmlformats.org/officeDocument/2006/relationships/hyperlink" Target="http://www.botanichka.ru/blog/tag/sliva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68760"/>
            <a:ext cx="882047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   </a:t>
            </a:r>
            <a:r>
              <a:rPr lang="ru-RU" b="1" dirty="0" smtClean="0"/>
              <a:t>Плодово-ягодный сад</a:t>
            </a:r>
            <a:r>
              <a:rPr lang="ru-RU" dirty="0"/>
              <a:t> – территория с посаженными человеком плодовыми деревьями и кустарниками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b="1" dirty="0"/>
              <a:t>    </a:t>
            </a:r>
            <a:r>
              <a:rPr lang="ru-RU" b="1" dirty="0" smtClean="0"/>
              <a:t>Сад</a:t>
            </a:r>
            <a:r>
              <a:rPr lang="ru-RU" b="1" dirty="0"/>
              <a:t> </a:t>
            </a:r>
            <a:r>
              <a:rPr lang="ru-RU" dirty="0"/>
              <a:t> — </a:t>
            </a:r>
            <a:r>
              <a:rPr lang="ru-RU" dirty="0" smtClean="0"/>
              <a:t>источник </a:t>
            </a:r>
            <a:r>
              <a:rPr lang="ru-RU" dirty="0"/>
              <a:t>витаминов и других необходимых нашему организму веществ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Фрукты, ягоды, которые обладают самой различной формой, цветом, вкусом являют собой самые великолепные дары матушки-природы. Со дня своего возникновения на свете ягоды и фрукты обрели статус </a:t>
            </a:r>
            <a:r>
              <a:rPr lang="ru-RU" dirty="0">
                <a:hlinkClick r:id="rId2" tooltip="Все продукты питания"/>
              </a:rPr>
              <a:t>продукта питания</a:t>
            </a:r>
            <a:r>
              <a:rPr lang="ru-RU" dirty="0"/>
              <a:t>, который человек употребляет в пищу с огромным удовольствием. </a:t>
            </a:r>
          </a:p>
          <a:p>
            <a:r>
              <a:rPr lang="en-US" dirty="0" smtClean="0"/>
              <a:t>     </a:t>
            </a:r>
            <a:r>
              <a:rPr lang="ru-RU" dirty="0" smtClean="0"/>
              <a:t>В </a:t>
            </a:r>
            <a:r>
              <a:rPr lang="ru-RU" dirty="0"/>
              <a:t>нашей стране произрастает до 25 плодово-ягодных пород, имеющих различное хозяйственное значение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1331640" y="260648"/>
          <a:ext cx="5904656" cy="707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8435" name="Picture 3" descr="http://www.livejournal.ru/static/files/photos/zoom/239_kolomenskoe_0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39752" y="3789040"/>
            <a:ext cx="6624736" cy="3068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1"/>
            <a:ext cx="8928992" cy="7325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AAFA1A"/>
                </a:solidFill>
              </a:rPr>
              <a:t>Классификация плодовых и ягодных культур. </a:t>
            </a:r>
          </a:p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По  типу плодов плодово-ягодные растения объединяют в шесть групп:</a:t>
            </a:r>
          </a:p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семечковые — яблоня и груша, а также айва, рябина, боярышник, ирга;</a:t>
            </a:r>
          </a:p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косточковые — вишня и черешня, слива, абрикос, персик, миндаль и др.;</a:t>
            </a:r>
          </a:p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ягодные — земляника, малина, крыжовник, смородина, а так­же клюква, брусника, черника, голубика и др. К этой группе относится и виноград;</a:t>
            </a:r>
          </a:p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орехоплодные — орех грецкий, фундук, каштан и др.;</a:t>
            </a:r>
          </a:p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субтропические — цитрусовые, гранат, инжир, мушмула и др.</a:t>
            </a:r>
          </a:p>
          <a:p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По 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продолжительности жизни и типам надземной системы 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плодовые 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и ягодные растения представлены 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шестью формами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:</a:t>
            </a:r>
          </a:p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-деревья 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— крупные растения с четко выраженным стволом, 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долговечные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яблоня, груша, абрикос и др.);</a:t>
            </a:r>
          </a:p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-</a:t>
            </a:r>
            <a:r>
              <a:rPr lang="ru-RU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кустовидно-древесные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— растения со слабо выраженным 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стволом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, ветвящимся невысоко от поверхности почвы или в виде </a:t>
            </a:r>
            <a:r>
              <a:rPr lang="ru-RU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малоствольного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куста. Менее долговечны по сравнению с деревьями, но более </a:t>
            </a:r>
            <a:r>
              <a:rPr lang="ru-RU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скороплодны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(</a:t>
            </a:r>
            <a:r>
              <a:rPr lang="ru-RU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кустовидная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вишня, персик и др.);</a:t>
            </a:r>
          </a:p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-кустарники 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— надземная система состоит из более или менее равноценных разновозрастных ветвей, отрастающих от подземной стеблевой части куста. Растения 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недолговечны 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и </a:t>
            </a:r>
            <a:r>
              <a:rPr lang="ru-RU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скороплодны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(смородина, крыжовник, лещина и др.);</a:t>
            </a:r>
          </a:p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-полукустарники 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имеют многолетнюю корневую систему и 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стебли 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с двухлетним циклом развития (малина);</a:t>
            </a:r>
          </a:p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-многолетние 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травянистые растения имеют короткий 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многолетний 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стебель и листья, размещенные в приземном слое. Очень </a:t>
            </a:r>
            <a:r>
              <a:rPr lang="ru-RU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скороплодны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и недолговечны (земляника);</a:t>
            </a:r>
          </a:p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-лианы 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— лазящие растения (виноград, актинидия, лимонник).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88640"/>
            <a:ext cx="48027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5"/>
                </a:solidFill>
              </a:rPr>
              <a:t>Плодовые деревья</a:t>
            </a:r>
          </a:p>
        </p:txBody>
      </p:sp>
      <p:pic>
        <p:nvPicPr>
          <p:cNvPr id="16386" name="Picture 2" descr="http://www.floraprice.ru/v2/wp-content/uploads/2009/09/1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0728"/>
            <a:ext cx="1979712" cy="2513856"/>
          </a:xfrm>
          <a:prstGeom prst="rect">
            <a:avLst/>
          </a:prstGeom>
          <a:noFill/>
        </p:spPr>
      </p:pic>
      <p:pic>
        <p:nvPicPr>
          <p:cNvPr id="16388" name="Picture 4" descr="http://im7-tub-ru.yandex.net/i?id=405053669-2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060848"/>
            <a:ext cx="1905000" cy="1428750"/>
          </a:xfrm>
          <a:prstGeom prst="rect">
            <a:avLst/>
          </a:prstGeom>
          <a:noFill/>
        </p:spPr>
      </p:pic>
      <p:pic>
        <p:nvPicPr>
          <p:cNvPr id="16392" name="Picture 8" descr="http://www.zemledelye.ru/images/stories/derevia/grusa/grusa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925094"/>
            <a:ext cx="3654574" cy="2932906"/>
          </a:xfrm>
          <a:prstGeom prst="rect">
            <a:avLst/>
          </a:prstGeom>
          <a:noFill/>
        </p:spPr>
      </p:pic>
      <p:pic>
        <p:nvPicPr>
          <p:cNvPr id="16390" name="Picture 6" descr="http://plushealth.ru/sites/default/files/u113/2011/08/orl_kr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3789040"/>
            <a:ext cx="1656184" cy="19888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779912" y="836712"/>
            <a:ext cx="482453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</a:rPr>
              <a:t>Яблоня</a:t>
            </a:r>
          </a:p>
          <a:p>
            <a:r>
              <a:rPr lang="ru-RU" dirty="0">
                <a:solidFill>
                  <a:srgbClr val="FFFF00"/>
                </a:solidFill>
              </a:rPr>
              <a:t>Люди с древнейших времен питались яблоками и запасали их впрок: при раскопках некоторых стоянок времен каменного века </a:t>
            </a:r>
            <a:r>
              <a:rPr lang="ru-RU" dirty="0" smtClean="0">
                <a:solidFill>
                  <a:srgbClr val="FFFF00"/>
                </a:solidFill>
              </a:rPr>
              <a:t>—найдено </a:t>
            </a:r>
            <a:r>
              <a:rPr lang="ru-RU" dirty="0">
                <a:solidFill>
                  <a:srgbClr val="FFFF00"/>
                </a:solidFill>
              </a:rPr>
              <a:t>много обуглившихся плодов диких яблонь. Как культурное растение яблоню выращивали в древнем Египте и Вавилоне</a:t>
            </a:r>
            <a:r>
              <a:rPr lang="ru-RU" sz="2400" dirty="0"/>
              <a:t> 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4941168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</a:rPr>
              <a:t>Груша</a:t>
            </a:r>
          </a:p>
          <a:p>
            <a:r>
              <a:rPr lang="ru-RU" dirty="0">
                <a:solidFill>
                  <a:srgbClr val="FFFF00"/>
                </a:solidFill>
              </a:rPr>
              <a:t>В Древнем Китае груша была символом долговечности, так как грушевые деревья очень долго живут. Плоды грушевого дерева — одно из полезнейших лакомств.</a:t>
            </a:r>
            <a:endParaRPr lang="ru-RU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madamelavie.ru/wp-content/uploads/2012/09/persi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8640"/>
            <a:ext cx="3563888" cy="2664296"/>
          </a:xfrm>
          <a:prstGeom prst="rect">
            <a:avLst/>
          </a:prstGeom>
          <a:noFill/>
        </p:spPr>
      </p:pic>
      <p:pic>
        <p:nvPicPr>
          <p:cNvPr id="19460" name="Picture 4" descr="http://im7-tub-ru.yandex.net/i?id=507683373-59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412776"/>
            <a:ext cx="1933575" cy="14287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932040" y="0"/>
            <a:ext cx="374441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</a:rPr>
              <a:t>Персик</a:t>
            </a:r>
          </a:p>
          <a:p>
            <a:endParaRPr lang="ru-RU" sz="2400" b="1" i="1" dirty="0" smtClean="0">
              <a:solidFill>
                <a:srgbClr val="FFFF00"/>
              </a:solidFill>
            </a:endParaRPr>
          </a:p>
          <a:p>
            <a:r>
              <a:rPr lang="ru-RU" dirty="0">
                <a:solidFill>
                  <a:srgbClr val="FFFF00"/>
                </a:solidFill>
              </a:rPr>
              <a:t>Сочный и солнечный с бархатной кожицей фрукт – будто привет от тёплого юга… Со времён Древнего Китая была известна польза </a:t>
            </a:r>
            <a:r>
              <a:rPr lang="ru-RU" dirty="0" smtClean="0">
                <a:solidFill>
                  <a:srgbClr val="FFFF00"/>
                </a:solidFill>
              </a:rPr>
              <a:t>персиков.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293096"/>
            <a:ext cx="486003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i="1" dirty="0" smtClean="0">
                <a:solidFill>
                  <a:srgbClr val="FFFF00"/>
                </a:solidFill>
              </a:rPr>
              <a:t>Вишня</a:t>
            </a:r>
          </a:p>
          <a:p>
            <a:pPr fontAlgn="base"/>
            <a:r>
              <a:rPr lang="ru-RU" dirty="0" smtClean="0">
                <a:solidFill>
                  <a:srgbClr val="FFFF00"/>
                </a:solidFill>
              </a:rPr>
              <a:t>Выращиванием </a:t>
            </a:r>
            <a:r>
              <a:rPr lang="ru-RU" dirty="0">
                <a:solidFill>
                  <a:srgbClr val="FFFF00"/>
                </a:solidFill>
              </a:rPr>
              <a:t>вишен занимались ещё в Древней Греции</a:t>
            </a:r>
            <a:r>
              <a:rPr lang="ru-RU" dirty="0" smtClean="0">
                <a:solidFill>
                  <a:srgbClr val="FFFF00"/>
                </a:solidFill>
              </a:rPr>
              <a:t>. </a:t>
            </a:r>
            <a:r>
              <a:rPr lang="ru-RU" dirty="0">
                <a:solidFill>
                  <a:srgbClr val="FFFF00"/>
                </a:solidFill>
              </a:rPr>
              <a:t>Учёные выяснили, что повышенное потребление вишни в любом виде – свежие, мороженые, сушеные ягоды, сок, компот или варенье – позволит уменьшить риск </a:t>
            </a:r>
            <a:r>
              <a:rPr lang="ru-RU" dirty="0" err="1">
                <a:solidFill>
                  <a:srgbClr val="FFFF00"/>
                </a:solidFill>
              </a:rPr>
              <a:t>сердечно-сосудистых</a:t>
            </a:r>
            <a:r>
              <a:rPr lang="ru-RU" dirty="0">
                <a:solidFill>
                  <a:srgbClr val="FFFF00"/>
                </a:solidFill>
              </a:rPr>
              <a:t> заболеваний. </a:t>
            </a:r>
          </a:p>
        </p:txBody>
      </p:sp>
      <p:pic>
        <p:nvPicPr>
          <p:cNvPr id="19464" name="Picture 8" descr="http://www.botanichka.ru/wp-content/uploads/2010/12/Cherry-Tree-520x3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077072"/>
            <a:ext cx="3944888" cy="2422030"/>
          </a:xfrm>
          <a:prstGeom prst="rect">
            <a:avLst/>
          </a:prstGeom>
          <a:noFill/>
        </p:spPr>
      </p:pic>
      <p:pic>
        <p:nvPicPr>
          <p:cNvPr id="19462" name="Picture 6" descr="http://im2-tub-ru.yandex.net/i?id=67510902-16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200" y="5429250"/>
            <a:ext cx="14478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55976" y="764704"/>
            <a:ext cx="4788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</a:rPr>
              <a:t>Слива</a:t>
            </a:r>
          </a:p>
          <a:p>
            <a:r>
              <a:rPr lang="ru-RU" u="sng" dirty="0">
                <a:solidFill>
                  <a:srgbClr val="FFFF00"/>
                </a:solidFill>
                <a:hlinkClick r:id="rId2" tooltip="Записи, помеченные с  Слива"/>
              </a:rPr>
              <a:t>Слива</a:t>
            </a:r>
            <a:r>
              <a:rPr lang="ru-RU" dirty="0">
                <a:solidFill>
                  <a:srgbClr val="FFFF00"/>
                </a:solidFill>
              </a:rPr>
              <a:t> с точки зрения питательности занимает второе место после малины. Ее используют в свежем виде, а также для приготовления компотов, варенья, желе и т. д.</a:t>
            </a:r>
            <a:endParaRPr lang="ru-RU" b="1" i="1" dirty="0">
              <a:solidFill>
                <a:srgbClr val="FFFF00"/>
              </a:solidFill>
            </a:endParaRPr>
          </a:p>
        </p:txBody>
      </p:sp>
      <p:pic>
        <p:nvPicPr>
          <p:cNvPr id="20484" name="Picture 4" descr="http://basik.ru/images/2697/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32248" cy="2592288"/>
          </a:xfrm>
          <a:prstGeom prst="rect">
            <a:avLst/>
          </a:prstGeom>
          <a:noFill/>
        </p:spPr>
      </p:pic>
      <p:pic>
        <p:nvPicPr>
          <p:cNvPr id="20486" name="Picture 6" descr="http://im5-tub-ru.yandex.net/i?id=215025290-20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1268760"/>
            <a:ext cx="1905000" cy="1428750"/>
          </a:xfrm>
          <a:prstGeom prst="rect">
            <a:avLst/>
          </a:prstGeom>
          <a:noFill/>
        </p:spPr>
      </p:pic>
      <p:pic>
        <p:nvPicPr>
          <p:cNvPr id="20490" name="Picture 10" descr="http://www.zvetki.ru/bfimage/65_1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3645024"/>
            <a:ext cx="2232248" cy="3068960"/>
          </a:xfrm>
          <a:prstGeom prst="rect">
            <a:avLst/>
          </a:prstGeom>
          <a:noFill/>
        </p:spPr>
      </p:pic>
      <p:pic>
        <p:nvPicPr>
          <p:cNvPr id="20492" name="Picture 12" descr="http://im4-tub-ru.yandex.net/i?id=260312556-00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5229200"/>
            <a:ext cx="2152650" cy="142875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79512" y="3573016"/>
            <a:ext cx="568863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FF00"/>
                </a:solidFill>
                <a:hlinkClick r:id="rId7" tooltip="Записи, помеченные с  Миндаль"/>
              </a:rPr>
              <a:t>Миндаль</a:t>
            </a:r>
            <a:r>
              <a:rPr lang="ru-RU" sz="2400" b="1" i="1" dirty="0">
                <a:solidFill>
                  <a:srgbClr val="FFFF00"/>
                </a:solidFill>
              </a:rPr>
              <a:t> </a:t>
            </a:r>
            <a:r>
              <a:rPr lang="ru-RU" dirty="0">
                <a:solidFill>
                  <a:srgbClr val="FFFF00"/>
                </a:solidFill>
              </a:rPr>
              <a:t>относится к орехоплодным </a:t>
            </a:r>
            <a:r>
              <a:rPr lang="ru-RU" dirty="0" smtClean="0">
                <a:solidFill>
                  <a:srgbClr val="FFFF00"/>
                </a:solidFill>
              </a:rPr>
              <a:t>культурам. </a:t>
            </a:r>
            <a:r>
              <a:rPr lang="ru-RU" dirty="0">
                <a:solidFill>
                  <a:srgbClr val="FFFF00"/>
                </a:solidFill>
              </a:rPr>
              <a:t>Он широко возделывается в странах с теплым </a:t>
            </a:r>
            <a:r>
              <a:rPr lang="ru-RU" dirty="0" smtClean="0">
                <a:solidFill>
                  <a:srgbClr val="FFFF00"/>
                </a:solidFill>
              </a:rPr>
              <a:t>климатом. В древности это </a:t>
            </a:r>
            <a:r>
              <a:rPr lang="ru-RU" dirty="0">
                <a:solidFill>
                  <a:srgbClr val="FFFF00"/>
                </a:solidFill>
              </a:rPr>
              <a:t>было очень дорогое лакомство, доступное лишь самым высоким лицам в государстве.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tatic2.babysfera.ru/3/1/f/6/40310287.m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3275856" cy="2664296"/>
          </a:xfrm>
          <a:prstGeom prst="rect">
            <a:avLst/>
          </a:prstGeom>
          <a:noFill/>
        </p:spPr>
      </p:pic>
      <p:pic>
        <p:nvPicPr>
          <p:cNvPr id="15364" name="Picture 4" descr="http://im0-tub-ru.yandex.net/i?id=77101118-55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700808"/>
            <a:ext cx="2105025" cy="14287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148064" y="332657"/>
            <a:ext cx="36004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</a:rPr>
              <a:t>Гранат</a:t>
            </a:r>
          </a:p>
          <a:p>
            <a:r>
              <a:rPr lang="ru-RU" dirty="0">
                <a:solidFill>
                  <a:srgbClr val="FFFF00"/>
                </a:solidFill>
              </a:rPr>
              <a:t>Родом этот восточный красавец из Персии, а его название переводится как зернистый. В гранате согласно древней легенде зернышек ровно столько, сколько в году дней. Однако в зрелом плоде на самом деле может быть более тысячи зерен.</a:t>
            </a:r>
            <a:r>
              <a:rPr lang="ru-RU" sz="2400" b="1" i="1" dirty="0" smtClean="0">
                <a:solidFill>
                  <a:srgbClr val="FFFF00"/>
                </a:solidFill>
              </a:rPr>
              <a:t>  </a:t>
            </a:r>
          </a:p>
          <a:p>
            <a:endParaRPr lang="ru-RU" sz="2400" b="1" i="1" dirty="0" smtClean="0">
              <a:solidFill>
                <a:srgbClr val="FFFF00"/>
              </a:solidFill>
            </a:endParaRPr>
          </a:p>
          <a:p>
            <a:endParaRPr lang="ru-RU" sz="2400" b="1" i="1" dirty="0" smtClean="0">
              <a:solidFill>
                <a:srgbClr val="FFFF00"/>
              </a:solidFill>
            </a:endParaRPr>
          </a:p>
          <a:p>
            <a:endParaRPr lang="ru-RU" sz="2400" b="1" i="1" dirty="0">
              <a:solidFill>
                <a:srgbClr val="FFFF00"/>
              </a:solidFill>
            </a:endParaRPr>
          </a:p>
        </p:txBody>
      </p:sp>
      <p:pic>
        <p:nvPicPr>
          <p:cNvPr id="15366" name="Picture 6" descr="http://www.veriti.ru/images/oran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861048"/>
            <a:ext cx="3491880" cy="2635771"/>
          </a:xfrm>
          <a:prstGeom prst="rect">
            <a:avLst/>
          </a:prstGeom>
          <a:noFill/>
        </p:spPr>
      </p:pic>
      <p:pic>
        <p:nvPicPr>
          <p:cNvPr id="15368" name="Picture 8" descr="http://im5-tub-ru.yandex.net/i?id=312449745-52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4581128"/>
            <a:ext cx="2160240" cy="193280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4797152"/>
            <a:ext cx="3779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</a:rPr>
              <a:t>Апельсин</a:t>
            </a:r>
          </a:p>
          <a:p>
            <a:r>
              <a:rPr lang="ru-RU" sz="2400" dirty="0"/>
              <a:t> </a:t>
            </a:r>
            <a:r>
              <a:rPr lang="ru-RU" dirty="0" smtClean="0">
                <a:solidFill>
                  <a:srgbClr val="FFFF00"/>
                </a:solidFill>
              </a:rPr>
              <a:t>Основное </a:t>
            </a:r>
            <a:r>
              <a:rPr lang="ru-RU" dirty="0">
                <a:solidFill>
                  <a:srgbClr val="FFFF00"/>
                </a:solidFill>
              </a:rPr>
              <a:t>достоинство апельсина - это витамин С. В 150 граммах мякоти апельсина содержится 80 мг аскорбиновой кислоты – суточная норма потребления витамина С.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36096" y="15567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0"/>
            <a:ext cx="50428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Ягодные культуры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692696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Ягоды богаты различными биологически активными веществами, витаминами, содержат пектиновые вещества, сахара, органические кислоты. Самое большое распространение среди ягодных культур получили смородина, крыжовник, малина и земляника.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4509120"/>
            <a:ext cx="435597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</a:rPr>
              <a:t>Малина</a:t>
            </a:r>
          </a:p>
          <a:p>
            <a:r>
              <a:rPr lang="ru-RU" dirty="0">
                <a:solidFill>
                  <a:srgbClr val="FFFF00"/>
                </a:solidFill>
              </a:rPr>
              <a:t>Малина обладает большим количеством полезных свойств. Во-первых, она считается одной из самых вкусных ягод. Во- вторых, малина обладает многими целебными качествами и широко используется в народной медицине для лечения </a:t>
            </a:r>
            <a:r>
              <a:rPr lang="ru-RU" dirty="0" smtClean="0">
                <a:solidFill>
                  <a:srgbClr val="FFFF00"/>
                </a:solidFill>
              </a:rPr>
              <a:t>различных </a:t>
            </a:r>
            <a:r>
              <a:rPr lang="ru-RU" dirty="0">
                <a:solidFill>
                  <a:srgbClr val="FFFF00"/>
                </a:solidFill>
              </a:rPr>
              <a:t>болезней. </a:t>
            </a:r>
          </a:p>
        </p:txBody>
      </p:sp>
      <p:pic>
        <p:nvPicPr>
          <p:cNvPr id="13316" name="Picture 4" descr="http://im4-tub-ru.yandex.net/i?id=418355128-5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3212976"/>
            <a:ext cx="2653655" cy="1932806"/>
          </a:xfrm>
          <a:prstGeom prst="rect">
            <a:avLst/>
          </a:prstGeom>
          <a:noFill/>
        </p:spPr>
      </p:pic>
      <p:pic>
        <p:nvPicPr>
          <p:cNvPr id="13318" name="Picture 6" descr="http://im0-tub-ru.yandex.net/i?id=258002255-3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4725144"/>
            <a:ext cx="3024336" cy="2016224"/>
          </a:xfrm>
          <a:prstGeom prst="rect">
            <a:avLst/>
          </a:prstGeom>
          <a:noFill/>
        </p:spPr>
      </p:pic>
      <p:pic>
        <p:nvPicPr>
          <p:cNvPr id="13320" name="Picture 8" descr="http://image.ayalla.ru/scan/photodisc/ss040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844824"/>
            <a:ext cx="4680520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im7-tub-ru.yandex.net/i?id=61685901-3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448272" cy="1788790"/>
          </a:xfrm>
          <a:prstGeom prst="rect">
            <a:avLst/>
          </a:prstGeom>
          <a:noFill/>
        </p:spPr>
      </p:pic>
      <p:pic>
        <p:nvPicPr>
          <p:cNvPr id="21506" name="Picture 2" descr="http://im8-tub-ru.yandex.net/i?id=58324363-39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268760"/>
            <a:ext cx="1905000" cy="14287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716016" y="1340768"/>
            <a:ext cx="3249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</a:rPr>
              <a:t>Крыжовник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  <p:pic>
        <p:nvPicPr>
          <p:cNvPr id="21512" name="Picture 8" descr="http://s59.radikal.ru/i165/0812/14/3f909049929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3501008"/>
            <a:ext cx="3935760" cy="262778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3" y="3244334"/>
            <a:ext cx="465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</a:rPr>
              <a:t>Смородина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  <p:pic>
        <p:nvPicPr>
          <p:cNvPr id="21514" name="Picture 10" descr="http://img1.liveinternet.ru/images/attach/c/5/89/46/89046453_large_image_52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4149080"/>
            <a:ext cx="2925713" cy="2708920"/>
          </a:xfrm>
          <a:prstGeom prst="rect">
            <a:avLst/>
          </a:prstGeom>
          <a:noFill/>
        </p:spPr>
      </p:pic>
      <p:pic>
        <p:nvPicPr>
          <p:cNvPr id="21516" name="Picture 12" descr="http://radikal.ua/data/upload/fb1a9/6895e/756c2aa3e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4725144"/>
            <a:ext cx="2051720" cy="199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29222" y="332656"/>
            <a:ext cx="22709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FF00"/>
                </a:solidFill>
              </a:rPr>
              <a:t>В</a:t>
            </a:r>
            <a:r>
              <a:rPr lang="ru-RU" sz="2400" b="1" i="1" dirty="0" smtClean="0">
                <a:solidFill>
                  <a:srgbClr val="FFFF00"/>
                </a:solidFill>
              </a:rPr>
              <a:t>иноград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  <p:pic>
        <p:nvPicPr>
          <p:cNvPr id="14338" name="Picture 2" descr="http://www.miacum.ru/d/images/posts/1741712086994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3312368" cy="2592288"/>
          </a:xfrm>
          <a:prstGeom prst="rect">
            <a:avLst/>
          </a:prstGeom>
          <a:noFill/>
        </p:spPr>
      </p:pic>
      <p:pic>
        <p:nvPicPr>
          <p:cNvPr id="14340" name="Picture 4" descr="http://ayeshahaq.files.wordpress.com/2009/05/grap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700808"/>
            <a:ext cx="2448272" cy="1728192"/>
          </a:xfrm>
          <a:prstGeom prst="rect">
            <a:avLst/>
          </a:prstGeom>
          <a:noFill/>
        </p:spPr>
      </p:pic>
      <p:pic>
        <p:nvPicPr>
          <p:cNvPr id="14342" name="Picture 6" descr="http://www.thaicat.ru/_fr/3/83823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645024"/>
            <a:ext cx="4572000" cy="2888780"/>
          </a:xfrm>
          <a:prstGeom prst="rect">
            <a:avLst/>
          </a:prstGeom>
          <a:noFill/>
        </p:spPr>
      </p:pic>
      <p:pic>
        <p:nvPicPr>
          <p:cNvPr id="14344" name="Picture 8" descr="http://s017.radikal.ru/i435/1201/92/62fd94a4929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4913784"/>
            <a:ext cx="2774082" cy="194421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11560" y="4149080"/>
            <a:ext cx="1103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</a:rPr>
              <a:t>Хурма 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175</TotalTime>
  <Words>494</Words>
  <Application>Microsoft Office PowerPoint</Application>
  <PresentationFormat>Экран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20</cp:revision>
  <dcterms:created xsi:type="dcterms:W3CDTF">2012-12-10T18:24:39Z</dcterms:created>
  <dcterms:modified xsi:type="dcterms:W3CDTF">2013-10-08T18:20:53Z</dcterms:modified>
</cp:coreProperties>
</file>