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74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260" r:id="rId14"/>
    <p:sldId id="275" r:id="rId15"/>
    <p:sldId id="261" r:id="rId16"/>
    <p:sldId id="302" r:id="rId17"/>
    <p:sldId id="303" r:id="rId18"/>
    <p:sldId id="304" r:id="rId19"/>
    <p:sldId id="276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00" autoAdjust="0"/>
    <p:restoredTop sz="94600" autoAdjust="0"/>
  </p:normalViewPr>
  <p:slideViewPr>
    <p:cSldViewPr>
      <p:cViewPr varScale="1">
        <p:scale>
          <a:sx n="48" d="100"/>
          <a:sy n="48" d="100"/>
        </p:scale>
        <p:origin x="-102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0AD96C-7F38-4F21-BDF6-299DB6211F5C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032429-6BE6-4CED-A6F4-16DE489CE1ED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600" dirty="0" smtClean="0">
              <a:solidFill>
                <a:sysClr val="windowText" lastClr="000000"/>
              </a:solidFill>
            </a:rPr>
            <a:t>Лежал-лежал, а потом в реку побежал</a:t>
          </a:r>
          <a:endParaRPr lang="ru-RU" sz="3600" dirty="0">
            <a:solidFill>
              <a:sysClr val="windowText" lastClr="000000"/>
            </a:solidFill>
          </a:endParaRPr>
        </a:p>
      </dgm:t>
    </dgm:pt>
    <dgm:pt modelId="{70548479-A524-4A6C-B0E2-7AD490168FA2}" type="parTrans" cxnId="{4F9313AF-083D-4688-897B-524DFA7EC1B7}">
      <dgm:prSet/>
      <dgm:spPr/>
      <dgm:t>
        <a:bodyPr/>
        <a:lstStyle/>
        <a:p>
          <a:endParaRPr lang="ru-RU"/>
        </a:p>
      </dgm:t>
    </dgm:pt>
    <dgm:pt modelId="{2B27EADF-9C3E-4C60-8FA8-D723E5A2EE1A}" type="sibTrans" cxnId="{4F9313AF-083D-4688-897B-524DFA7EC1B7}">
      <dgm:prSet/>
      <dgm:spPr/>
      <dgm:t>
        <a:bodyPr/>
        <a:lstStyle/>
        <a:p>
          <a:endParaRPr lang="ru-RU"/>
        </a:p>
      </dgm:t>
    </dgm:pt>
    <dgm:pt modelId="{0E09F6EF-7160-4265-87C6-38AFBC7F3020}" type="pres">
      <dgm:prSet presAssocID="{680AD96C-7F38-4F21-BDF6-299DB6211F5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7D95EF-C096-499A-9387-BC2154E46C04}" type="pres">
      <dgm:prSet presAssocID="{63032429-6BE6-4CED-A6F4-16DE489CE1ED}" presName="centerShape" presStyleLbl="node0" presStyleIdx="0" presStyleCnt="1" custScaleX="105715" custScaleY="78367" custLinFactNeighborX="747" custLinFactNeighborY="498"/>
      <dgm:spPr/>
      <dgm:t>
        <a:bodyPr/>
        <a:lstStyle/>
        <a:p>
          <a:endParaRPr lang="ru-RU"/>
        </a:p>
      </dgm:t>
    </dgm:pt>
  </dgm:ptLst>
  <dgm:cxnLst>
    <dgm:cxn modelId="{F5AEFD22-FADB-4FBF-8C47-2B4D6841FC74}" type="presOf" srcId="{680AD96C-7F38-4F21-BDF6-299DB6211F5C}" destId="{0E09F6EF-7160-4265-87C6-38AFBC7F3020}" srcOrd="0" destOrd="0" presId="urn:microsoft.com/office/officeart/2005/8/layout/radial4"/>
    <dgm:cxn modelId="{4F9313AF-083D-4688-897B-524DFA7EC1B7}" srcId="{680AD96C-7F38-4F21-BDF6-299DB6211F5C}" destId="{63032429-6BE6-4CED-A6F4-16DE489CE1ED}" srcOrd="0" destOrd="0" parTransId="{70548479-A524-4A6C-B0E2-7AD490168FA2}" sibTransId="{2B27EADF-9C3E-4C60-8FA8-D723E5A2EE1A}"/>
    <dgm:cxn modelId="{8E0339E8-5840-4324-A484-3165EF03AA4C}" type="presOf" srcId="{63032429-6BE6-4CED-A6F4-16DE489CE1ED}" destId="{487D95EF-C096-499A-9387-BC2154E46C04}" srcOrd="0" destOrd="0" presId="urn:microsoft.com/office/officeart/2005/8/layout/radial4"/>
    <dgm:cxn modelId="{11354629-0A2B-4D18-96DB-60F54AD4D08F}" type="presParOf" srcId="{0E09F6EF-7160-4265-87C6-38AFBC7F3020}" destId="{487D95EF-C096-499A-9387-BC2154E46C04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9E815F-1E9F-4347-BC20-26ED731F147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28B13EBD-7C06-4424-A92D-836D2D22301A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Выбрать необходимое оборудование</a:t>
          </a:r>
          <a:endParaRPr lang="ru-RU" dirty="0">
            <a:solidFill>
              <a:sysClr val="windowText" lastClr="000000"/>
            </a:solidFill>
          </a:endParaRPr>
        </a:p>
      </dgm:t>
    </dgm:pt>
    <dgm:pt modelId="{F2656583-399B-4256-86E4-A00A025BC1AC}" type="parTrans" cxnId="{C0089DED-65CB-4157-B2AC-CC03061F61F8}">
      <dgm:prSet/>
      <dgm:spPr/>
      <dgm:t>
        <a:bodyPr/>
        <a:lstStyle/>
        <a:p>
          <a:endParaRPr lang="ru-RU"/>
        </a:p>
      </dgm:t>
    </dgm:pt>
    <dgm:pt modelId="{0B42F78B-285D-4CC3-B4B1-A6D022596E04}" type="sibTrans" cxnId="{C0089DED-65CB-4157-B2AC-CC03061F61F8}">
      <dgm:prSet/>
      <dgm:spPr/>
      <dgm:t>
        <a:bodyPr/>
        <a:lstStyle/>
        <a:p>
          <a:endParaRPr lang="ru-RU"/>
        </a:p>
      </dgm:t>
    </dgm:pt>
    <dgm:pt modelId="{4C95EDE3-F5E7-4981-B03B-1CB37FFB252F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Провести эксперименты</a:t>
          </a:r>
          <a:endParaRPr lang="ru-RU" dirty="0">
            <a:solidFill>
              <a:sysClr val="windowText" lastClr="000000"/>
            </a:solidFill>
          </a:endParaRPr>
        </a:p>
      </dgm:t>
    </dgm:pt>
    <dgm:pt modelId="{679EF4A7-C084-4708-9C28-FE9545113180}" type="parTrans" cxnId="{5079CE97-27E3-4086-B0C8-3EC10BA7C62E}">
      <dgm:prSet/>
      <dgm:spPr/>
      <dgm:t>
        <a:bodyPr/>
        <a:lstStyle/>
        <a:p>
          <a:endParaRPr lang="ru-RU"/>
        </a:p>
      </dgm:t>
    </dgm:pt>
    <dgm:pt modelId="{E97B25EB-C72F-4EF1-B104-7C868AC4D15F}" type="sibTrans" cxnId="{5079CE97-27E3-4086-B0C8-3EC10BA7C62E}">
      <dgm:prSet/>
      <dgm:spPr/>
      <dgm:t>
        <a:bodyPr/>
        <a:lstStyle/>
        <a:p>
          <a:endParaRPr lang="ru-RU"/>
        </a:p>
      </dgm:t>
    </dgm:pt>
    <dgm:pt modelId="{36D29055-1D2C-4775-BA0B-C3E9DA7DF8B6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Доказать суждение опираясь на результаты эксперимента</a:t>
          </a:r>
          <a:endParaRPr lang="ru-RU" dirty="0">
            <a:solidFill>
              <a:sysClr val="windowText" lastClr="000000"/>
            </a:solidFill>
          </a:endParaRPr>
        </a:p>
      </dgm:t>
    </dgm:pt>
    <dgm:pt modelId="{BC07A4EF-F340-447C-BA36-002DC8B24EE8}" type="parTrans" cxnId="{33E457D4-B225-4F3B-8BAA-3A9064187A93}">
      <dgm:prSet/>
      <dgm:spPr/>
      <dgm:t>
        <a:bodyPr/>
        <a:lstStyle/>
        <a:p>
          <a:endParaRPr lang="ru-RU"/>
        </a:p>
      </dgm:t>
    </dgm:pt>
    <dgm:pt modelId="{D1E7BF2A-38C3-44E8-85F1-77DA1B9DB458}" type="sibTrans" cxnId="{33E457D4-B225-4F3B-8BAA-3A9064187A93}">
      <dgm:prSet/>
      <dgm:spPr/>
      <dgm:t>
        <a:bodyPr/>
        <a:lstStyle/>
        <a:p>
          <a:endParaRPr lang="ru-RU"/>
        </a:p>
      </dgm:t>
    </dgm:pt>
    <dgm:pt modelId="{28A0E88B-7613-465E-B145-181F8A43DAA6}" type="pres">
      <dgm:prSet presAssocID="{539E815F-1E9F-4347-BC20-26ED731F1470}" presName="CompostProcess" presStyleCnt="0">
        <dgm:presLayoutVars>
          <dgm:dir/>
          <dgm:resizeHandles val="exact"/>
        </dgm:presLayoutVars>
      </dgm:prSet>
      <dgm:spPr/>
    </dgm:pt>
    <dgm:pt modelId="{5DBA78AB-BF14-4F31-9D2A-6C5D66754074}" type="pres">
      <dgm:prSet presAssocID="{539E815F-1E9F-4347-BC20-26ED731F1470}" presName="arrow" presStyleLbl="bgShp" presStyleIdx="0" presStyleCnt="1"/>
      <dgm:spPr/>
    </dgm:pt>
    <dgm:pt modelId="{DD144EA1-784D-4B90-BAD2-29434574BEB9}" type="pres">
      <dgm:prSet presAssocID="{539E815F-1E9F-4347-BC20-26ED731F1470}" presName="linearProcess" presStyleCnt="0"/>
      <dgm:spPr/>
    </dgm:pt>
    <dgm:pt modelId="{2BD8795D-29DF-4969-B445-4244C111B93F}" type="pres">
      <dgm:prSet presAssocID="{28B13EBD-7C06-4424-A92D-836D2D22301A}" presName="textNode" presStyleLbl="node1" presStyleIdx="0" presStyleCnt="3" custScaleY="1223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755B3C-2D7F-40B9-B1FF-6B0D22EF39C9}" type="pres">
      <dgm:prSet presAssocID="{0B42F78B-285D-4CC3-B4B1-A6D022596E04}" presName="sibTrans" presStyleCnt="0"/>
      <dgm:spPr/>
    </dgm:pt>
    <dgm:pt modelId="{9A874956-9423-4A43-AC26-D3517DC57440}" type="pres">
      <dgm:prSet presAssocID="{4C95EDE3-F5E7-4981-B03B-1CB37FFB252F}" presName="textNode" presStyleLbl="node1" presStyleIdx="1" presStyleCnt="3" custScaleY="1223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6ADA9-E708-4FD7-863A-E2BB911797EA}" type="pres">
      <dgm:prSet presAssocID="{E97B25EB-C72F-4EF1-B104-7C868AC4D15F}" presName="sibTrans" presStyleCnt="0"/>
      <dgm:spPr/>
    </dgm:pt>
    <dgm:pt modelId="{34506712-7677-4522-9DF0-64B3F60C1B4E}" type="pres">
      <dgm:prSet presAssocID="{36D29055-1D2C-4775-BA0B-C3E9DA7DF8B6}" presName="textNode" presStyleLbl="node1" presStyleIdx="2" presStyleCnt="3" custScaleY="125316" custLinFactNeighborX="6667" custLinFactNeighborY="1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7829BB-47E9-42B3-A728-EA9F465F41E4}" type="presOf" srcId="{4C95EDE3-F5E7-4981-B03B-1CB37FFB252F}" destId="{9A874956-9423-4A43-AC26-D3517DC57440}" srcOrd="0" destOrd="0" presId="urn:microsoft.com/office/officeart/2005/8/layout/hProcess9"/>
    <dgm:cxn modelId="{06E72234-2B6B-4799-AA6A-30F8B9F3BCF8}" type="presOf" srcId="{28B13EBD-7C06-4424-A92D-836D2D22301A}" destId="{2BD8795D-29DF-4969-B445-4244C111B93F}" srcOrd="0" destOrd="0" presId="urn:microsoft.com/office/officeart/2005/8/layout/hProcess9"/>
    <dgm:cxn modelId="{C0089DED-65CB-4157-B2AC-CC03061F61F8}" srcId="{539E815F-1E9F-4347-BC20-26ED731F1470}" destId="{28B13EBD-7C06-4424-A92D-836D2D22301A}" srcOrd="0" destOrd="0" parTransId="{F2656583-399B-4256-86E4-A00A025BC1AC}" sibTransId="{0B42F78B-285D-4CC3-B4B1-A6D022596E04}"/>
    <dgm:cxn modelId="{C9CE885F-F5CD-496B-BEA6-7E8BF754C2E4}" type="presOf" srcId="{539E815F-1E9F-4347-BC20-26ED731F1470}" destId="{28A0E88B-7613-465E-B145-181F8A43DAA6}" srcOrd="0" destOrd="0" presId="urn:microsoft.com/office/officeart/2005/8/layout/hProcess9"/>
    <dgm:cxn modelId="{88B2F44F-1F38-49EE-9B26-5B829D4BFB1E}" type="presOf" srcId="{36D29055-1D2C-4775-BA0B-C3E9DA7DF8B6}" destId="{34506712-7677-4522-9DF0-64B3F60C1B4E}" srcOrd="0" destOrd="0" presId="urn:microsoft.com/office/officeart/2005/8/layout/hProcess9"/>
    <dgm:cxn modelId="{33E457D4-B225-4F3B-8BAA-3A9064187A93}" srcId="{539E815F-1E9F-4347-BC20-26ED731F1470}" destId="{36D29055-1D2C-4775-BA0B-C3E9DA7DF8B6}" srcOrd="2" destOrd="0" parTransId="{BC07A4EF-F340-447C-BA36-002DC8B24EE8}" sibTransId="{D1E7BF2A-38C3-44E8-85F1-77DA1B9DB458}"/>
    <dgm:cxn modelId="{5079CE97-27E3-4086-B0C8-3EC10BA7C62E}" srcId="{539E815F-1E9F-4347-BC20-26ED731F1470}" destId="{4C95EDE3-F5E7-4981-B03B-1CB37FFB252F}" srcOrd="1" destOrd="0" parTransId="{679EF4A7-C084-4708-9C28-FE9545113180}" sibTransId="{E97B25EB-C72F-4EF1-B104-7C868AC4D15F}"/>
    <dgm:cxn modelId="{8D365FCC-0102-4645-AA44-BA5622AB7EBF}" type="presParOf" srcId="{28A0E88B-7613-465E-B145-181F8A43DAA6}" destId="{5DBA78AB-BF14-4F31-9D2A-6C5D66754074}" srcOrd="0" destOrd="0" presId="urn:microsoft.com/office/officeart/2005/8/layout/hProcess9"/>
    <dgm:cxn modelId="{747750D5-8752-4038-B499-0BC515375784}" type="presParOf" srcId="{28A0E88B-7613-465E-B145-181F8A43DAA6}" destId="{DD144EA1-784D-4B90-BAD2-29434574BEB9}" srcOrd="1" destOrd="0" presId="urn:microsoft.com/office/officeart/2005/8/layout/hProcess9"/>
    <dgm:cxn modelId="{92F4FD7E-6912-42B2-839D-4CFFCCB83FCC}" type="presParOf" srcId="{DD144EA1-784D-4B90-BAD2-29434574BEB9}" destId="{2BD8795D-29DF-4969-B445-4244C111B93F}" srcOrd="0" destOrd="0" presId="urn:microsoft.com/office/officeart/2005/8/layout/hProcess9"/>
    <dgm:cxn modelId="{21759964-4271-4D4F-85C9-5007B303310D}" type="presParOf" srcId="{DD144EA1-784D-4B90-BAD2-29434574BEB9}" destId="{91755B3C-2D7F-40B9-B1FF-6B0D22EF39C9}" srcOrd="1" destOrd="0" presId="urn:microsoft.com/office/officeart/2005/8/layout/hProcess9"/>
    <dgm:cxn modelId="{73EB8143-D872-4E24-AC90-50E546B5C072}" type="presParOf" srcId="{DD144EA1-784D-4B90-BAD2-29434574BEB9}" destId="{9A874956-9423-4A43-AC26-D3517DC57440}" srcOrd="2" destOrd="0" presId="urn:microsoft.com/office/officeart/2005/8/layout/hProcess9"/>
    <dgm:cxn modelId="{E644925F-6CA6-4369-B2B6-2E0DA65C1693}" type="presParOf" srcId="{DD144EA1-784D-4B90-BAD2-29434574BEB9}" destId="{8906ADA9-E708-4FD7-863A-E2BB911797EA}" srcOrd="3" destOrd="0" presId="urn:microsoft.com/office/officeart/2005/8/layout/hProcess9"/>
    <dgm:cxn modelId="{68525FE0-942F-49FD-972E-5B64F102DB20}" type="presParOf" srcId="{DD144EA1-784D-4B90-BAD2-29434574BEB9}" destId="{34506712-7677-4522-9DF0-64B3F60C1B4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FFBAAD-954C-4B2A-8928-7F135D1B781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0A174A-635C-42DE-8C48-8200AA637B82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1 команда: формула для расчета средней кинетической энергии поступательного движения молекул</a:t>
          </a:r>
          <a:endParaRPr lang="ru-RU" dirty="0">
            <a:solidFill>
              <a:sysClr val="windowText" lastClr="000000"/>
            </a:solidFill>
          </a:endParaRPr>
        </a:p>
      </dgm:t>
    </dgm:pt>
    <dgm:pt modelId="{2E7BDEEC-B575-4C9E-9B60-46EFD91106EB}" type="parTrans" cxnId="{2DCB47E7-304D-48F8-9EE4-A28F4413CC9D}">
      <dgm:prSet/>
      <dgm:spPr/>
      <dgm:t>
        <a:bodyPr/>
        <a:lstStyle/>
        <a:p>
          <a:endParaRPr lang="ru-RU"/>
        </a:p>
      </dgm:t>
    </dgm:pt>
    <dgm:pt modelId="{ED0D3551-B847-4755-8088-74D20F98F5ED}" type="sibTrans" cxnId="{2DCB47E7-304D-48F8-9EE4-A28F4413CC9D}">
      <dgm:prSet/>
      <dgm:spPr/>
      <dgm:t>
        <a:bodyPr/>
        <a:lstStyle/>
        <a:p>
          <a:endParaRPr lang="ru-RU"/>
        </a:p>
      </dgm:t>
    </dgm:pt>
    <dgm:pt modelId="{30627D1F-FCA0-4C1D-BA9B-A00A19227E5F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2 команда: формула для расчета давления газа</a:t>
          </a:r>
          <a:endParaRPr lang="ru-RU" dirty="0">
            <a:solidFill>
              <a:sysClr val="windowText" lastClr="000000"/>
            </a:solidFill>
          </a:endParaRPr>
        </a:p>
      </dgm:t>
    </dgm:pt>
    <dgm:pt modelId="{CADD1865-0E8A-4C43-A2D4-484E1770918F}" type="parTrans" cxnId="{2C3B90F9-6D60-406F-8764-F3A6FF25DE32}">
      <dgm:prSet/>
      <dgm:spPr/>
      <dgm:t>
        <a:bodyPr/>
        <a:lstStyle/>
        <a:p>
          <a:endParaRPr lang="ru-RU"/>
        </a:p>
      </dgm:t>
    </dgm:pt>
    <dgm:pt modelId="{80BDF2A0-B6E1-4552-9EA3-4AD900EEB446}" type="sibTrans" cxnId="{2C3B90F9-6D60-406F-8764-F3A6FF25DE32}">
      <dgm:prSet/>
      <dgm:spPr/>
      <dgm:t>
        <a:bodyPr/>
        <a:lstStyle/>
        <a:p>
          <a:endParaRPr lang="ru-RU"/>
        </a:p>
      </dgm:t>
    </dgm:pt>
    <dgm:pt modelId="{72D77141-3FE1-438B-9A39-64FDEE68E520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1 команда: уравнение состояния идеального газа (уравнение Менделеева – </a:t>
          </a:r>
          <a:r>
            <a:rPr lang="ru-RU" dirty="0" err="1" smtClean="0">
              <a:solidFill>
                <a:sysClr val="windowText" lastClr="000000"/>
              </a:solidFill>
            </a:rPr>
            <a:t>Клапейрона</a:t>
          </a:r>
          <a:r>
            <a:rPr lang="ru-RU" dirty="0" smtClean="0">
              <a:solidFill>
                <a:sysClr val="windowText" lastClr="000000"/>
              </a:solidFill>
            </a:rPr>
            <a:t>)</a:t>
          </a:r>
          <a:endParaRPr lang="ru-RU" dirty="0">
            <a:solidFill>
              <a:sysClr val="windowText" lastClr="000000"/>
            </a:solidFill>
          </a:endParaRPr>
        </a:p>
      </dgm:t>
    </dgm:pt>
    <dgm:pt modelId="{A1D7BDDE-DC6F-4579-B995-E25AF0912BFE}" type="parTrans" cxnId="{F64FC690-B022-43A4-8787-B838E98FCD9B}">
      <dgm:prSet/>
      <dgm:spPr/>
      <dgm:t>
        <a:bodyPr/>
        <a:lstStyle/>
        <a:p>
          <a:endParaRPr lang="ru-RU"/>
        </a:p>
      </dgm:t>
    </dgm:pt>
    <dgm:pt modelId="{8D75DB07-CED8-4027-8CE4-DABBF2872395}" type="sibTrans" cxnId="{F64FC690-B022-43A4-8787-B838E98FCD9B}">
      <dgm:prSet/>
      <dgm:spPr/>
      <dgm:t>
        <a:bodyPr/>
        <a:lstStyle/>
        <a:p>
          <a:endParaRPr lang="ru-RU"/>
        </a:p>
      </dgm:t>
    </dgm:pt>
    <dgm:pt modelId="{CA5688DF-6AEF-44A1-868F-AB52E6689710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2 команда: формула для расчета числа молекул</a:t>
          </a:r>
          <a:endParaRPr lang="ru-RU" dirty="0">
            <a:solidFill>
              <a:sysClr val="windowText" lastClr="000000"/>
            </a:solidFill>
          </a:endParaRPr>
        </a:p>
      </dgm:t>
    </dgm:pt>
    <dgm:pt modelId="{C98012DC-C2F1-434A-85BE-94361B7AFD05}" type="parTrans" cxnId="{98C0D2B5-CF65-471A-9838-B535686536AB}">
      <dgm:prSet/>
      <dgm:spPr/>
      <dgm:t>
        <a:bodyPr/>
        <a:lstStyle/>
        <a:p>
          <a:endParaRPr lang="ru-RU"/>
        </a:p>
      </dgm:t>
    </dgm:pt>
    <dgm:pt modelId="{AE26F52C-09FE-40C0-81D4-5A989EA0D574}" type="sibTrans" cxnId="{98C0D2B5-CF65-471A-9838-B535686536AB}">
      <dgm:prSet/>
      <dgm:spPr/>
      <dgm:t>
        <a:bodyPr/>
        <a:lstStyle/>
        <a:p>
          <a:endParaRPr lang="ru-RU"/>
        </a:p>
      </dgm:t>
    </dgm:pt>
    <dgm:pt modelId="{55662668-5976-49C0-91B4-D24C9FB1766D}" type="pres">
      <dgm:prSet presAssocID="{57FFBAAD-954C-4B2A-8928-7F135D1B781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465D7C-DDEE-4457-85F0-DCA4D43A19AB}" type="pres">
      <dgm:prSet presAssocID="{DB0A174A-635C-42DE-8C48-8200AA637B8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79877D-3F6A-4151-B57A-299F44DFCDAA}" type="pres">
      <dgm:prSet presAssocID="{ED0D3551-B847-4755-8088-74D20F98F5ED}" presName="sibTrans" presStyleCnt="0"/>
      <dgm:spPr/>
    </dgm:pt>
    <dgm:pt modelId="{472CB539-1766-49BE-A3D9-5939ABDECF6E}" type="pres">
      <dgm:prSet presAssocID="{30627D1F-FCA0-4C1D-BA9B-A00A19227E5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28E27-09A1-4749-AFAA-CFA6CDB4196F}" type="pres">
      <dgm:prSet presAssocID="{80BDF2A0-B6E1-4552-9EA3-4AD900EEB446}" presName="sibTrans" presStyleCnt="0"/>
      <dgm:spPr/>
    </dgm:pt>
    <dgm:pt modelId="{01388F82-D88D-4D3A-A68C-16F2164D0352}" type="pres">
      <dgm:prSet presAssocID="{72D77141-3FE1-438B-9A39-64FDEE68E52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0BDF7D-C3AC-4386-8933-81EEDDC86B31}" type="pres">
      <dgm:prSet presAssocID="{8D75DB07-CED8-4027-8CE4-DABBF2872395}" presName="sibTrans" presStyleCnt="0"/>
      <dgm:spPr/>
    </dgm:pt>
    <dgm:pt modelId="{D3D17F55-C839-4EE2-A4CC-C1C7604101C0}" type="pres">
      <dgm:prSet presAssocID="{CA5688DF-6AEF-44A1-868F-AB52E668971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1A71D7-2EEC-4205-8CC0-4C3E089D6B42}" type="presOf" srcId="{30627D1F-FCA0-4C1D-BA9B-A00A19227E5F}" destId="{472CB539-1766-49BE-A3D9-5939ABDECF6E}" srcOrd="0" destOrd="0" presId="urn:microsoft.com/office/officeart/2005/8/layout/default"/>
    <dgm:cxn modelId="{1FE1A8CA-74A2-49F5-AE6B-6EBFAB1BE9FE}" type="presOf" srcId="{DB0A174A-635C-42DE-8C48-8200AA637B82}" destId="{84465D7C-DDEE-4457-85F0-DCA4D43A19AB}" srcOrd="0" destOrd="0" presId="urn:microsoft.com/office/officeart/2005/8/layout/default"/>
    <dgm:cxn modelId="{98C0D2B5-CF65-471A-9838-B535686536AB}" srcId="{57FFBAAD-954C-4B2A-8928-7F135D1B7819}" destId="{CA5688DF-6AEF-44A1-868F-AB52E6689710}" srcOrd="3" destOrd="0" parTransId="{C98012DC-C2F1-434A-85BE-94361B7AFD05}" sibTransId="{AE26F52C-09FE-40C0-81D4-5A989EA0D574}"/>
    <dgm:cxn modelId="{3F33616D-715E-4A4D-811E-579116EC9C8E}" type="presOf" srcId="{CA5688DF-6AEF-44A1-868F-AB52E6689710}" destId="{D3D17F55-C839-4EE2-A4CC-C1C7604101C0}" srcOrd="0" destOrd="0" presId="urn:microsoft.com/office/officeart/2005/8/layout/default"/>
    <dgm:cxn modelId="{F64FC690-B022-43A4-8787-B838E98FCD9B}" srcId="{57FFBAAD-954C-4B2A-8928-7F135D1B7819}" destId="{72D77141-3FE1-438B-9A39-64FDEE68E520}" srcOrd="2" destOrd="0" parTransId="{A1D7BDDE-DC6F-4579-B995-E25AF0912BFE}" sibTransId="{8D75DB07-CED8-4027-8CE4-DABBF2872395}"/>
    <dgm:cxn modelId="{EE087824-9CCC-4C9B-BE0A-E9E7C85C6B19}" type="presOf" srcId="{72D77141-3FE1-438B-9A39-64FDEE68E520}" destId="{01388F82-D88D-4D3A-A68C-16F2164D0352}" srcOrd="0" destOrd="0" presId="urn:microsoft.com/office/officeart/2005/8/layout/default"/>
    <dgm:cxn modelId="{2DCB47E7-304D-48F8-9EE4-A28F4413CC9D}" srcId="{57FFBAAD-954C-4B2A-8928-7F135D1B7819}" destId="{DB0A174A-635C-42DE-8C48-8200AA637B82}" srcOrd="0" destOrd="0" parTransId="{2E7BDEEC-B575-4C9E-9B60-46EFD91106EB}" sibTransId="{ED0D3551-B847-4755-8088-74D20F98F5ED}"/>
    <dgm:cxn modelId="{90F5C8C5-5710-44CA-9B41-38D58CAC65C2}" type="presOf" srcId="{57FFBAAD-954C-4B2A-8928-7F135D1B7819}" destId="{55662668-5976-49C0-91B4-D24C9FB1766D}" srcOrd="0" destOrd="0" presId="urn:microsoft.com/office/officeart/2005/8/layout/default"/>
    <dgm:cxn modelId="{2C3B90F9-6D60-406F-8764-F3A6FF25DE32}" srcId="{57FFBAAD-954C-4B2A-8928-7F135D1B7819}" destId="{30627D1F-FCA0-4C1D-BA9B-A00A19227E5F}" srcOrd="1" destOrd="0" parTransId="{CADD1865-0E8A-4C43-A2D4-484E1770918F}" sibTransId="{80BDF2A0-B6E1-4552-9EA3-4AD900EEB446}"/>
    <dgm:cxn modelId="{78F261C9-7842-495A-8FDF-818756B9020C}" type="presParOf" srcId="{55662668-5976-49C0-91B4-D24C9FB1766D}" destId="{84465D7C-DDEE-4457-85F0-DCA4D43A19AB}" srcOrd="0" destOrd="0" presId="urn:microsoft.com/office/officeart/2005/8/layout/default"/>
    <dgm:cxn modelId="{CB6C446C-446E-478A-B744-14D4DFF61ABE}" type="presParOf" srcId="{55662668-5976-49C0-91B4-D24C9FB1766D}" destId="{8879877D-3F6A-4151-B57A-299F44DFCDAA}" srcOrd="1" destOrd="0" presId="urn:microsoft.com/office/officeart/2005/8/layout/default"/>
    <dgm:cxn modelId="{8B699910-3860-4109-A6FA-7C4FBF909C59}" type="presParOf" srcId="{55662668-5976-49C0-91B4-D24C9FB1766D}" destId="{472CB539-1766-49BE-A3D9-5939ABDECF6E}" srcOrd="2" destOrd="0" presId="urn:microsoft.com/office/officeart/2005/8/layout/default"/>
    <dgm:cxn modelId="{C5E0C4A4-0447-44E0-80CA-301BB70ED6F5}" type="presParOf" srcId="{55662668-5976-49C0-91B4-D24C9FB1766D}" destId="{62428E27-09A1-4749-AFAA-CFA6CDB4196F}" srcOrd="3" destOrd="0" presId="urn:microsoft.com/office/officeart/2005/8/layout/default"/>
    <dgm:cxn modelId="{875DD379-BA17-4626-93DA-9D993A59A728}" type="presParOf" srcId="{55662668-5976-49C0-91B4-D24C9FB1766D}" destId="{01388F82-D88D-4D3A-A68C-16F2164D0352}" srcOrd="4" destOrd="0" presId="urn:microsoft.com/office/officeart/2005/8/layout/default"/>
    <dgm:cxn modelId="{B96061E4-613A-42D8-B88C-D28D6061FAF2}" type="presParOf" srcId="{55662668-5976-49C0-91B4-D24C9FB1766D}" destId="{B90BDF7D-C3AC-4386-8933-81EEDDC86B31}" srcOrd="5" destOrd="0" presId="urn:microsoft.com/office/officeart/2005/8/layout/default"/>
    <dgm:cxn modelId="{B7E76429-876A-4722-B2BA-06220B56C9B4}" type="presParOf" srcId="{55662668-5976-49C0-91B4-D24C9FB1766D}" destId="{D3D17F55-C839-4EE2-A4CC-C1C7604101C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7D95EF-C096-499A-9387-BC2154E46C04}">
      <dsp:nvSpPr>
        <dsp:cNvPr id="0" name=""/>
        <dsp:cNvSpPr/>
      </dsp:nvSpPr>
      <dsp:spPr>
        <a:xfrm>
          <a:off x="1904767" y="652074"/>
          <a:ext cx="4642979" cy="3441861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ysClr val="windowText" lastClr="000000"/>
              </a:solidFill>
            </a:rPr>
            <a:t>Лежал-лежал, а потом в реку побежал</a:t>
          </a:r>
          <a:endParaRPr lang="ru-RU" sz="3600" kern="1200" dirty="0">
            <a:solidFill>
              <a:sysClr val="windowText" lastClr="000000"/>
            </a:solidFill>
          </a:endParaRPr>
        </a:p>
      </dsp:txBody>
      <dsp:txXfrm>
        <a:off x="1904767" y="652074"/>
        <a:ext cx="4642979" cy="344186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BA78AB-BF14-4F31-9D2A-6C5D66754074}">
      <dsp:nvSpPr>
        <dsp:cNvPr id="0" name=""/>
        <dsp:cNvSpPr/>
      </dsp:nvSpPr>
      <dsp:spPr>
        <a:xfrm>
          <a:off x="411479" y="0"/>
          <a:ext cx="4663440" cy="335758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D8795D-29DF-4969-B445-4244C111B93F}">
      <dsp:nvSpPr>
        <dsp:cNvPr id="0" name=""/>
        <dsp:cNvSpPr/>
      </dsp:nvSpPr>
      <dsp:spPr>
        <a:xfrm>
          <a:off x="185916" y="857258"/>
          <a:ext cx="1645920" cy="1643068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Text" lastClr="000000"/>
              </a:solidFill>
            </a:rPr>
            <a:t>Выбрать необходимое оборудование</a:t>
          </a:r>
          <a:endParaRPr lang="ru-RU" sz="1600" kern="1200" dirty="0">
            <a:solidFill>
              <a:sysClr val="windowText" lastClr="000000"/>
            </a:solidFill>
          </a:endParaRPr>
        </a:p>
      </dsp:txBody>
      <dsp:txXfrm>
        <a:off x="185916" y="857258"/>
        <a:ext cx="1645920" cy="1643068"/>
      </dsp:txXfrm>
    </dsp:sp>
    <dsp:sp modelId="{9A874956-9423-4A43-AC26-D3517DC57440}">
      <dsp:nvSpPr>
        <dsp:cNvPr id="0" name=""/>
        <dsp:cNvSpPr/>
      </dsp:nvSpPr>
      <dsp:spPr>
        <a:xfrm>
          <a:off x="1920240" y="857258"/>
          <a:ext cx="1645920" cy="1643068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Text" lastClr="000000"/>
              </a:solidFill>
            </a:rPr>
            <a:t>Провести эксперименты</a:t>
          </a:r>
          <a:endParaRPr lang="ru-RU" sz="1600" kern="1200" dirty="0">
            <a:solidFill>
              <a:sysClr val="windowText" lastClr="000000"/>
            </a:solidFill>
          </a:endParaRPr>
        </a:p>
      </dsp:txBody>
      <dsp:txXfrm>
        <a:off x="1920240" y="857258"/>
        <a:ext cx="1645920" cy="1643068"/>
      </dsp:txXfrm>
    </dsp:sp>
    <dsp:sp modelId="{34506712-7677-4522-9DF0-64B3F60C1B4E}">
      <dsp:nvSpPr>
        <dsp:cNvPr id="0" name=""/>
        <dsp:cNvSpPr/>
      </dsp:nvSpPr>
      <dsp:spPr>
        <a:xfrm>
          <a:off x="3660457" y="857258"/>
          <a:ext cx="1645920" cy="1683036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Text" lastClr="000000"/>
              </a:solidFill>
            </a:rPr>
            <a:t>Доказать суждение опираясь на результаты эксперимента</a:t>
          </a:r>
          <a:endParaRPr lang="ru-RU" sz="1600" kern="1200" dirty="0">
            <a:solidFill>
              <a:sysClr val="windowText" lastClr="000000"/>
            </a:solidFill>
          </a:endParaRPr>
        </a:p>
      </dsp:txBody>
      <dsp:txXfrm>
        <a:off x="3660457" y="857258"/>
        <a:ext cx="1645920" cy="168303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465D7C-DDEE-4457-85F0-DCA4D43A19AB}">
      <dsp:nvSpPr>
        <dsp:cNvPr id="0" name=""/>
        <dsp:cNvSpPr/>
      </dsp:nvSpPr>
      <dsp:spPr>
        <a:xfrm>
          <a:off x="410959" y="2217"/>
          <a:ext cx="3454896" cy="2072937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ysClr val="windowText" lastClr="000000"/>
              </a:solidFill>
            </a:rPr>
            <a:t>1 команда: формула для расчета средней кинетической энергии поступательного движения молекул</a:t>
          </a:r>
          <a:endParaRPr lang="ru-RU" sz="2400" kern="1200" dirty="0">
            <a:solidFill>
              <a:sysClr val="windowText" lastClr="000000"/>
            </a:solidFill>
          </a:endParaRPr>
        </a:p>
      </dsp:txBody>
      <dsp:txXfrm>
        <a:off x="410959" y="2217"/>
        <a:ext cx="3454896" cy="2072937"/>
      </dsp:txXfrm>
    </dsp:sp>
    <dsp:sp modelId="{472CB539-1766-49BE-A3D9-5939ABDECF6E}">
      <dsp:nvSpPr>
        <dsp:cNvPr id="0" name=""/>
        <dsp:cNvSpPr/>
      </dsp:nvSpPr>
      <dsp:spPr>
        <a:xfrm>
          <a:off x="4211344" y="2217"/>
          <a:ext cx="3454896" cy="2072937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ysClr val="windowText" lastClr="000000"/>
              </a:solidFill>
            </a:rPr>
            <a:t>2 команда: формула для расчета давления газа</a:t>
          </a:r>
          <a:endParaRPr lang="ru-RU" sz="2400" kern="1200" dirty="0">
            <a:solidFill>
              <a:sysClr val="windowText" lastClr="000000"/>
            </a:solidFill>
          </a:endParaRPr>
        </a:p>
      </dsp:txBody>
      <dsp:txXfrm>
        <a:off x="4211344" y="2217"/>
        <a:ext cx="3454896" cy="2072937"/>
      </dsp:txXfrm>
    </dsp:sp>
    <dsp:sp modelId="{01388F82-D88D-4D3A-A68C-16F2164D0352}">
      <dsp:nvSpPr>
        <dsp:cNvPr id="0" name=""/>
        <dsp:cNvSpPr/>
      </dsp:nvSpPr>
      <dsp:spPr>
        <a:xfrm>
          <a:off x="410959" y="2420644"/>
          <a:ext cx="3454896" cy="2072937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ysClr val="windowText" lastClr="000000"/>
              </a:solidFill>
            </a:rPr>
            <a:t>1 команда: уравнение состояния идеального газа (уравнение Менделеева – </a:t>
          </a:r>
          <a:r>
            <a:rPr lang="ru-RU" sz="2400" kern="1200" dirty="0" err="1" smtClean="0">
              <a:solidFill>
                <a:sysClr val="windowText" lastClr="000000"/>
              </a:solidFill>
            </a:rPr>
            <a:t>Клапейрона</a:t>
          </a:r>
          <a:r>
            <a:rPr lang="ru-RU" sz="2400" kern="1200" dirty="0" smtClean="0">
              <a:solidFill>
                <a:sysClr val="windowText" lastClr="000000"/>
              </a:solidFill>
            </a:rPr>
            <a:t>)</a:t>
          </a:r>
          <a:endParaRPr lang="ru-RU" sz="2400" kern="1200" dirty="0">
            <a:solidFill>
              <a:sysClr val="windowText" lastClr="000000"/>
            </a:solidFill>
          </a:endParaRPr>
        </a:p>
      </dsp:txBody>
      <dsp:txXfrm>
        <a:off x="410959" y="2420644"/>
        <a:ext cx="3454896" cy="2072937"/>
      </dsp:txXfrm>
    </dsp:sp>
    <dsp:sp modelId="{D3D17F55-C839-4EE2-A4CC-C1C7604101C0}">
      <dsp:nvSpPr>
        <dsp:cNvPr id="0" name=""/>
        <dsp:cNvSpPr/>
      </dsp:nvSpPr>
      <dsp:spPr>
        <a:xfrm>
          <a:off x="4211344" y="2420644"/>
          <a:ext cx="3454896" cy="2072937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ysClr val="windowText" lastClr="000000"/>
              </a:solidFill>
            </a:rPr>
            <a:t>2 команда: формула для расчета числа молекул</a:t>
          </a:r>
          <a:endParaRPr lang="ru-RU" sz="2400" kern="1200" dirty="0">
            <a:solidFill>
              <a:sysClr val="windowText" lastClr="000000"/>
            </a:solidFill>
          </a:endParaRPr>
        </a:p>
      </dsp:txBody>
      <dsp:txXfrm>
        <a:off x="4211344" y="2420644"/>
        <a:ext cx="3454896" cy="2072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0F035FD9-2C99-462E-8D1E-BD90F32C0E5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E691C036-AD7B-48D9-8344-19613983071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077200" cy="6350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fld id="{78B3CFB3-7F17-40E4-9870-47CDDCBC59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B5E8D-90B7-4304-AF5E-FCE2A8115B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20193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59055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71B2A-6CCA-4E31-8975-107FED12FF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0957D-303B-4A37-9E12-B3E2DD198C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231C2-0E83-42BA-B4DD-89A4EC37E6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9F280-92EF-4AB8-9E2F-DA9B39B628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E838A9-B352-4BD4-AD0C-E0F97D9640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3E839A-1EDD-42C6-807D-479A2A3E6C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94AF3-7E07-4B06-8653-D2ECAF8D59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FF694-89CA-4948-A76D-AF2827F10C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3B2B7-B6F6-451C-821B-5C1382D603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Текст второго уровня</a:t>
            </a:r>
          </a:p>
          <a:p>
            <a:pPr lvl="2"/>
            <a:r>
              <a:rPr lang="ru-RU" smtClean="0"/>
              <a:t>Текст третьего уровня</a:t>
            </a:r>
          </a:p>
          <a:p>
            <a:pPr lvl="3"/>
            <a:r>
              <a:rPr lang="ru-RU" smtClean="0"/>
              <a:t> Текст четвертого уровня</a:t>
            </a:r>
          </a:p>
          <a:p>
            <a:pPr lvl="4"/>
            <a:r>
              <a:rPr lang="ru-RU" smtClean="0"/>
              <a:t>Текст пятого уровня</a:t>
            </a:r>
          </a:p>
          <a:p>
            <a:pPr lvl="1"/>
            <a:endParaRPr lang="ru-RU" smtClean="0"/>
          </a:p>
          <a:p>
            <a:pPr lvl="2"/>
            <a:endParaRPr lang="ru-RU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/>
            </a:lvl1pPr>
          </a:lstStyle>
          <a:p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FD346779-3E68-415D-BF00-6E9B2A7CD4F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spd="med">
    <p:dissolv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bg2"/>
        </a:buClr>
        <a:buChar char="•"/>
        <a:defRPr sz="3200">
          <a:solidFill>
            <a:srgbClr val="284C6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53390" cy="20526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Вторая жизнь тепловых явлений</a:t>
            </a: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149080"/>
            <a:ext cx="8077200" cy="1368152"/>
          </a:xfrm>
        </p:spPr>
        <p:txBody>
          <a:bodyPr/>
          <a:lstStyle/>
          <a:p>
            <a:pPr eaLnBrk="0" hangingPunct="0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Урок-игра по физике</a:t>
            </a:r>
            <a:endParaRPr lang="ru-RU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конкурс: «Вот загадка»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Диффузия: явление взаимного проникновения одних веществ в другие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irc_mi" descr="http://files.school-collection.edu.ru/dlrstore/77f26bae-6f5a-8b69-9608-7093061cc829/index.files/image002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573016"/>
            <a:ext cx="3947145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конкурс: «Вот загадка»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556792"/>
            <a:ext cx="8077200" cy="484400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Молекулы со скоростью большой </a:t>
            </a:r>
            <a:br>
              <a:rPr lang="ru-RU" dirty="0" smtClean="0"/>
            </a:br>
            <a:r>
              <a:rPr lang="ru-RU" dirty="0" smtClean="0"/>
              <a:t>К поверхности воды уже «подходят», </a:t>
            </a:r>
            <a:br>
              <a:rPr lang="ru-RU" dirty="0" smtClean="0"/>
            </a:br>
            <a:r>
              <a:rPr lang="ru-RU" dirty="0" smtClean="0"/>
              <a:t>А их «собратья» с силой небольшой </a:t>
            </a:r>
            <a:br>
              <a:rPr lang="ru-RU" dirty="0" smtClean="0"/>
            </a:br>
            <a:r>
              <a:rPr lang="ru-RU" dirty="0" smtClean="0"/>
              <a:t>Из жидкости, конечно, не уходят. </a:t>
            </a:r>
            <a:br>
              <a:rPr lang="ru-RU" dirty="0" smtClean="0"/>
            </a:br>
            <a:r>
              <a:rPr lang="ru-RU" dirty="0" smtClean="0"/>
              <a:t>Молекул притяжение взаимное </a:t>
            </a:r>
            <a:br>
              <a:rPr lang="ru-RU" dirty="0" smtClean="0"/>
            </a:br>
            <a:r>
              <a:rPr lang="ru-RU" dirty="0" smtClean="0"/>
              <a:t>Не может удержать скоростных – </a:t>
            </a:r>
            <a:br>
              <a:rPr lang="ru-RU" dirty="0" smtClean="0"/>
            </a:br>
            <a:r>
              <a:rPr lang="ru-RU" dirty="0" smtClean="0"/>
              <a:t>Так происходит </a:t>
            </a:r>
            <a:r>
              <a:rPr lang="ru-RU" dirty="0" err="1" smtClean="0"/>
              <a:t>вылетание</a:t>
            </a:r>
            <a:r>
              <a:rPr lang="ru-RU" dirty="0" smtClean="0"/>
              <a:t> невинно </a:t>
            </a:r>
            <a:br>
              <a:rPr lang="ru-RU" dirty="0" smtClean="0"/>
            </a:br>
            <a:r>
              <a:rPr lang="ru-RU" dirty="0" smtClean="0"/>
              <a:t>Частичек сильных. В том вина не их. 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конкурс: «Вот загадка»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556792"/>
            <a:ext cx="8077200" cy="484400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Испарение: молекулы с большей скоростью способны преодолеть силы притяжения со стороны менее быстрых молекул и вырваться из жидкости.</a:t>
            </a:r>
            <a:endParaRPr lang="ru-RU" dirty="0"/>
          </a:p>
        </p:txBody>
      </p:sp>
      <p:pic>
        <p:nvPicPr>
          <p:cNvPr id="4" name="irc_mi" descr="http://upload.wikimedia.org/wikipedia/commons/thumb/3/37/Watervapor_cup.jpg/220px-Watervapor_cu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077072"/>
            <a:ext cx="2455540" cy="238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548680"/>
            <a:ext cx="8077200" cy="1571636"/>
          </a:xfrm>
        </p:spPr>
        <p:txBody>
          <a:bodyPr/>
          <a:lstStyle/>
          <a:p>
            <a:pPr algn="ctr"/>
            <a:r>
              <a:rPr lang="ru-RU" dirty="0" smtClean="0"/>
              <a:t>Конкурс 3: железная логика</a:t>
            </a:r>
            <a:endParaRPr lang="ru-RU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857356" y="2857496"/>
          <a:ext cx="5486400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DBA78AB-BF14-4F31-9D2A-6C5D66754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graphicEl>
                                              <a:dgm id="{5DBA78AB-BF14-4F31-9D2A-6C5D66754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graphicEl>
                                              <a:dgm id="{5DBA78AB-BF14-4F31-9D2A-6C5D66754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BD8795D-29DF-4969-B445-4244C111B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graphicEl>
                                              <a:dgm id="{2BD8795D-29DF-4969-B445-4244C111B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graphicEl>
                                              <a:dgm id="{2BD8795D-29DF-4969-B445-4244C111B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A874956-9423-4A43-AC26-D3517DC57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>
                                            <p:graphicEl>
                                              <a:dgm id="{9A874956-9423-4A43-AC26-D3517DC57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>
                                            <p:graphicEl>
                                              <a:dgm id="{9A874956-9423-4A43-AC26-D3517DC57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4506712-7677-4522-9DF0-64B3F60C1B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>
                                            <p:graphicEl>
                                              <a:dgm id="{34506712-7677-4522-9DF0-64B3F60C1B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>
                                            <p:graphicEl>
                                              <a:dgm id="{34506712-7677-4522-9DF0-64B3F60C1B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077200" cy="1171564"/>
          </a:xfrm>
        </p:spPr>
        <p:txBody>
          <a:bodyPr/>
          <a:lstStyle/>
          <a:p>
            <a:pPr algn="ctr"/>
            <a:r>
              <a:rPr lang="ru-RU" dirty="0" smtClean="0"/>
              <a:t>Конкурс 4: расшифруй формулу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0772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465D7C-DDEE-4457-85F0-DCA4D43A19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84465D7C-DDEE-4457-85F0-DCA4D43A19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2CB539-1766-49BE-A3D9-5939ABDECF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472CB539-1766-49BE-A3D9-5939ABDECF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388F82-D88D-4D3A-A68C-16F2164D03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01388F82-D88D-4D3A-A68C-16F2164D03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D17F55-C839-4EE2-A4CC-C1C760410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D3D17F55-C839-4EE2-A4CC-C1C7604101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077200" cy="1857388"/>
          </a:xfrm>
        </p:spPr>
        <p:txBody>
          <a:bodyPr/>
          <a:lstStyle/>
          <a:p>
            <a:r>
              <a:rPr lang="ru-RU" dirty="0" smtClean="0"/>
              <a:t>Конкурс 5: угадай ученого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420888"/>
            <a:ext cx="8077200" cy="39799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Великий русский химик, физик, создатель таблицы, объединившей все химические элементы. Вывел уравнение состояния идеального газа 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077200" cy="1857388"/>
          </a:xfrm>
        </p:spPr>
        <p:txBody>
          <a:bodyPr/>
          <a:lstStyle/>
          <a:p>
            <a:r>
              <a:rPr lang="ru-RU" dirty="0" smtClean="0"/>
              <a:t>Конкурс 5: угадай ученого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420888"/>
            <a:ext cx="8077200" cy="397991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Д. И. Менделеев</a:t>
            </a:r>
            <a:endParaRPr lang="ru-RU" dirty="0" smtClean="0"/>
          </a:p>
        </p:txBody>
      </p:sp>
      <p:pic>
        <p:nvPicPr>
          <p:cNvPr id="4" name="irc_mi" descr="http://www.calend.ru/img/content_events/i1/145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204864"/>
            <a:ext cx="302433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077200" cy="1857388"/>
          </a:xfrm>
        </p:spPr>
        <p:txBody>
          <a:bodyPr/>
          <a:lstStyle/>
          <a:p>
            <a:r>
              <a:rPr lang="ru-RU" dirty="0" smtClean="0"/>
              <a:t>Конкурс 5: угадай ученого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420888"/>
            <a:ext cx="8077200" cy="39799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его честь названа постоянная величина, показывающая, какое число молекул содержится в одном моле любого вещества. Итальянский ученый, физик.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077200" cy="1857388"/>
          </a:xfrm>
        </p:spPr>
        <p:txBody>
          <a:bodyPr/>
          <a:lstStyle/>
          <a:p>
            <a:r>
              <a:rPr lang="ru-RU" dirty="0" smtClean="0"/>
              <a:t>Конкурс 5: угадай ученого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420888"/>
            <a:ext cx="8077200" cy="3979912"/>
          </a:xfrm>
        </p:spPr>
        <p:txBody>
          <a:bodyPr/>
          <a:lstStyle/>
          <a:p>
            <a:pPr>
              <a:buNone/>
            </a:pPr>
            <a:r>
              <a:rPr lang="ru-RU" dirty="0" err="1" smtClean="0"/>
              <a:t>Амедео</a:t>
            </a:r>
            <a:r>
              <a:rPr lang="ru-RU" dirty="0" smtClean="0"/>
              <a:t> Авогадро (постоянная Авогадро)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irc_mi" descr="http://www.physchem.chimfak.rsu.ru/Source/History/Persones/photos/Avogadr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140968"/>
            <a:ext cx="295232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pic>
        <p:nvPicPr>
          <p:cNvPr id="5" name="irc_mi" descr="http://4put.ru/pictures/max/120/369119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5760640" cy="483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531813" y="857250"/>
            <a:ext cx="8002587" cy="5715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130300" y="692696"/>
            <a:ext cx="7180263" cy="5472607"/>
          </a:xfrm>
        </p:spPr>
        <p:txBody>
          <a:bodyPr/>
          <a:lstStyle/>
          <a:p>
            <a:pPr>
              <a:buNone/>
            </a:pPr>
            <a:endParaRPr lang="ru-RU" sz="2800" dirty="0"/>
          </a:p>
        </p:txBody>
      </p:sp>
      <p:pic>
        <p:nvPicPr>
          <p:cNvPr id="4" name="irc_mi" descr="http://festival.1september.ru/articles/578793/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96752"/>
            <a:ext cx="54726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7544" y="1916832"/>
            <a:ext cx="8365232" cy="4392488"/>
          </a:xfrm>
        </p:spPr>
        <p:txBody>
          <a:bodyPr/>
          <a:lstStyle/>
          <a:p>
            <a:pPr lvl="5">
              <a:buNone/>
            </a:pPr>
            <a:endParaRPr lang="ru-RU" sz="4000" dirty="0" smtClean="0">
              <a:latin typeface="+mj-lt"/>
            </a:endParaRPr>
          </a:p>
          <a:p>
            <a:pPr lvl="5">
              <a:buNone/>
            </a:pPr>
            <a:endParaRPr lang="ru-RU" sz="4000" dirty="0" smtClean="0">
              <a:latin typeface="+mj-lt"/>
            </a:endParaRPr>
          </a:p>
          <a:p>
            <a:pPr lvl="5">
              <a:buNone/>
            </a:pPr>
            <a:endParaRPr lang="ru-RU" sz="4000" dirty="0" smtClean="0">
              <a:latin typeface="+mj-lt"/>
            </a:endParaRPr>
          </a:p>
          <a:p>
            <a:pPr lvl="5">
              <a:buNone/>
            </a:pPr>
            <a:endParaRPr lang="ru-RU" sz="4000" dirty="0" smtClean="0">
              <a:latin typeface="+mj-lt"/>
            </a:endParaRPr>
          </a:p>
          <a:p>
            <a:pPr lvl="5">
              <a:buNone/>
            </a:pPr>
            <a:endParaRPr lang="ru-RU" sz="4000" dirty="0" smtClean="0">
              <a:latin typeface="+mj-lt"/>
            </a:endParaRPr>
          </a:p>
          <a:p>
            <a:pPr lvl="5">
              <a:buNone/>
            </a:pPr>
            <a:r>
              <a:rPr lang="ru-RU" sz="4000" dirty="0" smtClean="0">
                <a:latin typeface="+mj-lt"/>
              </a:rPr>
              <a:t> </a:t>
            </a:r>
            <a:r>
              <a:rPr lang="ru-RU" sz="4000" dirty="0" smtClean="0">
                <a:latin typeface="+mj-lt"/>
              </a:rPr>
              <a:t>              </a:t>
            </a:r>
            <a:r>
              <a:rPr lang="ru-RU" sz="2800" dirty="0" smtClean="0">
                <a:latin typeface="+mj-lt"/>
              </a:rPr>
              <a:t>Д. Максвелл</a:t>
            </a:r>
            <a:endParaRPr lang="ru-RU" sz="4000" dirty="0">
              <a:latin typeface="+mj-lt"/>
            </a:endParaRPr>
          </a:p>
        </p:txBody>
      </p:sp>
      <p:pic>
        <p:nvPicPr>
          <p:cNvPr id="4" name="irc_mi" descr="http://libr-sch-2.moy.su/_pu/2/786619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403244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rc_mi" descr="http://www.dmitrysmor.ru/upload/images/big/100_velikih-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548680"/>
            <a:ext cx="381952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>
          <a:xfrm>
            <a:off x="457200" y="620688"/>
            <a:ext cx="8077200" cy="1152128"/>
          </a:xfrm>
        </p:spPr>
        <p:txBody>
          <a:bodyPr/>
          <a:lstStyle/>
          <a:p>
            <a:pPr algn="ctr"/>
            <a:r>
              <a:rPr lang="ru-RU" dirty="0" smtClean="0"/>
              <a:t>1 конкурс: название</a:t>
            </a:r>
            <a:endParaRPr lang="ru-RU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457200" y="1772816"/>
            <a:ext cx="8077200" cy="50851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Придумать девиз и название своей команды</a:t>
            </a:r>
            <a:endParaRPr lang="ru-RU" dirty="0"/>
          </a:p>
        </p:txBody>
      </p:sp>
      <p:pic>
        <p:nvPicPr>
          <p:cNvPr id="4" name="Рисунок 3" descr="http://uchitel.3dn.ru/_ld/48/53377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861048"/>
            <a:ext cx="187220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g_hi" descr="https://encrypted-tbn2.gstatic.com/images?q=tbn:ANd9GcRar5ZHDNmEgXxb1NV4HkA5X_isqdrUXrLgvQtZXWQLeWYujWO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212976"/>
            <a:ext cx="381642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1" grpId="0"/>
      <p:bldP spid="718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конкурс: «Вот загадка»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0772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7D95EF-C096-499A-9387-BC2154E46C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487D95EF-C096-499A-9387-BC2154E46C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конкурс: «Вот загадка»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лед: происходит переход вещества из твердого состояния в жидкое</a:t>
            </a:r>
            <a:endParaRPr lang="ru-RU" dirty="0"/>
          </a:p>
        </p:txBody>
      </p:sp>
      <p:pic>
        <p:nvPicPr>
          <p:cNvPr id="6" name="irc_mi" descr="http://t2.gstatic.com/images?q=tbn:ANd9GcQI5KAbyMDjXIOax1FAHEqF0j06cKk4x9URMt9hT_6g7PVu2hq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212976"/>
            <a:ext cx="5328592" cy="3331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конкурс: «Вот загадка»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Внутри горит, кругом бурлит,</a:t>
            </a:r>
          </a:p>
          <a:p>
            <a:r>
              <a:rPr lang="ru-RU" dirty="0" smtClean="0"/>
              <a:t>Вода кипит, пить чай велит,</a:t>
            </a:r>
          </a:p>
          <a:p>
            <a:r>
              <a:rPr lang="ru-RU" dirty="0" smtClean="0"/>
              <a:t>Вверх пар валит.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конкурс: «Вот загадка»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Самовар: в нем одновременно происходит несколько тепловых процессов – сгорание углей, нагревание воды, ее кипение, парообразование</a:t>
            </a:r>
            <a:endParaRPr lang="ru-RU" dirty="0"/>
          </a:p>
        </p:txBody>
      </p:sp>
      <p:pic>
        <p:nvPicPr>
          <p:cNvPr id="4" name="irc_mi" descr="http://3.bp.blogspot.com/_vbtpHsju_tw/TNaE6LIx0hI/AAAAAAAAADo/xSt59ehHFo8/s1600/b6168cdafad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365104"/>
            <a:ext cx="214466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конкурс: «Вот загадка»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Если капнуть краску в воду и немного подождать, то создание раствора можно будет наблюдать.</a:t>
            </a:r>
          </a:p>
          <a:p>
            <a:pPr>
              <a:buNone/>
            </a:pPr>
            <a:r>
              <a:rPr lang="ru-RU" dirty="0" smtClean="0"/>
              <a:t>О каком явлении идет речь?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06256168">
  <a:themeElements>
    <a:clrScheme name="ms_ppttraining_tp0625616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s_ppttraining_tp06256168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_ppttraining_tp0625616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training_tp0625616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06256168</Template>
  <TotalTime>626</TotalTime>
  <Words>324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06256168</vt:lpstr>
      <vt:lpstr> Вторая жизнь тепловых явлений </vt:lpstr>
      <vt:lpstr> </vt:lpstr>
      <vt:lpstr>Слайд 3</vt:lpstr>
      <vt:lpstr>1 конкурс: название</vt:lpstr>
      <vt:lpstr>2 конкурс: «Вот загадка»</vt:lpstr>
      <vt:lpstr>2 конкурс: «Вот загадка»</vt:lpstr>
      <vt:lpstr>2 конкурс: «Вот загадка»</vt:lpstr>
      <vt:lpstr>2 конкурс: «Вот загадка»</vt:lpstr>
      <vt:lpstr>2 конкурс: «Вот загадка»</vt:lpstr>
      <vt:lpstr>2 конкурс: «Вот загадка»</vt:lpstr>
      <vt:lpstr>2 конкурс: «Вот загадка»</vt:lpstr>
      <vt:lpstr>2 конкурс: «Вот загадка»</vt:lpstr>
      <vt:lpstr>Конкурс 3: железная логика</vt:lpstr>
      <vt:lpstr>Конкурс 4: расшифруй формулу</vt:lpstr>
      <vt:lpstr>Конкурс 5: угадай ученого</vt:lpstr>
      <vt:lpstr>Конкурс 5: угадай ученого</vt:lpstr>
      <vt:lpstr>Конкурс 5: угадай ученого</vt:lpstr>
      <vt:lpstr>Конкурс 5: угадай ученого</vt:lpstr>
      <vt:lpstr>Благодарю за внимание!</vt:lpstr>
    </vt:vector>
  </TitlesOfParts>
  <Manager/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педагогического  потенциала</dc:title>
  <dc:subject/>
  <dc:creator>panter</dc:creator>
  <cp:keywords/>
  <dc:description/>
  <cp:lastModifiedBy>panter</cp:lastModifiedBy>
  <cp:revision>81</cp:revision>
  <dcterms:created xsi:type="dcterms:W3CDTF">2013-01-14T21:02:06Z</dcterms:created>
  <dcterms:modified xsi:type="dcterms:W3CDTF">2013-04-14T20:36:45Z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TC062561681049</vt:lpwstr>
  </property>
</Properties>
</file>