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15</c:v>
                </c:pt>
              </c:numCache>
            </c:numRef>
          </c:val>
        </c:ser>
        <c:overlap val="100"/>
        <c:axId val="62982400"/>
        <c:axId val="37543936"/>
      </c:barChart>
      <c:catAx>
        <c:axId val="62982400"/>
        <c:scaling>
          <c:orientation val="minMax"/>
        </c:scaling>
        <c:axPos val="b"/>
        <c:tickLblPos val="nextTo"/>
        <c:crossAx val="37543936"/>
        <c:crosses val="autoZero"/>
        <c:auto val="1"/>
        <c:lblAlgn val="ctr"/>
        <c:lblOffset val="100"/>
      </c:catAx>
      <c:valAx>
        <c:axId val="37543936"/>
        <c:scaling>
          <c:orientation val="minMax"/>
        </c:scaling>
        <c:axPos val="l"/>
        <c:majorGridlines/>
        <c:numFmt formatCode="General" sourceLinked="1"/>
        <c:tickLblPos val="nextTo"/>
        <c:crossAx val="629824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697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727</c:v>
                </c:pt>
              </c:numCache>
            </c:numRef>
          </c:val>
        </c:ser>
        <c:shape val="cone"/>
        <c:axId val="37382784"/>
        <c:axId val="37406976"/>
        <c:axId val="0"/>
      </c:bar3DChart>
      <c:catAx>
        <c:axId val="37382784"/>
        <c:scaling>
          <c:orientation val="minMax"/>
        </c:scaling>
        <c:axPos val="b"/>
        <c:tickLblPos val="nextTo"/>
        <c:crossAx val="37406976"/>
        <c:crosses val="autoZero"/>
        <c:auto val="1"/>
        <c:lblAlgn val="ctr"/>
        <c:lblOffset val="100"/>
      </c:catAx>
      <c:valAx>
        <c:axId val="37406976"/>
        <c:scaling>
          <c:orientation val="minMax"/>
        </c:scaling>
        <c:axPos val="l"/>
        <c:majorGridlines/>
        <c:numFmt formatCode="General" sourceLinked="1"/>
        <c:tickLblPos val="nextTo"/>
        <c:crossAx val="373827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96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2010 - 2011 уч.г.</c:v>
                </c:pt>
                <c:pt idx="1">
                  <c:v>2011 - 2012 уч.г.</c:v>
                </c:pt>
                <c:pt idx="2">
                  <c:v>2012 - 2013 уч.г.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97</c:v>
                </c:pt>
              </c:numCache>
            </c:numRef>
          </c:val>
        </c:ser>
        <c:shape val="cylinder"/>
        <c:axId val="36512896"/>
        <c:axId val="36639104"/>
        <c:axId val="0"/>
      </c:bar3DChart>
      <c:catAx>
        <c:axId val="36512896"/>
        <c:scaling>
          <c:orientation val="minMax"/>
        </c:scaling>
        <c:axPos val="b"/>
        <c:tickLblPos val="nextTo"/>
        <c:crossAx val="36639104"/>
        <c:crosses val="autoZero"/>
        <c:auto val="1"/>
        <c:lblAlgn val="ctr"/>
        <c:lblOffset val="100"/>
      </c:catAx>
      <c:valAx>
        <c:axId val="36639104"/>
        <c:scaling>
          <c:orientation val="minMax"/>
        </c:scaling>
        <c:axPos val="l"/>
        <c:majorGridlines/>
        <c:numFmt formatCode="General" sourceLinked="1"/>
        <c:tickLblPos val="nextTo"/>
        <c:crossAx val="365128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966F4-E435-4FA6-B9A8-CB402D4757E1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39FB7-1323-4F65-84A8-326E641AB7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Статистика </a:t>
            </a:r>
            <a:r>
              <a:rPr lang="ru-RU" sz="2800" dirty="0" err="1" smtClean="0">
                <a:latin typeface="Arial Black" pitchFamily="34" charset="0"/>
              </a:rPr>
              <a:t>внутришкольных</a:t>
            </a:r>
            <a:r>
              <a:rPr lang="ru-RU" sz="2800" dirty="0" smtClean="0">
                <a:latin typeface="Arial Black" pitchFamily="34" charset="0"/>
              </a:rPr>
              <a:t> соревнований 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за 2010 – 2013 учебный год.</a:t>
            </a:r>
            <a:endParaRPr lang="ru-RU" sz="28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Занятость учащихся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в спортивно-массовых мероприятиях школы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за 2010 – 2013 учебный год.</a:t>
            </a:r>
            <a:endParaRPr lang="ru-RU" sz="24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Занятость учащихся 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в процентном отношении.</a:t>
            </a:r>
            <a:endParaRPr lang="ru-RU" sz="28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Статистика внутришкольных соревнований  за 2010 – 2013 учебный год.</vt:lpstr>
      <vt:lpstr>Занятость учащихся  в спортивно-массовых мероприятиях школы  за 2010 – 2013 учебный год.</vt:lpstr>
      <vt:lpstr>Занятость учащихся  в процентном отношении.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Статистика внутришкольных соревнований  за 2010 – 2013 учебный год.</dc:title>
  <dc:creator>Админ</dc:creator>
  <cp:lastModifiedBy>Админ</cp:lastModifiedBy>
  <cp:revision>2</cp:revision>
  <dcterms:created xsi:type="dcterms:W3CDTF">2013-09-18T11:50:09Z</dcterms:created>
  <dcterms:modified xsi:type="dcterms:W3CDTF">2013-09-18T12:09:45Z</dcterms:modified>
</cp:coreProperties>
</file>