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84" r:id="rId3"/>
    <p:sldId id="283" r:id="rId4"/>
    <p:sldId id="270" r:id="rId5"/>
    <p:sldId id="285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1C99"/>
    <a:srgbClr val="E5FFE8"/>
    <a:srgbClr val="BAFEC2"/>
    <a:srgbClr val="D54F19"/>
    <a:srgbClr val="DE26BB"/>
    <a:srgbClr val="FF9933"/>
    <a:srgbClr val="FFCC66"/>
    <a:srgbClr val="FFCC00"/>
    <a:srgbClr val="FFD85D"/>
    <a:srgbClr val="FFC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6" autoAdjust="0"/>
    <p:restoredTop sz="94660"/>
  </p:normalViewPr>
  <p:slideViewPr>
    <p:cSldViewPr>
      <p:cViewPr>
        <p:scale>
          <a:sx n="61" d="100"/>
          <a:sy n="61" d="100"/>
        </p:scale>
        <p:origin x="-182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7E62-BF50-47B2-82B9-61815BCF8D7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99CB-512C-4203-B614-4F0214567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7E62-BF50-47B2-82B9-61815BCF8D7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99CB-512C-4203-B614-4F0214567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7E62-BF50-47B2-82B9-61815BCF8D7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99CB-512C-4203-B614-4F0214567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7E62-BF50-47B2-82B9-61815BCF8D7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99CB-512C-4203-B614-4F0214567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7E62-BF50-47B2-82B9-61815BCF8D7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99CB-512C-4203-B614-4F0214567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7E62-BF50-47B2-82B9-61815BCF8D7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99CB-512C-4203-B614-4F0214567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7E62-BF50-47B2-82B9-61815BCF8D7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99CB-512C-4203-B614-4F0214567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7E62-BF50-47B2-82B9-61815BCF8D7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99CB-512C-4203-B614-4F0214567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7E62-BF50-47B2-82B9-61815BCF8D7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99CB-512C-4203-B614-4F0214567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7E62-BF50-47B2-82B9-61815BCF8D7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99CB-512C-4203-B614-4F0214567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7E62-BF50-47B2-82B9-61815BCF8D7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99CB-512C-4203-B614-4F0214567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AFEC2"/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57E62-BF50-47B2-82B9-61815BCF8D7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D99CB-512C-4203-B614-4F0214567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valissa.ru/post168908283/" TargetMode="External"/><Relationship Id="rId2" Type="http://schemas.openxmlformats.org/officeDocument/2006/relationships/hyperlink" Target="http://wap.mobilmusic.ru/newanim.html?start=30&amp;podtip=1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6.gif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Ольга\Pictures\masha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2576" y="0"/>
            <a:ext cx="9937104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87824" y="3789040"/>
            <a:ext cx="3744416" cy="353943"/>
          </a:xfrm>
          <a:prstGeom prst="rect">
            <a:avLst/>
          </a:prstGeom>
          <a:solidFill>
            <a:srgbClr val="DE26BB">
              <a:alpha val="0"/>
            </a:srgbClr>
          </a:solidFill>
          <a:ln>
            <a:solidFill>
              <a:schemeClr val="accent1">
                <a:alpha val="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1700" b="1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1556792"/>
            <a:ext cx="6415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uk-UA" sz="3200" b="1" dirty="0" smtClean="0">
                <a:solidFill>
                  <a:srgbClr val="FF0000"/>
                </a:solidFill>
              </a:rPr>
              <a:t>Склонение имён существительных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71800" y="2276872"/>
            <a:ext cx="3384376" cy="720080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Тест-тренажёр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4 класс</a:t>
            </a:r>
            <a:endParaRPr lang="ru-RU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773105_2588thumb500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6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6588224" y="4437112"/>
            <a:ext cx="2376264" cy="72008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ПОВТОРИ ПРАВИЛО</a:t>
            </a:r>
            <a:endParaRPr lang="ru-RU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512" y="5301207"/>
          <a:ext cx="8784976" cy="1368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44"/>
                <a:gridCol w="2196244"/>
                <a:gridCol w="2196244"/>
                <a:gridCol w="2196244"/>
              </a:tblGrid>
              <a:tr h="4560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склонение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 склонение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склонение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56051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rgbClr val="C00000"/>
                          </a:solidFill>
                        </a:rPr>
                        <a:t>мультфильм</a:t>
                      </a:r>
                      <a:endParaRPr lang="ru-RU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ошибка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ошибка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BAFEC2"/>
                    </a:solidFill>
                  </a:tcPr>
                </a:tc>
              </a:tr>
              <a:tr h="456051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rgbClr val="C00000"/>
                          </a:solidFill>
                        </a:rPr>
                        <a:t>проверка</a:t>
                      </a:r>
                      <a:endParaRPr lang="ru-RU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~PP1137.WAV">
            <a:hlinkClick r:id="" action="ppaction://media"/>
          </p:cNvPr>
          <p:cNvPicPr>
            <a:picLocks noRot="1" noChangeAspect="1"/>
          </p:cNvPicPr>
          <p:nvPr>
            <a:wavAudioFile r:embed="rId1" name="~PP1137.WAV"/>
          </p:nvPr>
        </p:nvPicPr>
        <p:blipFill>
          <a:blip r:embed="rId4" cstate="print"/>
          <a:stretch>
            <a:fillRect/>
          </a:stretch>
        </p:blipFill>
        <p:spPr>
          <a:xfrm>
            <a:off x="8683625" y="639762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Tm="216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1" descr="81669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484784"/>
            <a:ext cx="269979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484784"/>
          <a:ext cx="6500859" cy="408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6953"/>
                <a:gridCol w="2166953"/>
                <a:gridCol w="2166953"/>
              </a:tblGrid>
              <a:tr h="6032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</a:p>
                    <a:p>
                      <a:pPr algn="ctr"/>
                      <a:r>
                        <a:rPr lang="ru-RU" sz="2800" dirty="0" smtClean="0"/>
                        <a:t>склонение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</a:p>
                    <a:p>
                      <a:pPr algn="ctr"/>
                      <a:r>
                        <a:rPr lang="ru-RU" sz="2800" dirty="0" smtClean="0"/>
                        <a:t>склонение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</a:p>
                    <a:p>
                      <a:pPr algn="ctr"/>
                      <a:r>
                        <a:rPr lang="ru-RU" sz="2800" dirty="0" smtClean="0"/>
                        <a:t>склонение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194727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Имена существительные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мужского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 и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женского рода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с окончаниями</a:t>
                      </a:r>
                    </a:p>
                    <a:p>
                      <a:pPr algn="ctr"/>
                      <a:r>
                        <a:rPr lang="ru-RU" sz="4000" b="1" dirty="0" smtClean="0">
                          <a:solidFill>
                            <a:srgbClr val="0070C0"/>
                          </a:solidFill>
                        </a:rPr>
                        <a:t>-а   -я</a:t>
                      </a:r>
                      <a:endParaRPr lang="ru-RU" sz="40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Имена существительные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мужского рода </a:t>
                      </a:r>
                      <a:r>
                        <a:rPr lang="ru-RU" sz="2000" b="1" dirty="0" smtClean="0">
                          <a:solidFill>
                            <a:srgbClr val="0070C0"/>
                          </a:solidFill>
                        </a:rPr>
                        <a:t>без окончания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и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среднего рода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с окончаниями</a:t>
                      </a:r>
                    </a:p>
                    <a:p>
                      <a:pPr algn="ctr"/>
                      <a:r>
                        <a:rPr lang="ru-RU" sz="4000" b="1" dirty="0" smtClean="0">
                          <a:solidFill>
                            <a:srgbClr val="0070C0"/>
                          </a:solidFill>
                        </a:rPr>
                        <a:t>-о   -е</a:t>
                      </a:r>
                    </a:p>
                    <a:p>
                      <a:endParaRPr lang="ru-RU" sz="20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Имена существительные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женского рода  без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окончания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0070C0"/>
                          </a:solidFill>
                        </a:rPr>
                        <a:t>(с мягким знаком на конце)</a:t>
                      </a:r>
                      <a:endParaRPr lang="ru-RU" sz="20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0" y="332656"/>
            <a:ext cx="8640960" cy="646331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solidFill>
              <a:srgbClr val="BAFEC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Три склонения имён существительных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251520" y="6165304"/>
            <a:ext cx="720080" cy="404664"/>
          </a:xfrm>
          <a:prstGeom prst="actionButtonBackPreviou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6372200" y="1268760"/>
            <a:ext cx="1872208" cy="1152128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rgbClr val="E55981"/>
                </a:solidFill>
              </a:rPr>
              <a:t>Сейчас проверим!</a:t>
            </a:r>
            <a:endParaRPr lang="ru-RU" sz="1700" b="1" dirty="0">
              <a:solidFill>
                <a:srgbClr val="E5598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956376" y="6093296"/>
            <a:ext cx="936104" cy="476672"/>
          </a:xfrm>
          <a:prstGeom prst="actionButtonForwardNex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4" descr="818496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24744"/>
            <a:ext cx="233975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" name="Рисунок 1" descr="81851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124744"/>
            <a:ext cx="255577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097280"/>
          <a:ext cx="6528048" cy="5587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2012"/>
                <a:gridCol w="1644774"/>
                <a:gridCol w="1619250"/>
                <a:gridCol w="1632012"/>
              </a:tblGrid>
              <a:tr h="819552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 склонение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 склонение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 склонение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4605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C00000"/>
                          </a:solidFill>
                        </a:rPr>
                        <a:t>сирень</a:t>
                      </a:r>
                      <a:endParaRPr lang="ru-RU" sz="200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AFEC2"/>
                    </a:solidFill>
                  </a:tcPr>
                </a:tc>
              </a:tr>
              <a:tr h="408816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C00000"/>
                          </a:solidFill>
                        </a:rPr>
                        <a:t>стол</a:t>
                      </a:r>
                      <a:endParaRPr lang="ru-RU" sz="200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4605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C00000"/>
                          </a:solidFill>
                        </a:rPr>
                        <a:t>окно</a:t>
                      </a:r>
                      <a:endParaRPr lang="ru-RU" sz="200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AFEC2"/>
                    </a:solidFill>
                  </a:tcPr>
                </a:tc>
              </a:tr>
              <a:tr h="374605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C00000"/>
                          </a:solidFill>
                        </a:rPr>
                        <a:t>постель</a:t>
                      </a:r>
                      <a:endParaRPr lang="ru-RU" sz="200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4605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C00000"/>
                          </a:solidFill>
                        </a:rPr>
                        <a:t>пристань</a:t>
                      </a:r>
                      <a:endParaRPr lang="ru-RU" sz="200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AFEC2"/>
                    </a:solidFill>
                  </a:tcPr>
                </a:tc>
              </a:tr>
              <a:tr h="374605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C00000"/>
                          </a:solidFill>
                        </a:rPr>
                        <a:t>тетрадь</a:t>
                      </a:r>
                      <a:endParaRPr lang="ru-RU" sz="200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687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C00000"/>
                          </a:solidFill>
                        </a:rPr>
                        <a:t>берёза</a:t>
                      </a:r>
                      <a:endParaRPr lang="ru-RU" sz="200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AFEC2"/>
                    </a:solidFill>
                  </a:tcPr>
                </a:tc>
              </a:tr>
              <a:tr h="374605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C00000"/>
                          </a:solidFill>
                        </a:rPr>
                        <a:t>вагон</a:t>
                      </a:r>
                      <a:endParaRPr lang="ru-RU" sz="200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4605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C00000"/>
                          </a:solidFill>
                        </a:rPr>
                        <a:t>ягода</a:t>
                      </a:r>
                      <a:endParaRPr lang="ru-RU" sz="200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AFEC2"/>
                    </a:solidFill>
                  </a:tcPr>
                </a:tc>
              </a:tr>
              <a:tr h="374605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C00000"/>
                          </a:solidFill>
                        </a:rPr>
                        <a:t>мышь</a:t>
                      </a:r>
                      <a:endParaRPr lang="ru-RU" sz="200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4605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C00000"/>
                          </a:solidFill>
                        </a:rPr>
                        <a:t>голубь</a:t>
                      </a:r>
                      <a:endParaRPr lang="ru-RU" sz="200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AFEC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AFEC2"/>
                    </a:solidFill>
                  </a:tcPr>
                </a:tc>
              </a:tr>
              <a:tr h="374605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C00000"/>
                          </a:solidFill>
                        </a:rPr>
                        <a:t>щавель</a:t>
                      </a:r>
                      <a:endParaRPr lang="ru-RU" sz="200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292080" y="1988840"/>
            <a:ext cx="12961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1988840"/>
            <a:ext cx="1440160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23728" y="1988840"/>
            <a:ext cx="1368152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23728" y="2348880"/>
            <a:ext cx="1440160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220072" y="2780928"/>
            <a:ext cx="1512168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23728" y="2780928"/>
            <a:ext cx="1440160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23728" y="3140968"/>
            <a:ext cx="1440160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707904" y="3573016"/>
            <a:ext cx="1368152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123728" y="3573016"/>
            <a:ext cx="1368152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707904" y="3933056"/>
            <a:ext cx="1440160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123728" y="3933056"/>
            <a:ext cx="1440160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707904" y="4365104"/>
            <a:ext cx="1440160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220072" y="4293096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220072" y="4725144"/>
            <a:ext cx="1512168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123728" y="4725144"/>
            <a:ext cx="1440160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779912" y="5157192"/>
            <a:ext cx="1368152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292080" y="5157192"/>
            <a:ext cx="1440160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123728" y="5517232"/>
            <a:ext cx="1440160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707904" y="5517232"/>
            <a:ext cx="1368152" cy="288032"/>
          </a:xfrm>
          <a:prstGeom prst="rect">
            <a:avLst/>
          </a:prstGeom>
          <a:solidFill>
            <a:schemeClr val="bg1">
              <a:lumMod val="95000"/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123728" y="5949280"/>
            <a:ext cx="1440160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220072" y="5949280"/>
            <a:ext cx="1512168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195736" y="6309320"/>
            <a:ext cx="1368152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436096" y="6381328"/>
            <a:ext cx="12961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779912" y="2348880"/>
            <a:ext cx="12961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436096" y="3140968"/>
            <a:ext cx="1296144" cy="288032"/>
          </a:xfrm>
          <a:prstGeom prst="rect">
            <a:avLst/>
          </a:prstGeom>
          <a:solidFill>
            <a:schemeClr val="bg1">
              <a:lumMod val="85000"/>
              <a:alpha val="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779912" y="3140968"/>
            <a:ext cx="12961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364088" y="3573016"/>
            <a:ext cx="12961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292080" y="3933056"/>
            <a:ext cx="12961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3707904" y="4725144"/>
            <a:ext cx="12961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195736" y="4365104"/>
            <a:ext cx="12961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3851920" y="5949280"/>
            <a:ext cx="12961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2123728" y="5157192"/>
            <a:ext cx="12961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5364088" y="5517232"/>
            <a:ext cx="12961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851920" y="6309320"/>
            <a:ext cx="12961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6948264" y="5229200"/>
            <a:ext cx="2016224" cy="1418456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ПОВТОРИ ПРАВИЛО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051720" y="2780928"/>
            <a:ext cx="1368152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220072" y="2780928"/>
            <a:ext cx="1512168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051720" y="3573016"/>
            <a:ext cx="1440160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707904" y="3573016"/>
            <a:ext cx="1368152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292080" y="4365104"/>
            <a:ext cx="1368152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220072" y="5157192"/>
            <a:ext cx="1359768" cy="279648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707904" y="5157192"/>
            <a:ext cx="1368152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364088" y="5949280"/>
            <a:ext cx="1296144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051720" y="5949280"/>
            <a:ext cx="1368152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051720" y="2348880"/>
            <a:ext cx="1368152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3707904" y="4797152"/>
            <a:ext cx="1368152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3707904" y="1988840"/>
            <a:ext cx="1368152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5292080" y="2348880"/>
            <a:ext cx="1368152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BAFEC2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ошибка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5220072" y="2348880"/>
            <a:ext cx="1440160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707904" y="3140968"/>
            <a:ext cx="1296144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1907704" y="3140968"/>
            <a:ext cx="1440160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3707904" y="3933056"/>
            <a:ext cx="1296144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979712" y="3933056"/>
            <a:ext cx="1368152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5292080" y="4725144"/>
            <a:ext cx="1440160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3707904" y="1988840"/>
            <a:ext cx="1296144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1979712" y="4725144"/>
            <a:ext cx="1440160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3779912" y="5517232"/>
            <a:ext cx="1224136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436096" y="6381328"/>
            <a:ext cx="1224136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2195736" y="6309320"/>
            <a:ext cx="1224136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2267744" y="5517232"/>
            <a:ext cx="1224136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3707904" y="4365104"/>
            <a:ext cx="1296144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3707904" y="2348880"/>
            <a:ext cx="1368152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5364088" y="3140968"/>
            <a:ext cx="1368152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5292080" y="4005064"/>
            <a:ext cx="1368152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5292080" y="5517232"/>
            <a:ext cx="1368152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3779912" y="6381328"/>
            <a:ext cx="1368152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707904" y="5949280"/>
            <a:ext cx="1296144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5292080" y="1988840"/>
            <a:ext cx="1368152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5292080" y="3573016"/>
            <a:ext cx="1368152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979712" y="5157192"/>
            <a:ext cx="1368152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2123728" y="4365104"/>
            <a:ext cx="1368152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101" name="Скругленный прямоугольник 100"/>
          <p:cNvSpPr/>
          <p:nvPr/>
        </p:nvSpPr>
        <p:spPr>
          <a:xfrm>
            <a:off x="6948264" y="5229200"/>
            <a:ext cx="2016224" cy="1418456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211960" y="270892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+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3707904" y="2780928"/>
            <a:ext cx="1224136" cy="288032"/>
          </a:xfrm>
          <a:prstGeom prst="rect">
            <a:avLst/>
          </a:prstGeom>
          <a:solidFill>
            <a:srgbClr val="BAFEC2"/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67544" y="332656"/>
            <a:ext cx="1827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I</a:t>
            </a:r>
            <a:r>
              <a:rPr lang="ru-RU" sz="3200" b="1" dirty="0" smtClean="0">
                <a:solidFill>
                  <a:srgbClr val="C00000"/>
                </a:solidFill>
              </a:rPr>
              <a:t> вариант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1" presetClass="entr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49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1" presetClass="entr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00"/>
                            </p:stCondLst>
                            <p:childTnLst>
                              <p:par>
                                <p:cTn id="130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1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1" presetClass="entr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000"/>
                            </p:stCondLst>
                            <p:childTnLst>
                              <p:par>
                                <p:cTn id="160" presetID="1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grpId="16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000"/>
                            </p:stCondLst>
                            <p:childTnLst>
                              <p:par>
                                <p:cTn id="184" presetID="1" presetClass="entr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0" presetClass="exit" presetSubtype="0" fill="hold" grpId="19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9" presetID="1" presetClass="entr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>
                      <p:stCondLst>
                        <p:cond delay="0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0" presetClass="exit" presetSubtype="0" fill="hold" grpId="2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23" presetID="1" presetClass="entr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>
                      <p:stCondLst>
                        <p:cond delay="0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0" presetClass="exit" presetSubtype="0" fill="hold" grpId="2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2000"/>
                            </p:stCondLst>
                            <p:childTnLst>
                              <p:par>
                                <p:cTn id="238" presetID="1" presetClass="entr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249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0" fill="hold">
                      <p:stCondLst>
                        <p:cond delay="0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0" presetClass="exit" presetSubtype="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8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2000"/>
                            </p:stCondLst>
                            <p:childTnLst>
                              <p:par>
                                <p:cTn id="271" presetID="1" presetClass="entr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7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4" fill="hold">
                      <p:stCondLst>
                        <p:cond delay="0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0" presetClass="exit" presetSubtype="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9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2000"/>
                            </p:stCondLst>
                            <p:childTnLst>
                              <p:par>
                                <p:cTn id="282" presetID="1" presetClass="entr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84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5" fill="hold">
                      <p:stCondLst>
                        <p:cond delay="0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0" presetClass="exit" presetSubtype="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4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2000"/>
                            </p:stCondLst>
                            <p:childTnLst>
                              <p:par>
                                <p:cTn id="297" presetID="1" presetClass="entr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99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0" fill="hold">
                      <p:stCondLst>
                        <p:cond delay="0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0" presetClass="exit" presetSubtype="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2000"/>
                            </p:stCondLst>
                            <p:childTnLst>
                              <p:par>
                                <p:cTn id="321" presetID="1" presetClass="entr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33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3" fill="hold">
                      <p:stCondLst>
                        <p:cond delay="0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0" presetClass="exit" presetSubtype="0" fill="hold" grpId="3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2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2000"/>
                            </p:stCondLst>
                            <p:childTnLst>
                              <p:par>
                                <p:cTn id="345" presetID="1" presetClass="entr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34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8" fill="hold">
                      <p:stCondLst>
                        <p:cond delay="0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0" presetClass="exit" presetSubtype="0" fill="hold" grpId="39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2000"/>
                            </p:stCondLst>
                            <p:childTnLst>
                              <p:par>
                                <p:cTn id="360" presetID="1" presetClass="entr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6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3" fill="hold">
                      <p:stCondLst>
                        <p:cond delay="0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10" presetClass="exit" presetSubtype="0" fill="hold" grpId="3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2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2000"/>
                            </p:stCondLst>
                            <p:childTnLst>
                              <p:par>
                                <p:cTn id="375" presetID="1" presetClass="entr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37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8" fill="hold">
                      <p:stCondLst>
                        <p:cond delay="0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0" presetClass="exit" presetSubtype="0" fill="hold" grpId="37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7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2000"/>
                            </p:stCondLst>
                            <p:childTnLst>
                              <p:par>
                                <p:cTn id="390" presetID="1" presetClass="entr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39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3" fill="hold">
                      <p:stCondLst>
                        <p:cond delay="0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401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2" fill="hold">
                      <p:stCondLst>
                        <p:cond delay="0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10" presetClass="exit" presetSubtype="0" fill="hold" grpId="4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1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3" fill="hold">
                            <p:stCondLst>
                              <p:cond delay="2000"/>
                            </p:stCondLst>
                            <p:childTnLst>
                              <p:par>
                                <p:cTn id="414" presetID="1" presetClass="entr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416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7" fill="hold">
                      <p:stCondLst>
                        <p:cond delay="0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425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6" fill="hold">
                      <p:stCondLst>
                        <p:cond delay="0"/>
                      </p:stCondLst>
                      <p:childTnLst>
                        <p:par>
                          <p:cTn id="427" fill="hold">
                            <p:stCondLst>
                              <p:cond delay="0"/>
                            </p:stCondLst>
                            <p:childTnLst>
                              <p:par>
                                <p:cTn id="4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4" presetID="10" presetClass="exit" presetSubtype="0" fill="hold" grpId="4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5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7" fill="hold">
                            <p:stCondLst>
                              <p:cond delay="2000"/>
                            </p:stCondLst>
                            <p:childTnLst>
                              <p:par>
                                <p:cTn id="438" presetID="1" presetClass="entr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440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1" fill="hold">
                      <p:stCondLst>
                        <p:cond delay="0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" presetID="10" presetClass="exit" presetSubtype="0" fill="hold" grpId="4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6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49" presetID="1" presetClass="entr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451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2" fill="hold">
                      <p:stCondLst>
                        <p:cond delay="0"/>
                      </p:stCondLst>
                      <p:childTnLst>
                        <p:par>
                          <p:cTn id="453" fill="hold">
                            <p:stCondLst>
                              <p:cond delay="0"/>
                            </p:stCondLst>
                            <p:childTnLst>
                              <p:par>
                                <p:cTn id="45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460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1" fill="hold">
                      <p:stCondLst>
                        <p:cond delay="0"/>
                      </p:stCondLst>
                      <p:childTnLst>
                        <p:par>
                          <p:cTn id="462" fill="hold">
                            <p:stCondLst>
                              <p:cond delay="0"/>
                            </p:stCondLst>
                            <p:childTnLst>
                              <p:par>
                                <p:cTn id="46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10" presetClass="exit" presetSubtype="0" fill="hold" grpId="47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0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2" fill="hold">
                            <p:stCondLst>
                              <p:cond delay="2000"/>
                            </p:stCondLst>
                            <p:childTnLst>
                              <p:par>
                                <p:cTn id="473" presetID="1" presetClass="entr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9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7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8" grpId="0" animBg="1"/>
      <p:bldP spid="101" grpId="0" animBg="1"/>
      <p:bldP spid="101" grpId="1" animBg="1"/>
      <p:bldP spid="101" grpId="2" animBg="1"/>
      <p:bldP spid="101" grpId="3" animBg="1"/>
      <p:bldP spid="101" grpId="4" animBg="1"/>
      <p:bldP spid="101" grpId="5" animBg="1"/>
      <p:bldP spid="101" grpId="6" animBg="1"/>
      <p:bldP spid="101" grpId="7" animBg="1"/>
      <p:bldP spid="101" grpId="8" animBg="1"/>
      <p:bldP spid="101" grpId="9" animBg="1"/>
      <p:bldP spid="101" grpId="10" animBg="1"/>
      <p:bldP spid="101" grpId="11" animBg="1"/>
      <p:bldP spid="101" grpId="12" animBg="1"/>
      <p:bldP spid="101" grpId="13" animBg="1"/>
      <p:bldP spid="101" grpId="14" animBg="1"/>
      <p:bldP spid="101" grpId="15" animBg="1"/>
      <p:bldP spid="101" grpId="16" animBg="1"/>
      <p:bldP spid="101" grpId="17" animBg="1"/>
      <p:bldP spid="101" grpId="19" animBg="1"/>
      <p:bldP spid="101" grpId="20" animBg="1"/>
      <p:bldP spid="101" grpId="21" animBg="1"/>
      <p:bldP spid="101" grpId="22" animBg="1"/>
      <p:bldP spid="101" grpId="23" animBg="1"/>
      <p:bldP spid="101" grpId="24" animBg="1"/>
      <p:bldP spid="101" grpId="25" animBg="1"/>
      <p:bldP spid="101" grpId="26" animBg="1"/>
      <p:bldP spid="101" grpId="27" animBg="1"/>
      <p:bldP spid="101" grpId="28" animBg="1"/>
      <p:bldP spid="101" grpId="29" animBg="1"/>
      <p:bldP spid="101" grpId="30" animBg="1"/>
      <p:bldP spid="101" grpId="31" animBg="1"/>
      <p:bldP spid="101" grpId="32" animBg="1"/>
      <p:bldP spid="101" grpId="33" animBg="1"/>
      <p:bldP spid="101" grpId="34" animBg="1"/>
      <p:bldP spid="101" grpId="35" animBg="1"/>
      <p:bldP spid="101" grpId="36" animBg="1"/>
      <p:bldP spid="101" grpId="37" animBg="1"/>
      <p:bldP spid="101" grpId="38" animBg="1"/>
      <p:bldP spid="101" grpId="39" animBg="1"/>
      <p:bldP spid="101" grpId="40" animBg="1"/>
      <p:bldP spid="101" grpId="41" animBg="1"/>
      <p:bldP spid="101" grpId="42" animBg="1"/>
      <p:bldP spid="101" grpId="43" animBg="1"/>
      <p:bldP spid="101" grpId="44" animBg="1"/>
      <p:bldP spid="101" grpId="45" animBg="1"/>
      <p:bldP spid="101" grpId="46" animBg="1"/>
      <p:bldP spid="101" grpId="47" animBg="1"/>
      <p:bldP spid="101" grpId="48" animBg="1"/>
      <p:bldP spid="101" grpId="49" animBg="1"/>
      <p:bldP spid="101" grpId="50" animBg="1"/>
      <p:bldP spid="8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1" descr="81669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484784"/>
            <a:ext cx="269979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484784"/>
          <a:ext cx="6500859" cy="408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6953"/>
                <a:gridCol w="2166953"/>
                <a:gridCol w="2166953"/>
              </a:tblGrid>
              <a:tr h="6032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</a:p>
                    <a:p>
                      <a:pPr algn="ctr"/>
                      <a:r>
                        <a:rPr lang="ru-RU" sz="2800" dirty="0" smtClean="0"/>
                        <a:t>склонение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</a:p>
                    <a:p>
                      <a:pPr algn="ctr"/>
                      <a:r>
                        <a:rPr lang="ru-RU" sz="2800" dirty="0" smtClean="0"/>
                        <a:t>склонение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</a:p>
                    <a:p>
                      <a:pPr algn="ctr"/>
                      <a:r>
                        <a:rPr lang="ru-RU" sz="2800" dirty="0" smtClean="0"/>
                        <a:t>склонение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194727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Имена существительные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мужского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 и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женского рода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с окончаниями</a:t>
                      </a:r>
                    </a:p>
                    <a:p>
                      <a:pPr algn="ctr"/>
                      <a:r>
                        <a:rPr lang="ru-RU" sz="4000" b="1" dirty="0" smtClean="0">
                          <a:solidFill>
                            <a:srgbClr val="0070C0"/>
                          </a:solidFill>
                        </a:rPr>
                        <a:t>-а   -я</a:t>
                      </a:r>
                      <a:endParaRPr lang="ru-RU" sz="40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Имена существительные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мужского рода </a:t>
                      </a:r>
                      <a:r>
                        <a:rPr lang="ru-RU" sz="2000" b="1" dirty="0" smtClean="0">
                          <a:solidFill>
                            <a:srgbClr val="0070C0"/>
                          </a:solidFill>
                        </a:rPr>
                        <a:t>без окончания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и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среднего рода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с окончаниями</a:t>
                      </a:r>
                    </a:p>
                    <a:p>
                      <a:pPr algn="ctr"/>
                      <a:r>
                        <a:rPr lang="ru-RU" sz="4000" b="1" dirty="0" smtClean="0">
                          <a:solidFill>
                            <a:srgbClr val="0070C0"/>
                          </a:solidFill>
                        </a:rPr>
                        <a:t>-о   -е</a:t>
                      </a:r>
                    </a:p>
                    <a:p>
                      <a:endParaRPr lang="ru-RU" sz="20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Имена существительные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женского рода  без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окончания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0070C0"/>
                          </a:solidFill>
                        </a:rPr>
                        <a:t>(с мягким знаком на конце)</a:t>
                      </a:r>
                      <a:endParaRPr lang="ru-RU" sz="20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0" y="332656"/>
            <a:ext cx="8640960" cy="646331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  <a:ln>
            <a:solidFill>
              <a:srgbClr val="BAFEC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Три склонения имён существительных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251520" y="6165304"/>
            <a:ext cx="720080" cy="404664"/>
          </a:xfrm>
          <a:prstGeom prst="actionButtonBackPreviou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6372200" y="1268760"/>
            <a:ext cx="1872208" cy="1152128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rgbClr val="E55981"/>
                </a:solidFill>
              </a:rPr>
              <a:t>Сейчас проверим!</a:t>
            </a:r>
            <a:endParaRPr lang="ru-RU" sz="1700" b="1" dirty="0">
              <a:solidFill>
                <a:srgbClr val="E5598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956376" y="6093296"/>
            <a:ext cx="936104" cy="476672"/>
          </a:xfrm>
          <a:prstGeom prst="actionButtonForwardNex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41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FF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9790" y="188640"/>
            <a:ext cx="421807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B050"/>
                </a:solidFill>
                <a:cs typeface="+mn-cs"/>
              </a:rPr>
              <a:t>Использованные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cs typeface="+mn-cs"/>
              </a:rPr>
              <a:t> </a:t>
            </a:r>
            <a:r>
              <a:rPr lang="ru-RU" sz="2800" b="1" dirty="0">
                <a:solidFill>
                  <a:srgbClr val="00B050"/>
                </a:solidFill>
                <a:cs typeface="+mn-cs"/>
              </a:rPr>
              <a:t>ресурсы</a:t>
            </a:r>
          </a:p>
        </p:txBody>
      </p:sp>
      <p:sp>
        <p:nvSpPr>
          <p:cNvPr id="5" name="Прямоугольник 2"/>
          <p:cNvSpPr>
            <a:spLocks noGrp="1" noChangeArrowheads="1"/>
          </p:cNvSpPr>
          <p:nvPr>
            <p:ph idx="1"/>
          </p:nvPr>
        </p:nvSpPr>
        <p:spPr bwMode="auto">
          <a:xfrm>
            <a:off x="539552" y="764704"/>
            <a:ext cx="8229600" cy="213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hlinkClick r:id="rId2"/>
              </a:rPr>
              <a:t>http://wap.mobilmusic.ru/newanim.html?start=30&amp;podtip=14</a:t>
            </a:r>
            <a:r>
              <a:rPr lang="ru-RU" sz="2000" dirty="0"/>
              <a:t> – анимированные картинки героев мультфильма «Маша и медведь» и др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Детские </a:t>
            </a:r>
            <a:r>
              <a:rPr lang="ru-RU" sz="2000" b="1" dirty="0" smtClean="0"/>
              <a:t>рамки</a:t>
            </a:r>
            <a:r>
              <a:rPr lang="ru-RU" sz="2000" dirty="0" smtClean="0"/>
              <a:t> для </a:t>
            </a:r>
            <a:r>
              <a:rPr lang="ru-RU" sz="2000" b="1" dirty="0" smtClean="0"/>
              <a:t>фото</a:t>
            </a:r>
            <a:r>
              <a:rPr lang="ru-RU" sz="2000" dirty="0" smtClean="0"/>
              <a:t> "</a:t>
            </a:r>
            <a:r>
              <a:rPr lang="ru-RU" sz="2000" b="1" dirty="0" smtClean="0"/>
              <a:t>Маша</a:t>
            </a:r>
            <a:r>
              <a:rPr lang="ru-RU" sz="2000" dirty="0" smtClean="0"/>
              <a:t> </a:t>
            </a:r>
            <a:r>
              <a:rPr lang="ru-RU" sz="2000" b="1" dirty="0" smtClean="0"/>
              <a:t>и</a:t>
            </a:r>
            <a:r>
              <a:rPr lang="ru-RU" sz="2000" dirty="0" smtClean="0"/>
              <a:t> </a:t>
            </a:r>
            <a:r>
              <a:rPr lang="ru-RU" sz="2000" b="1" dirty="0" smtClean="0"/>
              <a:t>медведь</a:t>
            </a:r>
            <a:r>
              <a:rPr lang="ru-RU" sz="2000" dirty="0" smtClean="0"/>
              <a:t>". </a:t>
            </a:r>
            <a:r>
              <a:rPr lang="ru-RU" sz="2000" dirty="0" smtClean="0">
                <a:hlinkClick r:id="rId3"/>
              </a:rPr>
              <a:t>http://evalissa.ru/post168908283/</a:t>
            </a:r>
            <a:r>
              <a:rPr lang="ru-RU" sz="2000" dirty="0" smtClean="0"/>
              <a:t> </a:t>
            </a:r>
          </a:p>
          <a:p>
            <a:endParaRPr lang="ru-RU" sz="2400" dirty="0"/>
          </a:p>
        </p:txBody>
      </p:sp>
      <p:pic>
        <p:nvPicPr>
          <p:cNvPr id="6" name="Рисунок 1" descr="816699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852936"/>
            <a:ext cx="262778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 descr="818515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852936"/>
            <a:ext cx="259228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4" descr="818496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2852936"/>
            <a:ext cx="233975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блако 8"/>
          <p:cNvSpPr/>
          <p:nvPr/>
        </p:nvSpPr>
        <p:spPr>
          <a:xfrm>
            <a:off x="6012160" y="2708920"/>
            <a:ext cx="1584176" cy="864096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E55981"/>
                </a:solidFill>
              </a:rPr>
              <a:t>УЧИ!</a:t>
            </a:r>
            <a:endParaRPr lang="ru-RU" sz="3200" b="1" dirty="0">
              <a:solidFill>
                <a:srgbClr val="E5598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ст-проверка Склонение имён существительных.КУРИПК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Тест-проверка Склонение имён существительных.КУРИПКО</Template>
  <TotalTime>3</TotalTime>
  <Words>222</Words>
  <Application>Microsoft Office PowerPoint</Application>
  <PresentationFormat>Экран (4:3)</PresentationFormat>
  <Paragraphs>113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Тест-проверка Склонение имён существительных.КУРИПКО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hh</dc:creator>
  <cp:lastModifiedBy>hh</cp:lastModifiedBy>
  <cp:revision>2</cp:revision>
  <dcterms:created xsi:type="dcterms:W3CDTF">2012-11-15T11:58:40Z</dcterms:created>
  <dcterms:modified xsi:type="dcterms:W3CDTF">2012-11-15T12:03:14Z</dcterms:modified>
</cp:coreProperties>
</file>