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3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7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7.jpg" Type="http://schemas.openxmlformats.org/officeDocument/2006/relationships/image" Id="rId4"/><Relationship Target="../media/image22.jpg" Type="http://schemas.openxmlformats.org/officeDocument/2006/relationships/image" Id="rId3"/><Relationship Target="../media/image15.jpg" Type="http://schemas.openxmlformats.org/officeDocument/2006/relationships/image" Id="rId9"/><Relationship Target="../media/image10.jpg" Type="http://schemas.openxmlformats.org/officeDocument/2006/relationships/image" Id="rId6"/><Relationship Target="../media/image08.jpg" Type="http://schemas.openxmlformats.org/officeDocument/2006/relationships/image" Id="rId5"/><Relationship Target="../media/image12.jpg" Type="http://schemas.openxmlformats.org/officeDocument/2006/relationships/image" Id="rId8"/><Relationship Target="../media/image13.jpg" Type="http://schemas.openxmlformats.org/officeDocument/2006/relationships/image" Id="rId7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6.jpg" Type="http://schemas.openxmlformats.org/officeDocument/2006/relationships/image" Id="rId4"/><Relationship Target="../media/image21.jpg" Type="http://schemas.openxmlformats.org/officeDocument/2006/relationships/image" Id="rId3"/><Relationship Target="../media/image31.jpg" Type="http://schemas.openxmlformats.org/officeDocument/2006/relationships/image" Id="rId6"/><Relationship Target="../media/image18.jpg" Type="http://schemas.openxmlformats.org/officeDocument/2006/relationships/image" Id="rId5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7.jpg" Type="http://schemas.openxmlformats.org/officeDocument/2006/relationships/image" Id="rId4"/><Relationship Target="../media/image19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9.jpg" Type="http://schemas.openxmlformats.org/officeDocument/2006/relationships/image" Id="rId4"/><Relationship Target="../media/image20.jpg" Type="http://schemas.openxmlformats.org/officeDocument/2006/relationships/image" Id="rId3"/><Relationship Target="../media/image24.jpg" Type="http://schemas.openxmlformats.org/officeDocument/2006/relationships/image" Id="rId6"/><Relationship Target="../media/image25.jpg" Type="http://schemas.openxmlformats.org/officeDocument/2006/relationships/image" Id="rId5"/><Relationship Target="../media/image26.jpg" Type="http://schemas.openxmlformats.org/officeDocument/2006/relationships/image" Id="rId7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8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http://ru.wikipedia.org/wiki/%D2%F3%ED%E4%F0%E0" Type="http://schemas.openxmlformats.org/officeDocument/2006/relationships/hyperlink" TargetMode="External" Id="rId4"/><Relationship Target="http://www.megabook.ru/Article.asp?AID=679683" Type="http://schemas.openxmlformats.org/officeDocument/2006/relationships/hyperlink" TargetMode="External" Id="rId3"/><Relationship Target="http://dic.academic.ru/dic.nsf/bse/141686/%D0%A2%D1%83%D0%BD%D0%B4%D1%80%D0%B0" Type="http://schemas.openxmlformats.org/officeDocument/2006/relationships/hyperlink" TargetMode="External" Id="rId6"/><Relationship Target="http://www.naturall.ru/node/4" Type="http://schemas.openxmlformats.org/officeDocument/2006/relationships/hyperlink" TargetMode="External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3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0.jpg" Type="http://schemas.openxmlformats.org/officeDocument/2006/relationships/image" Id="rId4"/><Relationship Target="../media/image03.jpg" Type="http://schemas.openxmlformats.org/officeDocument/2006/relationships/image" Id="rId3"/><Relationship Target="../media/image05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1.jpg" Type="http://schemas.openxmlformats.org/officeDocument/2006/relationships/image" Id="rId4"/><Relationship Target="../media/image06.jpg" Type="http://schemas.openxmlformats.org/officeDocument/2006/relationships/image" Id="rId3"/><Relationship Target="../media/image02.jp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9.jpg" Type="http://schemas.openxmlformats.org/officeDocument/2006/relationships/image" Id="rId4"/><Relationship Target="../media/image2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idx="1" type="subTitle"/>
          </p:nvPr>
        </p:nvSpPr>
        <p:spPr>
          <a:xfrm>
            <a:off y="4884662" x="685800"/>
            <a:ext cy="2000999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ru">
                <a:solidFill>
                  <a:srgbClr val="C9DAF8"/>
                </a:solidFill>
              </a:rPr>
              <a:t>Слово «тундра» имеет происхождение от «тунтури», что в переводе с языка саами означает «сопки» - невысокие вершины, которые не покрыты лесом.</a:t>
            </a:r>
          </a:p>
        </p:txBody>
      </p:sp>
      <p:sp>
        <p:nvSpPr>
          <p:cNvPr id="24" name="Shape 24"/>
          <p:cNvSpPr/>
          <p:nvPr/>
        </p:nvSpPr>
        <p:spPr>
          <a:xfrm>
            <a:off y="892277" x="2404798"/>
            <a:ext cy="1280708" cx="5151792"/>
          </a:xfrm>
          <a:custGeom>
            <a:pathLst>
              <a:path w="3914" extrusionOk="0" h="973">
                <a:moveTo>
                  <a:pt y="62" x="717"/>
                </a:moveTo>
                <a:lnTo>
                  <a:pt y="261" x="671"/>
                </a:lnTo>
                <a:lnTo>
                  <a:pt y="261" x="633"/>
                </a:lnTo>
                <a:quadBezTo>
                  <a:pt y="244" x="631"/>
                  <a:pt y="219" x="626"/>
                </a:quadBezTo>
                <a:quadBezTo>
                  <a:pt y="194" x="620"/>
                  <a:pt y="170" x="610"/>
                </a:quadBezTo>
                <a:quadBezTo>
                  <a:pt y="145" x="600"/>
                  <a:pt y="128" x="588"/>
                </a:quadBezTo>
                <a:quadBezTo>
                  <a:pt y="111" x="576"/>
                  <a:pt y="108" x="560"/>
                </a:quadBezTo>
                <a:quadBezTo>
                  <a:pt y="106" x="545"/>
                  <a:pt y="105" x="522"/>
                </a:quadBezTo>
                <a:quadBezTo>
                  <a:pt y="104" x="500"/>
                  <a:pt y="104" x="483"/>
                </a:quadBezTo>
                <a:lnTo>
                  <a:pt y="104" x="458"/>
                </a:lnTo>
                <a:lnTo>
                  <a:pt y="642" x="334"/>
                </a:lnTo>
                <a:quadBezTo>
                  <a:pt y="650" x="332"/>
                  <a:pt y="658" x="331"/>
                </a:quadBezTo>
                <a:quadBezTo>
                  <a:pt y="666" x="330"/>
                  <a:pt y="669" x="330"/>
                </a:quadBezTo>
                <a:quadBezTo>
                  <a:pt y="681" x="330"/>
                  <a:pt y="690" x="334"/>
                </a:quadBezTo>
                <a:quadBezTo>
                  <a:pt y="699" x="339"/>
                  <a:pt y="704" x="352"/>
                </a:quadBezTo>
                <a:quadBezTo>
                  <a:pt y="709" x="363"/>
                  <a:pt y="714" x="386"/>
                </a:quadBezTo>
                <a:quadBezTo>
                  <a:pt y="718" x="408"/>
                  <a:pt y="720" x="423"/>
                </a:quadBezTo>
                <a:lnTo>
                  <a:pt y="755" x="415"/>
                </a:lnTo>
                <a:lnTo>
                  <a:pt y="755" x="28"/>
                </a:lnTo>
                <a:lnTo>
                  <a:pt y="720" x="37"/>
                </a:lnTo>
                <a:quadBezTo>
                  <a:pt y="719" x="50"/>
                  <a:pt y="716" x="77"/>
                </a:quadBezTo>
                <a:quadBezTo>
                  <a:pt y="713" x="103"/>
                  <a:pt y="709" x="114"/>
                </a:quadBezTo>
                <a:quadBezTo>
                  <a:pt y="701" x="134"/>
                  <a:pt y="688" x="144"/>
                </a:quadBezTo>
                <a:quadBezTo>
                  <a:pt y="675" x="153"/>
                  <a:pt y="657" x="157"/>
                </a:quadBezTo>
                <a:lnTo>
                  <a:pt y="104" x="285"/>
                </a:lnTo>
                <a:lnTo>
                  <a:pt y="104" x="266"/>
                </a:lnTo>
                <a:quadBezTo>
                  <a:pt y="104" x="248"/>
                  <a:pt y="105" x="229"/>
                </a:quadBezTo>
                <a:quadBezTo>
                  <a:pt y="106" x="210"/>
                  <a:pt y="108" x="186"/>
                </a:quadBezTo>
                <a:quadBezTo>
                  <a:pt y="111" x="168"/>
                  <a:pt y="129" x="147"/>
                </a:quadBezTo>
                <a:quadBezTo>
                  <a:pt y="148" x="125"/>
                  <a:pt y="170" x="104"/>
                </a:quadBezTo>
                <a:quadBezTo>
                  <a:pt y="197" x="80"/>
                  <a:pt y="220" x="64"/>
                </a:quadBezTo>
                <a:quadBezTo>
                  <a:pt y="242" x="48"/>
                  <a:pt y="261" x="37"/>
                </a:quadBezTo>
                <a:lnTo>
                  <a:pt y="261" x="0"/>
                </a:lnTo>
                <a:lnTo>
                  <a:pt y="62" x="45"/>
                </a:lnTo>
                <a:lnTo>
                  <a:pt y="62" x="717"/>
                </a:lnTo>
                <a:close/>
                <a:moveTo>
                  <a:pt y="677" x="1016"/>
                </a:moveTo>
                <a:lnTo>
                  <a:pt y="677" x="1013"/>
                </a:lnTo>
                <a:quadBezTo>
                  <a:pt y="728" x="958"/>
                  <a:pt y="747" x="911"/>
                </a:quadBezTo>
                <a:quadBezTo>
                  <a:pt y="767" x="865"/>
                  <a:pt y="767" x="809"/>
                </a:quadBezTo>
                <a:quadBezTo>
                  <a:pt y="767" x="754"/>
                  <a:pt y="736" x="724"/>
                </a:quadBezTo>
                <a:quadBezTo>
                  <a:pt y="706" x="694"/>
                  <a:pt y="664" x="694"/>
                </a:quadBezTo>
                <a:quadBezTo>
                  <a:pt y="648" x="694"/>
                  <a:pt y="633" x="696"/>
                </a:quadBezTo>
                <a:quadBezTo>
                  <a:pt y="617" x="698"/>
                  <a:pt y="589" x="705"/>
                </a:quadBezTo>
                <a:lnTo>
                  <a:pt y="456" x="742"/>
                </a:lnTo>
                <a:quadBezTo>
                  <a:pt y="442" x="745"/>
                  <a:pt y="418" x="750"/>
                </a:quadBezTo>
                <a:quadBezTo>
                  <a:pt y="395" x="754"/>
                  <a:pt y="383" x="754"/>
                </a:quadBezTo>
                <a:quadBezTo>
                  <a:pt y="355" x="754"/>
                  <a:pt y="345" x="743"/>
                </a:quadBezTo>
                <a:quadBezTo>
                  <a:pt y="334" x="732"/>
                  <a:pt y="334" x="701"/>
                </a:quadBezTo>
                <a:quadBezTo>
                  <a:pt y="334" x="685"/>
                  <a:pt y="339" x="669"/>
                </a:quadBezTo>
                <a:quadBezTo>
                  <a:pt y="344" x="652"/>
                  <a:pt y="349" x="641"/>
                </a:quadBezTo>
                <a:lnTo>
                  <a:pt y="305" x="651"/>
                </a:lnTo>
                <a:quadBezTo>
                  <a:pt y="289" x="691"/>
                  <a:pt y="277" x="727"/>
                </a:quadBezTo>
                <a:quadBezTo>
                  <a:pt y="266" x="763"/>
                  <a:pt y="266" x="795"/>
                </a:quadBezTo>
                <a:quadBezTo>
                  <a:pt y="266" x="854"/>
                  <a:pt y="295" x="885"/>
                </a:quadBezTo>
                <a:quadBezTo>
                  <a:pt y="324" x="916"/>
                  <a:pt y="367" x="916"/>
                </a:quadBezTo>
                <a:quadBezTo>
                  <a:pt y="375" x="916"/>
                  <a:pt y="399" x="915"/>
                </a:quadBezTo>
                <a:quadBezTo>
                  <a:pt y="422" x="913"/>
                  <a:pt y="442" x="907"/>
                </a:quadBezTo>
                <a:lnTo>
                  <a:pt y="569" x="871"/>
                </a:lnTo>
                <a:quadBezTo>
                  <a:pt y="586" x="866"/>
                  <a:pt y="606" x="863"/>
                </a:quadBezTo>
                <a:quadBezTo>
                  <a:pt y="625" x="860"/>
                  <a:pt y="634" x="860"/>
                </a:quadBezTo>
                <a:quadBezTo>
                  <a:pt y="659" x="860"/>
                  <a:pt y="671" x="872"/>
                </a:quadBezTo>
                <a:quadBezTo>
                  <a:pt y="684" x="884"/>
                  <a:pt y="684" x="910"/>
                </a:quadBezTo>
                <a:quadBezTo>
                  <a:pt y="684" x="932"/>
                  <a:pt y="668" x="965"/>
                </a:quadBezTo>
                <a:quadBezTo>
                  <a:pt y="651" x="998"/>
                  <a:pt y="624" x="1025"/>
                </a:quadBezTo>
                <a:lnTo>
                  <a:pt y="274" x="1100"/>
                </a:lnTo>
                <a:lnTo>
                  <a:pt y="267" x="1254"/>
                </a:lnTo>
                <a:lnTo>
                  <a:pt y="275" x="1261"/>
                </a:lnTo>
                <a:lnTo>
                  <a:pt y="672" x="1176"/>
                </a:lnTo>
                <a:quadBezTo>
                  <a:pt y="761" x="1156"/>
                  <a:pt y="819" x="1121"/>
                </a:quadBezTo>
                <a:quadBezTo>
                  <a:pt y="876" x="1086"/>
                  <a:pt y="911" x="1040"/>
                </a:quadBezTo>
                <a:quadBezTo>
                  <a:pt y="943" x="995"/>
                  <a:pt y="958" x="943"/>
                </a:quadBezTo>
                <a:quadBezTo>
                  <a:pt y="972" x="892"/>
                  <a:pt y="972" x="838"/>
                </a:quadBezTo>
                <a:quadBezTo>
                  <a:pt y="972" x="780"/>
                  <a:pt y="964" x="742"/>
                </a:quadBezTo>
                <a:quadBezTo>
                  <a:pt y="955" x="704"/>
                  <a:pt y="940" x="682"/>
                </a:quadBezTo>
                <a:quadBezTo>
                  <a:pt y="926" x="663"/>
                  <a:pt y="909" x="655"/>
                </a:quadBezTo>
                <a:quadBezTo>
                  <a:pt y="893" x="648"/>
                  <a:pt y="876" x="648"/>
                </a:quadBezTo>
                <a:quadBezTo>
                  <a:pt y="848" x="648"/>
                  <a:pt y="826" x="668"/>
                </a:quadBezTo>
                <a:quadBezTo>
                  <a:pt y="804" x="688"/>
                  <a:pt y="804" x="723"/>
                </a:quadBezTo>
                <a:quadBezTo>
                  <a:pt y="804" x="750"/>
                  <a:pt y="818" x="770"/>
                </a:quadBezTo>
                <a:quadBezTo>
                  <a:pt y="833" x="791"/>
                  <a:pt y="853" x="807"/>
                </a:quadBezTo>
                <a:quadBezTo>
                  <a:pt y="872" x="822"/>
                  <a:pt y="895" x="834"/>
                </a:quadBezTo>
                <a:quadBezTo>
                  <a:pt y="918" x="846"/>
                  <a:pt y="933" x="852"/>
                </a:quadBezTo>
                <a:quadBezTo>
                  <a:pt y="931" x="861"/>
                  <a:pt y="926" x="874"/>
                </a:quadBezTo>
                <a:quadBezTo>
                  <a:pt y="922" x="887"/>
                  <a:pt y="916" x="895"/>
                </a:quadBezTo>
                <a:quadBezTo>
                  <a:pt y="908" x="908"/>
                  <a:pt y="899" x="918"/>
                </a:quadBezTo>
                <a:quadBezTo>
                  <a:pt y="891" x="928"/>
                  <a:pt y="874" x="940"/>
                </a:quadBezTo>
                <a:quadBezTo>
                  <a:pt y="841" x="965"/>
                  <a:pt y="793" x="984"/>
                </a:quadBezTo>
                <a:quadBezTo>
                  <a:pt y="745" x="1003"/>
                  <a:pt y="677" x="1016"/>
                </a:quadBezTo>
                <a:close/>
                <a:moveTo>
                  <a:pt y="476" x="1565"/>
                </a:moveTo>
                <a:lnTo>
                  <a:pt y="476" x="1723"/>
                </a:lnTo>
                <a:lnTo>
                  <a:pt y="274" x="1770"/>
                </a:lnTo>
                <a:lnTo>
                  <a:pt y="267" x="1925"/>
                </a:lnTo>
                <a:lnTo>
                  <a:pt y="274" x="1931"/>
                </a:lnTo>
                <a:lnTo>
                  <a:pt y="574" x="1862"/>
                </a:lnTo>
                <a:quadBezTo>
                  <a:pt y="588" x="1858"/>
                  <a:pt y="612" x="1854"/>
                </a:quadBezTo>
                <a:quadBezTo>
                  <a:pt y="635" x="1850"/>
                  <a:pt y="646" x="1850"/>
                </a:quadBezTo>
                <a:quadBezTo>
                  <a:pt y="675" x="1850"/>
                  <a:pt y="685" x="1862"/>
                </a:quadBezTo>
                <a:quadBezTo>
                  <a:pt y="695" x="1874"/>
                  <a:pt y="695" x="1905"/>
                </a:quadBezTo>
                <a:quadBezTo>
                  <a:pt y="695" x="1920"/>
                  <a:pt y="690" x="1938"/>
                </a:quadBezTo>
                <a:quadBezTo>
                  <a:pt y="685" x="1957"/>
                  <a:pt y="681" x="1965"/>
                </a:quadBezTo>
                <a:lnTo>
                  <a:pt y="725" x="1955"/>
                </a:lnTo>
                <a:quadBezTo>
                  <a:pt y="744" x="1906"/>
                  <a:pt y="754" x="1877"/>
                </a:quadBezTo>
                <a:quadBezTo>
                  <a:pt y="764" x="1849"/>
                  <a:pt y="764" x="1811"/>
                </a:quadBezTo>
                <a:quadBezTo>
                  <a:pt y="764" x="1757"/>
                  <a:pt y="737" x="1723"/>
                </a:quadBezTo>
                <a:quadBezTo>
                  <a:pt y="709" x="1688"/>
                  <a:pt y="663" x="1688"/>
                </a:quadBezTo>
                <a:quadBezTo>
                  <a:pt y="637" x="1688"/>
                  <a:pt y="625" x="1690"/>
                </a:quadBezTo>
                <a:quadBezTo>
                  <a:pt y="612" x="1691"/>
                  <a:pt y="586" x="1697"/>
                </a:quadBezTo>
                <a:lnTo>
                  <a:pt y="523" x="1712"/>
                </a:lnTo>
                <a:lnTo>
                  <a:pt y="523" x="1555"/>
                </a:lnTo>
                <a:lnTo>
                  <a:pt y="755" x="1501"/>
                </a:lnTo>
                <a:lnTo>
                  <a:pt y="755" x="1339"/>
                </a:lnTo>
                <a:lnTo>
                  <a:pt y="455" x="1409"/>
                </a:lnTo>
                <a:quadBezTo>
                  <a:pt y="441" x="1412"/>
                  <a:pt y="419" x="1416"/>
                </a:quadBezTo>
                <a:quadBezTo>
                  <a:pt y="397" x="1421"/>
                  <a:pt y="383" x="1421"/>
                </a:quadBezTo>
                <a:quadBezTo>
                  <a:pt y="355" x="1421"/>
                  <a:pt y="345" x="1409"/>
                </a:quadBezTo>
                <a:quadBezTo>
                  <a:pt y="334" x="1398"/>
                  <a:pt y="334" x="1368"/>
                </a:quadBezTo>
                <a:quadBezTo>
                  <a:pt y="334" x="1352"/>
                  <a:pt y="339" x="1336"/>
                </a:quadBezTo>
                <a:quadBezTo>
                  <a:pt y="344" x="1319"/>
                  <a:pt y="348" x="1308"/>
                </a:quadBezTo>
                <a:lnTo>
                  <a:pt y="304" x="1318"/>
                </a:lnTo>
                <a:quadBezTo>
                  <a:pt y="288" x="1358"/>
                  <a:pt y="277" x="1394"/>
                </a:quadBezTo>
                <a:quadBezTo>
                  <a:pt y="265" x="1430"/>
                  <a:pt y="265" x="1462"/>
                </a:quadBezTo>
                <a:quadBezTo>
                  <a:pt y="265" x="1522"/>
                  <a:pt y="294" x="1553"/>
                </a:quadBezTo>
                <a:quadBezTo>
                  <a:pt y="324" x="1583"/>
                  <a:pt y="367" x="1583"/>
                </a:quadBezTo>
                <a:quadBezTo>
                  <a:pt y="384" x="1583"/>
                  <a:pt y="402" x="1581"/>
                </a:quadBezTo>
                <a:quadBezTo>
                  <a:pt y="419" x="1579"/>
                  <a:pt y="442" x="1573"/>
                </a:quadBezTo>
                <a:lnTo>
                  <a:pt y="476" x="1565"/>
                </a:lnTo>
                <a:close/>
                <a:moveTo>
                  <a:pt y="607" x="2375"/>
                </a:moveTo>
                <a:quadBezTo>
                  <a:pt y="552" x="2395"/>
                  <a:pt y="486" x="2405"/>
                </a:quadBezTo>
                <a:quadBezTo>
                  <a:pt y="420" x="2416"/>
                  <a:pt y="360" x="2416"/>
                </a:quadBezTo>
                <a:quadBezTo>
                  <a:pt y="330" x="2403"/>
                  <a:pt y="315" x="2384"/>
                </a:quadBezTo>
                <a:quadBezTo>
                  <a:pt y="300" x="2365"/>
                  <a:pt y="300" x="2335"/>
                </a:quadBezTo>
                <a:quadBezTo>
                  <a:pt y="300" x="2276"/>
                  <a:pt y="385" x="2231"/>
                </a:quadBezTo>
                <a:quadBezTo>
                  <a:pt y="470" x="2187"/>
                  <a:pt y="585" x="2187"/>
                </a:quadBezTo>
                <a:quadBezTo>
                  <a:pt y="659" x="2187"/>
                  <a:pt y="696" x="2203"/>
                </a:quadBezTo>
                <a:quadBezTo>
                  <a:pt y="733" x="2220"/>
                  <a:pt y="733" x="2261"/>
                </a:quadBezTo>
                <a:quadBezTo>
                  <a:pt y="733" x="2297"/>
                  <a:pt y="698" x="2326"/>
                </a:quadBezTo>
                <a:quadBezTo>
                  <a:pt y="664" x="2355"/>
                  <a:pt y="607" x="2375"/>
                </a:quadBezTo>
                <a:close/>
                <a:moveTo>
                  <a:pt y="335" x="2583"/>
                </a:moveTo>
                <a:quadBezTo>
                  <a:pt y="421" x="2583"/>
                  <a:pt y="500" x="2563"/>
                </a:quadBezTo>
                <a:quadBezTo>
                  <a:pt y="580" x="2543"/>
                  <a:pt y="639" x="2503"/>
                </a:quadBezTo>
                <a:quadBezTo>
                  <a:pt y="702" x="2459"/>
                  <a:pt y="737" x="2396"/>
                </a:quadBezTo>
                <a:quadBezTo>
                  <a:pt y="771" x="2333"/>
                  <a:pt y="771" x="2245"/>
                </a:quadBezTo>
                <a:quadBezTo>
                  <a:pt y="771" x="2139"/>
                  <a:pt y="715" x="2077"/>
                </a:quadBezTo>
                <a:quadBezTo>
                  <a:pt y="659" x="2015"/>
                  <a:pt y="560" x="2015"/>
                </a:quadBezTo>
                <a:quadBezTo>
                  <a:pt y="435" x="2015"/>
                  <a:pt y="348" x="2100"/>
                </a:quadBezTo>
                <a:quadBezTo>
                  <a:pt y="262" x="2185"/>
                  <a:pt y="262" x="2318"/>
                </a:quadBezTo>
                <a:quadBezTo>
                  <a:pt y="262" x="2353"/>
                  <a:pt y="267" x="2374"/>
                </a:quadBezTo>
                <a:quadBezTo>
                  <a:pt y="272" x="2395"/>
                  <a:pt y="283" x="2415"/>
                </a:quadBezTo>
                <a:quadBezTo>
                  <a:pt y="174" x="2407"/>
                  <a:pt y="116" x="2363"/>
                </a:quadBezTo>
                <a:quadBezTo>
                  <a:pt y="58" x="2320"/>
                  <a:pt y="58" x="2259"/>
                </a:quadBezTo>
                <a:quadBezTo>
                  <a:pt y="58" x="2223"/>
                  <a:pt y="72" x="2194"/>
                </a:quadBezTo>
                <a:quadBezTo>
                  <a:pt y="85" x="2164"/>
                  <a:pt y="100" x="2143"/>
                </a:quadBezTo>
                <a:lnTo>
                  <a:pt y="70" x="2121"/>
                </a:lnTo>
                <a:quadBezTo>
                  <a:pt y="35" x="2162"/>
                  <a:pt y="17" x="2208"/>
                </a:quadBezTo>
                <a:quadBezTo>
                  <a:pt y="0" x="2253"/>
                  <a:pt y="0" x="2309"/>
                </a:quadBezTo>
                <a:quadBezTo>
                  <a:pt y="0" x="2437"/>
                  <a:pt y="87" x="2510"/>
                </a:quadBezTo>
                <a:quadBezTo>
                  <a:pt y="174" x="2583"/>
                  <a:pt y="335" x="2583"/>
                </a:quadBezTo>
                <a:close/>
                <a:moveTo>
                  <a:pt y="447" x="3233"/>
                </a:moveTo>
                <a:quadBezTo>
                  <a:pt y="512" x="3233"/>
                  <a:pt y="572" x="3210"/>
                </a:quadBezTo>
                <a:quadBezTo>
                  <a:pt y="631" x="3187"/>
                  <a:pt y="674" x="3147"/>
                </a:quadBezTo>
                <a:quadBezTo>
                  <a:pt y="719" x="3105"/>
                  <a:pt y="744" x="3054"/>
                </a:quadBezTo>
                <a:quadBezTo>
                  <a:pt y="768" x="3002"/>
                  <a:pt y="768" x="2939"/>
                </a:quadBezTo>
                <a:quadBezTo>
                  <a:pt y="768" x="2893"/>
                  <a:pt y="759" x="2864"/>
                </a:quadBezTo>
                <a:quadBezTo>
                  <a:pt y="750" x="2835"/>
                  <a:pt y="733" x="2814"/>
                </a:quadBezTo>
                <a:lnTo>
                  <a:pt y="863" x="2785"/>
                </a:lnTo>
                <a:quadBezTo>
                  <a:pt y="869" x="2783"/>
                  <a:pt y="877" x="2782"/>
                </a:quadBezTo>
                <a:quadBezTo>
                  <a:pt y="885" x="2780"/>
                  <a:pt y="889" x="2780"/>
                </a:quadBezTo>
                <a:quadBezTo>
                  <a:pt y="900" x="2780"/>
                  <a:pt y="909" x="2785"/>
                </a:quadBezTo>
                <a:quadBezTo>
                  <a:pt y="918" x="2790"/>
                  <a:pt y="923" x="2800"/>
                </a:quadBezTo>
                <a:quadBezTo>
                  <a:pt y="928" x="2811"/>
                  <a:pt y="932" x="2834"/>
                </a:quadBezTo>
                <a:quadBezTo>
                  <a:pt y="937" x="2858"/>
                  <a:pt y="938" x="2874"/>
                </a:quadBezTo>
                <a:lnTo>
                  <a:pt y="972" x="2866"/>
                </a:lnTo>
                <a:lnTo>
                  <a:pt y="972" x="2514"/>
                </a:lnTo>
                <a:lnTo>
                  <a:pt y="938" x="2521"/>
                </a:lnTo>
                <a:quadBezTo>
                  <a:pt y="937" x="2534"/>
                  <a:pt y="934" x="2553"/>
                </a:quadBezTo>
                <a:quadBezTo>
                  <a:pt y="932" x="2572"/>
                  <a:pt y="929" x="2582"/>
                </a:quadBezTo>
                <a:quadBezTo>
                  <a:pt y="923" x="2599"/>
                  <a:pt y="912" x="2607"/>
                </a:quadBezTo>
                <a:quadBezTo>
                  <a:pt y="900" x="2616"/>
                  <a:pt y="881" x="2620"/>
                </a:quadBezTo>
                <a:lnTo>
                  <a:pt y="455" x="2717"/>
                </a:lnTo>
                <a:quadBezTo>
                  <a:pt y="441" x="2720"/>
                  <a:pt y="419" x="2724"/>
                </a:quadBezTo>
                <a:quadBezTo>
                  <a:pt y="397" x="2729"/>
                  <a:pt y="383" x="2729"/>
                </a:quadBezTo>
                <a:quadBezTo>
                  <a:pt y="357" x="2729"/>
                  <a:pt y="346" x="2718"/>
                </a:quadBezTo>
                <a:quadBezTo>
                  <a:pt y="334" x="2708"/>
                  <a:pt y="334" x="2676"/>
                </a:quadBezTo>
                <a:quadBezTo>
                  <a:pt y="334" x="2661"/>
                  <a:pt y="339" x="2644"/>
                </a:quadBezTo>
                <a:quadBezTo>
                  <a:pt y="344" x="2627"/>
                  <a:pt y="348" x="2616"/>
                </a:quadBezTo>
                <a:lnTo>
                  <a:pt y="304" x="2626"/>
                </a:lnTo>
                <a:quadBezTo>
                  <a:pt y="288" x="2666"/>
                  <a:pt y="277" x="2702"/>
                </a:quadBezTo>
                <a:quadBezTo>
                  <a:pt y="265" x="2738"/>
                  <a:pt y="265" x="2770"/>
                </a:quadBezTo>
                <a:quadBezTo>
                  <a:pt y="265" x="2797"/>
                  <a:pt y="270" x="2818"/>
                </a:quadBezTo>
                <a:quadBezTo>
                  <a:pt y="275" x="2838"/>
                  <a:pt y="287" x="2854"/>
                </a:quadBezTo>
                <a:quadBezTo>
                  <a:pt y="296" x="2867"/>
                  <a:pt y="309" x="2876"/>
                </a:quadBezTo>
                <a:quadBezTo>
                  <a:pt y="322" x="2884"/>
                  <a:pt y="336" x="2890"/>
                </a:quadBezTo>
                <a:lnTo>
                  <a:pt y="336" x="2894"/>
                </a:lnTo>
                <a:quadBezTo>
                  <a:pt y="297" x="2939"/>
                  <a:pt y="278" x="2981"/>
                </a:quadBezTo>
                <a:quadBezTo>
                  <a:pt y="260" x="3024"/>
                  <a:pt y="260" x="3063"/>
                </a:quadBezTo>
                <a:quadBezTo>
                  <a:pt y="260" x="3148"/>
                  <a:pt y="310" x="3191"/>
                </a:quadBezTo>
                <a:quadBezTo>
                  <a:pt y="360" x="3233"/>
                  <a:pt y="447" x="3233"/>
                </a:quadBezTo>
                <a:close/>
                <a:moveTo>
                  <a:pt y="639" x="3016"/>
                </a:moveTo>
                <a:quadBezTo>
                  <a:pt y="597" x="3037"/>
                  <a:pt y="550" x="3048"/>
                </a:quadBezTo>
                <a:quadBezTo>
                  <a:pt y="503" x="3059"/>
                  <a:pt y="445" x="3059"/>
                </a:quadBezTo>
                <a:quadBezTo>
                  <a:pt y="421" x="3059"/>
                  <a:pt y="401" x="3055"/>
                </a:quadBezTo>
                <a:quadBezTo>
                  <a:pt y="380" x="3052"/>
                  <a:pt y="366" x="3043"/>
                </a:quadBezTo>
                <a:quadBezTo>
                  <a:pt y="351" x="3034"/>
                  <a:pt y="342" x="3019"/>
                </a:quadBezTo>
                <a:quadBezTo>
                  <a:pt y="334" x="3004"/>
                  <a:pt y="334" x="2982"/>
                </a:quadBezTo>
                <a:quadBezTo>
                  <a:pt y="334" x="2956"/>
                  <a:pt y="350" x="2931"/>
                </a:quadBezTo>
                <a:quadBezTo>
                  <a:pt y="366" x="2906"/>
                  <a:pt y="380" x="2895"/>
                </a:quadBezTo>
                <a:lnTo>
                  <a:pt y="648" x="2834"/>
                </a:lnTo>
                <a:quadBezTo>
                  <a:pt y="682" x="2834"/>
                  <a:pt y="704" x="2854"/>
                </a:quadBezTo>
                <a:quadBezTo>
                  <a:pt y="727" x="2873"/>
                  <a:pt y="727" x="2910"/>
                </a:quadBezTo>
                <a:quadBezTo>
                  <a:pt y="727" x="2940"/>
                  <a:pt y="703" x="2968"/>
                </a:quadBezTo>
                <a:quadBezTo>
                  <a:pt y="680" x="2996"/>
                  <a:pt y="639" x="3016"/>
                </a:quadBezTo>
                <a:close/>
                <a:moveTo>
                  <a:pt y="694" x="3636"/>
                </a:moveTo>
                <a:lnTo>
                  <a:pt y="694" x="3632"/>
                </a:lnTo>
                <a:quadBezTo>
                  <a:pt y="709" x="3615"/>
                  <a:pt y="721" x="3600"/>
                </a:quadBezTo>
                <a:quadBezTo>
                  <a:pt y="733" x="3584"/>
                  <a:pt y="746" x="3561"/>
                </a:quadBezTo>
                <a:quadBezTo>
                  <a:pt y="756" x="3541"/>
                  <a:pt y="763" x="3518"/>
                </a:quadBezTo>
                <a:quadBezTo>
                  <a:pt y="770" x="3495"/>
                  <a:pt y="770" x="3468"/>
                </a:quadBezTo>
                <a:quadBezTo>
                  <a:pt y="770" x="3383"/>
                  <a:pt y="721" x="3340"/>
                </a:quadBezTo>
                <a:quadBezTo>
                  <a:pt y="670" x="3297"/>
                  <a:pt y="583" x="3297"/>
                </a:quadBezTo>
                <a:quadBezTo>
                  <a:pt y="517" x="3297"/>
                  <a:pt y="458" x="3321"/>
                </a:quadBezTo>
                <a:quadBezTo>
                  <a:pt y="399" x="3345"/>
                  <a:pt y="355" x="3385"/>
                </a:quadBezTo>
                <a:quadBezTo>
                  <a:pt y="311" x="3425"/>
                  <a:pt y="285" x="3479"/>
                </a:quadBezTo>
                <a:quadBezTo>
                  <a:pt y="260" x="3534"/>
                  <a:pt y="260" x="3594"/>
                </a:quadBezTo>
                <a:quadBezTo>
                  <a:pt y="260" x="3638"/>
                  <a:pt y="270" x="3671"/>
                </a:quadBezTo>
                <a:quadBezTo>
                  <a:pt y="280" x="3704"/>
                  <a:pt y="298" x="3725"/>
                </a:quadBezTo>
                <a:lnTo>
                  <a:pt y="267" x="3875"/>
                </a:lnTo>
                <a:lnTo>
                  <a:pt y="275" x="3881"/>
                </a:lnTo>
                <a:lnTo>
                  <a:pt y="575" x="3810"/>
                </a:lnTo>
                <a:quadBezTo>
                  <a:pt y="590" x="3806"/>
                  <a:pt y="613" x="3801"/>
                </a:quadBezTo>
                <a:quadBezTo>
                  <a:pt y="636" x="3797"/>
                  <a:pt y="647" x="3797"/>
                </a:quadBezTo>
                <a:quadBezTo>
                  <a:pt y="675" x="3797"/>
                  <a:pt y="686" x="3810"/>
                </a:quadBezTo>
                <a:quadBezTo>
                  <a:pt y="696" x="3822"/>
                  <a:pt y="696" x="3854"/>
                </a:quadBezTo>
                <a:quadBezTo>
                  <a:pt y="696" x="3867"/>
                  <a:pt y="691" x="3886"/>
                </a:quadBezTo>
                <a:quadBezTo>
                  <a:pt y="686" x="3906"/>
                  <a:pt y="682" x="3914"/>
                </a:quadBezTo>
                <a:lnTo>
                  <a:pt y="726" x="3903"/>
                </a:lnTo>
                <a:quadBezTo>
                  <a:pt y="745" x="3854"/>
                  <a:pt y="755" x="3825"/>
                </a:quadBezTo>
                <a:quadBezTo>
                  <a:pt y="765" x="3796"/>
                  <a:pt y="765" x="3758"/>
                </a:quadBezTo>
                <a:quadBezTo>
                  <a:pt y="765" x="3708"/>
                  <a:pt y="745" x="3678"/>
                </a:quadBezTo>
                <a:quadBezTo>
                  <a:pt y="726" x="3648"/>
                  <a:pt y="694" x="3636"/>
                </a:quadBezTo>
                <a:close/>
                <a:moveTo>
                  <a:pt y="385" x="3694"/>
                </a:moveTo>
                <a:quadBezTo>
                  <a:pt y="374" x="3694"/>
                  <a:pt y="359" x="3691"/>
                </a:quadBezTo>
                <a:quadBezTo>
                  <a:pt y="345" x="3688"/>
                  <a:pt y="334" x="3681"/>
                </a:quadBezTo>
                <a:quadBezTo>
                  <a:pt y="322" x="3672"/>
                  <a:pt y="315" x="3658"/>
                </a:quadBezTo>
                <a:quadBezTo>
                  <a:pt y="309" x="3644"/>
                  <a:pt y="309" x="3623"/>
                </a:quadBezTo>
                <a:quadBezTo>
                  <a:pt y="309" x="3591"/>
                  <a:pt y="332" x="3564"/>
                </a:quadBezTo>
                <a:quadBezTo>
                  <a:pt y="355" x="3537"/>
                  <a:pt y="394" x="3516"/>
                </a:quadBezTo>
                <a:quadBezTo>
                  <a:pt y="432" x="3495"/>
                  <a:pt y="482" x="3483"/>
                </a:quadBezTo>
                <a:quadBezTo>
                  <a:pt y="533" x="3472"/>
                  <a:pt y="585" x="3472"/>
                </a:quadBezTo>
                <a:quadBezTo>
                  <a:pt y="609" x="3472"/>
                  <a:pt y="630" x="3475"/>
                </a:quadBezTo>
                <a:quadBezTo>
                  <a:pt y="650" x="3479"/>
                  <a:pt y="665" x="3487"/>
                </a:quadBezTo>
                <a:quadBezTo>
                  <a:pt y="680" x="3496"/>
                  <a:pt y="688" x="3511"/>
                </a:quadBezTo>
                <a:quadBezTo>
                  <a:pt y="696" x="3526"/>
                  <a:pt y="696" x="3548"/>
                </a:quadBezTo>
                <a:quadBezTo>
                  <a:pt y="696" x="3571"/>
                  <a:pt y="683" x="3592"/>
                </a:quadBezTo>
                <a:quadBezTo>
                  <a:pt y="669" x="3614"/>
                  <a:pt y="650" x="3632"/>
                </a:quadBezTo>
                <a:lnTo>
                  <a:pt y="385" x="3694"/>
                </a:lnTo>
                <a:close/>
              </a:path>
            </a:pathLst>
          </a:custGeom>
          <a:solidFill>
            <a:srgbClr val="CFE2F3"/>
          </a:solidFill>
          <a:ln w="19050" cap="flat">
            <a:solidFill>
              <a:srgbClr val="741B47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/>
        </p:nvSpPr>
        <p:spPr>
          <a:xfrm>
            <a:off y="3678100" x="97410"/>
            <a:ext cy="3000000" cx="90465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/>
        </p:txBody>
      </p:sp>
      <p:sp>
        <p:nvSpPr>
          <p:cNvPr id="87" name="Shape 87"/>
          <p:cNvSpPr txBox="1"/>
          <p:nvPr/>
        </p:nvSpPr>
        <p:spPr>
          <a:xfrm>
            <a:off y="3614450" x="16916"/>
            <a:ext cy="3000000" cx="60551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lang="ru"/>
              <a:t>Животный мир не отличается особым разнообразием. Здесь обитают лемминги, овцебыки, полярные медведи.         </a:t>
            </a:r>
          </a:p>
        </p:txBody>
      </p:sp>
      <p:sp>
        <p:nvSpPr>
          <p:cNvPr id="88" name="Shape 88"/>
          <p:cNvSpPr/>
          <p:nvPr/>
        </p:nvSpPr>
        <p:spPr>
          <a:xfrm>
            <a:off y="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/>
        </p:nvSpPr>
        <p:spPr>
          <a:xfrm>
            <a:off y="44189" x="5633842"/>
            <a:ext cy="2911621" cx="35101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4" name="Shape 94"/>
          <p:cNvSpPr/>
          <p:nvPr/>
        </p:nvSpPr>
        <p:spPr>
          <a:xfrm>
            <a:off y="0" x="0"/>
            <a:ext cy="1905000" cx="28575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5" name="Shape 95"/>
          <p:cNvSpPr/>
          <p:nvPr/>
        </p:nvSpPr>
        <p:spPr>
          <a:xfrm>
            <a:off y="2014331" x="2774137"/>
            <a:ext cy="2680261" cx="208610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96" name="Shape 96"/>
          <p:cNvSpPr/>
          <p:nvPr/>
        </p:nvSpPr>
        <p:spPr>
          <a:xfrm>
            <a:off y="2044150" x="0"/>
            <a:ext cy="1905000" cx="3175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97" name="Shape 97"/>
          <p:cNvSpPr/>
          <p:nvPr/>
        </p:nvSpPr>
        <p:spPr>
          <a:xfrm>
            <a:off y="2113189" x="4860242"/>
            <a:ext cy="1905000" cx="28829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98" name="Shape 98"/>
          <p:cNvSpPr/>
          <p:nvPr/>
        </p:nvSpPr>
        <p:spPr>
          <a:xfrm>
            <a:off y="208189" x="2865242"/>
            <a:ext cy="1905000" cx="27686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  <p:sp>
        <p:nvSpPr>
          <p:cNvPr id="99" name="Shape 99"/>
          <p:cNvSpPr/>
          <p:nvPr/>
        </p:nvSpPr>
        <p:spPr>
          <a:xfrm>
            <a:off y="2955810" x="6414600"/>
            <a:ext cy="1905000" cx="28194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</p:sp>
      <p:sp>
        <p:nvSpPr>
          <p:cNvPr id="100" name="Shape 100"/>
          <p:cNvSpPr txBox="1"/>
          <p:nvPr/>
        </p:nvSpPr>
        <p:spPr>
          <a:xfrm>
            <a:off y="5035797" x="0"/>
            <a:ext cy="2120399" cx="88739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000" lang="ru" i="1">
                <a:solidFill>
                  <a:srgbClr val="0C343D"/>
                </a:solidFill>
              </a:rPr>
              <a:t>Еще в тундру слетаются птицы из других, более теплых районов земного шара, чтобы вывести птенцов. Интересно, почему они прилетают именно сюда в холодную тундру? Оказывается, летом, когда здесь наступают длинные полярные дни, при свете солнца птицам значительно легче собирать корм для своего многочисленного потомства. Поэтому-то и слетаются сюда из дальних стран дикие утки, гуси и многие другие птицы.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/>
        </p:nvSpPr>
        <p:spPr>
          <a:xfrm>
            <a:off y="0" x="0"/>
            <a:ext cy="3000000" cx="30000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/>
        </p:txBody>
      </p:sp>
      <p:sp>
        <p:nvSpPr>
          <p:cNvPr id="106" name="Shape 106"/>
          <p:cNvSpPr txBox="1"/>
          <p:nvPr/>
        </p:nvSpPr>
        <p:spPr>
          <a:xfrm>
            <a:off y="3597970" x="18220"/>
            <a:ext cy="3432299" cx="31641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sz="18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Плотность населения в тундре невелика: меньше 1 человека на 1 кв. Км. Здесь живут ханты, манси, эскимосы, эвенки, саами, ненцы, якуты, чукчи и др. Традиционные занятия населения - оленеводство, рыболовство и охота на пушного и морского зверя.</a:t>
            </a:r>
          </a:p>
          <a:p>
            <a:r>
              <a:t/>
            </a:r>
          </a:p>
        </p:txBody>
      </p:sp>
      <p:sp>
        <p:nvSpPr>
          <p:cNvPr id="107" name="Shape 107"/>
          <p:cNvSpPr/>
          <p:nvPr/>
        </p:nvSpPr>
        <p:spPr>
          <a:xfrm>
            <a:off y="0" x="3929275"/>
            <a:ext cy="4030318" cx="511533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8" name="Shape 108"/>
          <p:cNvSpPr/>
          <p:nvPr/>
        </p:nvSpPr>
        <p:spPr>
          <a:xfrm>
            <a:off y="3276600" x="3788194"/>
            <a:ext cy="3581400" cx="53975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9" name="Shape 109"/>
          <p:cNvSpPr/>
          <p:nvPr/>
        </p:nvSpPr>
        <p:spPr>
          <a:xfrm>
            <a:off y="0" x="-61305"/>
            <a:ext cy="3409531" cx="480268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10" name="Shape 110"/>
          <p:cNvSpPr/>
          <p:nvPr/>
        </p:nvSpPr>
        <p:spPr>
          <a:xfrm>
            <a:off y="2312500" x="3182320"/>
            <a:ext cy="2807241" cx="371114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/>
        </p:nvSpPr>
        <p:spPr>
          <a:xfrm>
            <a:off y="-101050" x="164038"/>
            <a:ext cy="2686800" cx="41627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18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В тундре были найдены огромные богатства – нефть, уголь и др. Благодаря развитию современной техники, трудности на пути освоения заполярья перестали быть непреодолимыми. </a:t>
            </a:r>
          </a:p>
        </p:txBody>
      </p:sp>
      <p:sp>
        <p:nvSpPr>
          <p:cNvPr id="116" name="Shape 116"/>
          <p:cNvSpPr/>
          <p:nvPr/>
        </p:nvSpPr>
        <p:spPr>
          <a:xfrm>
            <a:off y="-101050" x="5029200"/>
            <a:ext cy="4655934" cx="4114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7" name="Shape 117"/>
          <p:cNvSpPr/>
          <p:nvPr/>
        </p:nvSpPr>
        <p:spPr>
          <a:xfrm>
            <a:off y="2834883" x="0"/>
            <a:ext cy="4104326" cx="510042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8" name="Shape 118"/>
          <p:cNvSpPr txBox="1"/>
          <p:nvPr/>
        </p:nvSpPr>
        <p:spPr>
          <a:xfrm>
            <a:off y="4356625" x="5743150"/>
            <a:ext cy="3000000" cx="30000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18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И люди устремились в эти края. Построили посёлки, города, проложили дороги, протянули линии электропередачи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/>
        </p:nvSpPr>
        <p:spPr>
          <a:xfrm>
            <a:off y="0" x="0"/>
            <a:ext cy="4222500" cx="77409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/>
        </p:txBody>
      </p:sp>
      <p:sp>
        <p:nvSpPr>
          <p:cNvPr id="124" name="Shape 124"/>
          <p:cNvSpPr txBox="1"/>
          <p:nvPr/>
        </p:nvSpPr>
        <p:spPr>
          <a:xfrm>
            <a:off y="-38098" x="304800"/>
            <a:ext cy="2269500" cx="43716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18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Крупнейшие города тундры - Мурманск, Норильск, Мончегорск, Воркута. </a:t>
            </a:r>
          </a:p>
          <a:p>
            <a:pPr rtl="0" lvl="0">
              <a:buNone/>
            </a:pPr>
            <a:r>
              <a:rPr b="1" sz="18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Мурманск незамерзающий порт, крупный центр рыболовства. Норильск-город металлургов и горняков.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25" name="Shape 125"/>
          <p:cNvSpPr/>
          <p:nvPr/>
        </p:nvSpPr>
        <p:spPr>
          <a:xfrm>
            <a:off y="5093825" x="0"/>
            <a:ext cy="1905000" cx="25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6" name="Shape 126"/>
          <p:cNvSpPr/>
          <p:nvPr/>
        </p:nvSpPr>
        <p:spPr>
          <a:xfrm>
            <a:off y="3097151" x="3866344"/>
            <a:ext cy="3552679" cx="503084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7" name="Shape 127"/>
          <p:cNvSpPr/>
          <p:nvPr/>
        </p:nvSpPr>
        <p:spPr>
          <a:xfrm>
            <a:off y="-38098" x="4553221"/>
            <a:ext cy="3135250" cx="545547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28" name="Shape 128"/>
          <p:cNvSpPr/>
          <p:nvPr/>
        </p:nvSpPr>
        <p:spPr>
          <a:xfrm>
            <a:off y="1828875" x="2136400"/>
            <a:ext cy="1905000" cx="25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29" name="Shape 129"/>
          <p:cNvSpPr/>
          <p:nvPr/>
        </p:nvSpPr>
        <p:spPr>
          <a:xfrm>
            <a:off y="3366050" x="0"/>
            <a:ext cy="1905000" cx="33655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/>
        </p:nvSpPr>
        <p:spPr>
          <a:xfrm>
            <a:off y="-31481" x="-76206"/>
            <a:ext cy="6922067" cx="923126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5" name="Shape 135"/>
          <p:cNvSpPr txBox="1"/>
          <p:nvPr/>
        </p:nvSpPr>
        <p:spPr>
          <a:xfrm>
            <a:off y="122575" x="348349"/>
            <a:ext cy="2075700" cx="86505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1800"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Для охраны и изучения типичных и уникальных природных ландшафтов тундры в Северной Америке и Евразии создан ряд заповедников и национальных парков: Лапландский заповедник, Остров Врангеля, Таймырский заповедник (в России) и Риситунтури (в Финляндии) и др.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/>
        </p:nvSpPr>
        <p:spPr>
          <a:xfrm>
            <a:off y="152400" x="152400"/>
            <a:ext cy="6282900" cx="80438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algn="ctr" rtl="0" lvl="0">
              <a:lnSpc>
                <a:spcPct val="115000"/>
              </a:lnSpc>
              <a:buNone/>
            </a:pPr>
            <a:r>
              <a:rPr b="1" sz="3000" lang="ru" i="1">
                <a:solidFill>
                  <a:srgbClr val="0E086B"/>
                </a:solidFill>
              </a:rPr>
              <a:t>Используемые материалы: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>
                <a:solidFill>
                  <a:srgbClr val="0E086B"/>
                </a:solidFill>
              </a:rPr>
              <a:t>1.</a:t>
            </a:r>
            <a:r>
              <a:rPr u="sng" sz="2400" lang="ru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http://www.megabook.ru/Article.asp?AID=679683</a:t>
            </a:r>
          </a:p>
          <a:p>
            <a:pPr rtl="0" lvl="0">
              <a:buNone/>
            </a:pPr>
            <a:r>
              <a:rPr sz="2400" lang="ru">
                <a:solidFill>
                  <a:srgbClr val="0E086B"/>
                </a:solidFill>
                <a:latin typeface="Georgia"/>
                <a:ea typeface="Georgia"/>
                <a:cs typeface="Georgia"/>
                <a:sym typeface="Georgia"/>
              </a:rPr>
              <a:t>2.</a:t>
            </a:r>
            <a:r>
              <a:rPr u="sng" sz="2400" lang="ru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4"/>
              </a:rPr>
              <a:t>http://ru.wikipedia.org/wiki/</a:t>
            </a:r>
          </a:p>
          <a:p>
            <a:pPr rtl="0" lvl="0">
              <a:buNone/>
            </a:pPr>
            <a:r>
              <a:rPr sz="2400" lang="ru">
                <a:solidFill>
                  <a:srgbClr val="0E086B"/>
                </a:solidFill>
                <a:latin typeface="Georgia"/>
                <a:ea typeface="Georgia"/>
                <a:cs typeface="Georgia"/>
                <a:sym typeface="Georgia"/>
              </a:rPr>
              <a:t>3.</a:t>
            </a:r>
            <a:r>
              <a:rPr u="sng" sz="2400" lang="ru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5"/>
              </a:rPr>
              <a:t>http://www.naturall.ru/node/4</a:t>
            </a:r>
          </a:p>
          <a:p>
            <a:pPr rtl="0" lvl="0">
              <a:buNone/>
            </a:pPr>
            <a:r>
              <a:rPr sz="2400" lang="ru">
                <a:solidFill>
                  <a:srgbClr val="0E086B"/>
                </a:solidFill>
                <a:latin typeface="Georgia"/>
                <a:ea typeface="Georgia"/>
                <a:cs typeface="Georgia"/>
                <a:sym typeface="Georgia"/>
              </a:rPr>
              <a:t>4.</a:t>
            </a:r>
            <a:r>
              <a:rPr u="sng" sz="2400" lang="ru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6"/>
              </a:rPr>
              <a:t>http://dic.academic.ru/dic.nsf/bse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2400" lang="ru" i="1">
                <a:solidFill>
                  <a:srgbClr val="0E086B"/>
                </a:solidFill>
              </a:rPr>
              <a:t>Презентация подготовлена учеником 4-А класса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buNone/>
            </a:pPr>
            <a:r>
              <a:rPr b="1" sz="2400" lang="ru" i="1">
                <a:solidFill>
                  <a:srgbClr val="0E086B"/>
                </a:solidFill>
              </a:rPr>
              <a:t>Мамаладзе Давидом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/>
        </p:nvSpPr>
        <p:spPr>
          <a:xfrm>
            <a:off y="2864150" x="445526"/>
            <a:ext cy="3000000" cx="86327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6000" lang="ru" i="1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</a:rPr>
              <a:t>
</a:t>
            </a:r>
          </a:p>
        </p:txBody>
      </p:sp>
      <p:sp>
        <p:nvSpPr>
          <p:cNvPr id="30" name="Shape 30"/>
          <p:cNvSpPr txBox="1"/>
          <p:nvPr/>
        </p:nvSpPr>
        <p:spPr>
          <a:xfrm>
            <a:off y="3709950" x="34311"/>
            <a:ext cy="3000000" cx="90786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1" name="Shape 31"/>
          <p:cNvSpPr txBox="1"/>
          <p:nvPr/>
        </p:nvSpPr>
        <p:spPr>
          <a:xfrm>
            <a:off y="3931594" x="11667"/>
            <a:ext cy="2946600" cx="90146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134F5C"/>
                </a:solidFill>
                <a:latin typeface="Georgia"/>
                <a:ea typeface="Georgia"/>
                <a:cs typeface="Georgia"/>
                <a:sym typeface="Georgia"/>
              </a:rPr>
              <a:t>Тундра занимает площадь около 3 млн. км2 , протянувшись вдоль северного побережья Северной Америки и Евразии сплошной полосой шириной до 500 км. Тундра встречается также на некоторых островах близ Антарктиды.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/>
        </p:nvSpPr>
        <p:spPr>
          <a:xfrm>
            <a:off y="25417" x="-26493"/>
            <a:ext cy="6832582" cx="916884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7" name="Shape 37"/>
          <p:cNvSpPr txBox="1"/>
          <p:nvPr/>
        </p:nvSpPr>
        <p:spPr>
          <a:xfrm>
            <a:off y="4580333" x="33152"/>
            <a:ext cy="2343900" cx="90528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lang="ru"/>
              <a:t> </a:t>
            </a:r>
            <a:r>
              <a:rPr b="1" sz="2000" lang="ru" i="1">
                <a:solidFill>
                  <a:srgbClr val="6D9EEB"/>
                </a:solidFill>
                <a:latin typeface="Georgia"/>
                <a:ea typeface="Georgia"/>
                <a:cs typeface="Georgia"/>
                <a:sym typeface="Georgia"/>
              </a:rPr>
              <a:t>Зона тундр занимает побережье Северного Ледовитого океана от западной границы до Берингова пролива и некоторые острова (Колгуев, Вайгач, Врангеля). На юге тундры местами доходят до Северного полярного круга. Наибольшей протяженности с севера на юг зона достигает в Западной и Средней Сибири. Эта зона занимает почти 1/5 территории России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y="1620075" x="-3438950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Климат тундры</a:t>
            </a:r>
          </a:p>
        </p:txBody>
      </p:sp>
      <p:sp>
        <p:nvSpPr>
          <p:cNvPr id="44" name="Shape 44"/>
          <p:cNvSpPr/>
          <p:nvPr/>
        </p:nvSpPr>
        <p:spPr>
          <a:xfrm>
            <a:off y="-23198" x="-52998"/>
            <a:ext cy="6728257" cx="9222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3747069" x="-79510"/>
            <a:ext cy="4430999" cx="92132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2400"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Тундра – это царство холода, снега, пронизывающего ветра, многолетней мерзлоты, метелей и буранов. Климат тундры суровый: зима длится 6—8 месяцев, часты морозы, доходящие до —50 °С, сильные холодные ветры, переходящие в снежные бури.  Мощность снежного покрова от 30 до 40 см, а местами до 50 см. Снег сухой сыпучий, сдувается ветром с одних участков и скапливается в других.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/>
        </p:nvSpPr>
        <p:spPr>
          <a:xfrm>
            <a:off y="5162700" x="56937"/>
            <a:ext cy="1695300" cx="9189599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9FC5E8"/>
                </a:solidFill>
                <a:latin typeface="Georgia"/>
                <a:ea typeface="Georgia"/>
                <a:cs typeface="Georgia"/>
                <a:sym typeface="Georgia"/>
              </a:rPr>
              <a:t>Зимой небо в полярных областях часто озаряется зеленым, желтоватым, иногда красным светом. Это – полярные сияния, на севере их называют «сполохи».</a:t>
            </a:r>
          </a:p>
        </p:txBody>
      </p:sp>
      <p:sp>
        <p:nvSpPr>
          <p:cNvPr id="51" name="Shape 51"/>
          <p:cNvSpPr/>
          <p:nvPr/>
        </p:nvSpPr>
        <p:spPr>
          <a:xfrm>
            <a:off y="127300" x="6299200"/>
            <a:ext cy="1905000" cx="28448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2" name="Shape 52"/>
          <p:cNvSpPr/>
          <p:nvPr/>
        </p:nvSpPr>
        <p:spPr>
          <a:xfrm>
            <a:off y="127300" x="132264"/>
            <a:ext cy="4028941" cx="342428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/>
        </p:nvSpPr>
        <p:spPr>
          <a:xfrm>
            <a:off y="152400" x="-41411"/>
            <a:ext cy="6758052" cx="919536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8" name="Shape 58"/>
          <p:cNvSpPr txBox="1"/>
          <p:nvPr/>
        </p:nvSpPr>
        <p:spPr>
          <a:xfrm>
            <a:off y="5446121" x="-37330"/>
            <a:ext cy="1673099" cx="91872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B6D7A8"/>
                </a:solidFill>
              </a:rPr>
              <a:t>Несмотря ни на что, в тундре все-таки существует весьма своеобразный и причудливый растительный и животный мир.</a:t>
            </a:r>
            <a:r>
              <a:rPr b="1" sz="1800" lang="ru" i="1">
                <a:solidFill>
                  <a:srgbClr val="B6D7A8"/>
                </a:solidFill>
              </a:rPr>
              <a:t> </a:t>
            </a:r>
          </a:p>
        </p:txBody>
      </p:sp>
      <p:sp>
        <p:nvSpPr>
          <p:cNvPr id="59" name="Shape 59"/>
          <p:cNvSpPr/>
          <p:nvPr/>
        </p:nvSpPr>
        <p:spPr>
          <a:xfrm>
            <a:off y="21542" x="6089380"/>
            <a:ext cy="2203182" cx="299001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0" name="Shape 60"/>
          <p:cNvSpPr/>
          <p:nvPr/>
        </p:nvSpPr>
        <p:spPr>
          <a:xfrm>
            <a:off y="18213" x="-56311"/>
            <a:ext cy="2322461" cx="32947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6957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Растительный мир тундры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3046344" x="457200"/>
            <a:ext cy="3521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67" name="Shape 67"/>
          <p:cNvSpPr/>
          <p:nvPr/>
        </p:nvSpPr>
        <p:spPr>
          <a:xfrm>
            <a:off y="943053" x="-41416"/>
            <a:ext cy="6280971" cx="91842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8" name="Shape 68"/>
          <p:cNvSpPr txBox="1"/>
          <p:nvPr/>
        </p:nvSpPr>
        <p:spPr>
          <a:xfrm>
            <a:off y="3180397" x="7229"/>
            <a:ext cy="4073700" cx="92487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660000"/>
                </a:solidFill>
                <a:latin typeface="Georgia"/>
                <a:ea typeface="Georgia"/>
                <a:cs typeface="Georgia"/>
                <a:sym typeface="Georgia"/>
              </a:rPr>
              <a:t>Всё северное побережье России, кроме берегов Белого моря, занимает безлесная область - тундра. Почему же в тундре не растёт лес? Его росту мешают три основные причины - холодное и непродолжительное лето, сильные ветры и высокая влажность воздуха. К тому же в тундре много болот. С высоких мест снег сдувается, и почва промерзает настолько, что летом не успевает оттаять. Поэтому в тундре почти повсеместно распространена многолетняя мерзлота.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/>
        </p:nvSpPr>
        <p:spPr>
          <a:xfrm>
            <a:off y="-26511" x="-41411"/>
            <a:ext cy="5162836" cx="91257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5129651" x="-41411"/>
            <a:ext cy="1632000" cx="93326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2400" lang="ru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Хозяевами в тундре являются  лишайники, облюбовавшие голые камни, мхи, спасающиеся от сильнейших ветров в трещинах скал и покрывающие сплошным ковром каменистый грунт, низкорослые кустарники, неприметные и очень выносливые.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y="3221327" x="5138536"/>
            <a:ext cy="3570299" cx="37869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2400"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Карликовые деревья. </a:t>
            </a:r>
            <a:r>
              <a:rPr b="1" lang="ru" i="1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Вдоль берегов многочисленных ручьев, речек, глубоких луж и озер сосредотачиваются заросли низкорослых кустарников: карликовой березы, полярной ивы, ольхи а осины, стволы и ветви которых ничтожно малы и скорее похожи на стебельки трав.</a:t>
            </a:r>
          </a:p>
        </p:txBody>
      </p:sp>
      <p:sp>
        <p:nvSpPr>
          <p:cNvPr id="80" name="Shape 80"/>
          <p:cNvSpPr/>
          <p:nvPr/>
        </p:nvSpPr>
        <p:spPr>
          <a:xfrm>
            <a:off y="-26511" x="-11586"/>
            <a:ext cy="6907164" cx="515012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1" name="Shape 81"/>
          <p:cNvSpPr/>
          <p:nvPr/>
        </p:nvSpPr>
        <p:spPr>
          <a:xfrm>
            <a:off y="-11586" x="4523943"/>
            <a:ext cy="2956313" cx="454330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