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836712"/>
            <a:ext cx="3816424" cy="4802088"/>
          </a:xfrm>
        </p:spPr>
        <p:txBody>
          <a:bodyPr>
            <a:normAutofit fontScale="70000" lnSpcReduction="20000"/>
          </a:bodyPr>
          <a:lstStyle/>
          <a:p>
            <a:r>
              <a:rPr lang="ru-RU" sz="4100" dirty="0" smtClean="0">
                <a:solidFill>
                  <a:schemeClr val="accent6">
                    <a:lumMod val="50000"/>
                  </a:schemeClr>
                </a:solidFill>
              </a:rPr>
              <a:t>Болезни рыб</a:t>
            </a:r>
          </a:p>
          <a:p>
            <a:r>
              <a:rPr lang="ru-RU" sz="4100" dirty="0" smtClean="0">
                <a:solidFill>
                  <a:schemeClr val="accent6">
                    <a:lumMod val="50000"/>
                  </a:schemeClr>
                </a:solidFill>
              </a:rPr>
              <a:t>УРОК </a:t>
            </a:r>
            <a:r>
              <a:rPr lang="ru-RU" sz="4100" dirty="0" smtClean="0">
                <a:solidFill>
                  <a:schemeClr val="accent6">
                    <a:lumMod val="50000"/>
                  </a:schemeClr>
                </a:solidFill>
              </a:rPr>
              <a:t>№ 4.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Тема: Основы общей </a:t>
            </a:r>
            <a:r>
              <a:rPr lang="ru-RU" sz="4400" dirty="0" smtClean="0">
                <a:solidFill>
                  <a:srgbClr val="002060"/>
                </a:solidFill>
              </a:rPr>
              <a:t>эпизоотологии</a:t>
            </a:r>
          </a:p>
          <a:p>
            <a:endParaRPr lang="ru-RU" sz="4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4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Презентацию подготовила Кустова В.И. преподаватель ветеринарных дисциплин.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валентина\Desktop\разное\моя работа\рабочие документы\рыба\фото рыб\картинки_0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1"/>
            <a:ext cx="4608512" cy="6344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4. ДИНАМИКА ЭПИЗООТИИ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 </a:t>
            </a:r>
            <a:r>
              <a:rPr lang="ru-RU" u="sng" dirty="0" smtClean="0"/>
              <a:t>В процессе развития эпизоотии различают четыре стадии:</a:t>
            </a:r>
            <a:r>
              <a:rPr lang="ru-RU" dirty="0" smtClean="0"/>
              <a:t> предэпизоотическую, развития, максимального подъема, угасания и постэпизоотическую</a:t>
            </a:r>
          </a:p>
          <a:p>
            <a:r>
              <a:rPr lang="ru-RU" b="1" u="sng" dirty="0" smtClean="0"/>
              <a:t>Предэпизоотическая </a:t>
            </a:r>
            <a:r>
              <a:rPr lang="ru-RU" i="1" dirty="0" smtClean="0"/>
              <a:t>характеризуется некоторым увеличением числа заболевших рыб. </a:t>
            </a:r>
            <a:r>
              <a:rPr lang="ru-RU" dirty="0" smtClean="0"/>
              <a:t>Это объясняется ослаблением приобретенного иммунитета, поступлением в стадо неиммунных рыб со стороны, а также изменениями условий выращивания.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u="sng" dirty="0" smtClean="0"/>
              <a:t>Стадия развития</a:t>
            </a:r>
            <a:r>
              <a:rPr lang="ru-RU" dirty="0" smtClean="0"/>
              <a:t> </a:t>
            </a:r>
            <a:r>
              <a:rPr lang="ru-RU" i="1" dirty="0" smtClean="0"/>
              <a:t>эпизоотического процесса харак­теризуется значительным нарастанием числа больных рыб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u="sng" dirty="0" smtClean="0"/>
              <a:t>стадию максимального подъема. </a:t>
            </a:r>
            <a:r>
              <a:rPr lang="ru-RU" i="1" dirty="0" smtClean="0"/>
              <a:t>Она характеризуется наибольшим числом больных рыб с явными клиническими признаками, что при остром течении сопро­вождается высокими отходами, приближающимися в отдельных случаях к 100 %.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Когда рыбы начинают выздоравливать, </a:t>
            </a:r>
            <a:r>
              <a:rPr lang="ru-RU" u="sng" dirty="0" smtClean="0"/>
              <a:t>наступает стадия угасания эпизоотии. </a:t>
            </a:r>
            <a:r>
              <a:rPr lang="ru-RU" i="1" dirty="0" smtClean="0"/>
              <a:t>Она сопровождается снижением численности возбудителя и его вирулентности, что объясняется возник­новением у переболевших рыб иммунитета</a:t>
            </a:r>
          </a:p>
          <a:p>
            <a:r>
              <a:rPr lang="ru-RU" dirty="0" smtClean="0"/>
              <a:t>рыба выздоравливает (</a:t>
            </a:r>
            <a:r>
              <a:rPr lang="ru-RU" u="sng" dirty="0" smtClean="0"/>
              <a:t>постэпзоотическая стадия</a:t>
            </a:r>
            <a:r>
              <a:rPr lang="ru-RU" dirty="0" smtClean="0"/>
              <a:t>).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</a:t>
            </a:r>
            <a:r>
              <a:rPr lang="ru-RU" b="1" dirty="0" smtClean="0"/>
              <a:t>ПОНЯТИЕ О ПРИРОДНОМ ОЧАГЕ ЗАБОЛЕВАНИЙ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</a:t>
            </a:r>
            <a:r>
              <a:rPr lang="ru-RU" i="1" dirty="0" smtClean="0"/>
              <a:t>Водоем, в котором обитают инфицированные рыбы и в пределах которого возбудитель может передаваться от зараженных рыб здоровым, </a:t>
            </a:r>
            <a:r>
              <a:rPr lang="ru-RU" i="1" u="sng" dirty="0" smtClean="0"/>
              <a:t>называется эпизоотическим очагом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r>
              <a:rPr lang="ru-RU" dirty="0" smtClean="0"/>
              <a:t>Если эпизоотический очаг охватывает не только искусственные, но и </a:t>
            </a:r>
            <a:r>
              <a:rPr lang="ru-RU" dirty="0" err="1" smtClean="0"/>
              <a:t>естес­венные</a:t>
            </a:r>
            <a:r>
              <a:rPr lang="ru-RU" dirty="0" smtClean="0"/>
              <a:t> водоемы, то следует говорить о </a:t>
            </a:r>
            <a:r>
              <a:rPr lang="ru-RU" u="sng" dirty="0" smtClean="0"/>
              <a:t>естественном очаге,</a:t>
            </a:r>
            <a:r>
              <a:rPr lang="ru-RU" dirty="0" smtClean="0"/>
              <a:t> в котором дикие рыбы играют роль носителей болезни.</a:t>
            </a:r>
          </a:p>
          <a:p>
            <a:r>
              <a:rPr lang="ru-RU" dirty="0" smtClean="0"/>
              <a:t> При этом возбудитель болезни проникает тем или иным путем из </a:t>
            </a:r>
            <a:r>
              <a:rPr lang="ru-RU" dirty="0" err="1" smtClean="0"/>
              <a:t>естес­венного</a:t>
            </a:r>
            <a:r>
              <a:rPr lang="ru-RU" dirty="0" smtClean="0"/>
              <a:t> водоема в рыбоводное хозяйство.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dirty="0" smtClean="0"/>
              <a:t>Ликвидировать болезнь там, где имеется или образовался ее естественный очаг, практически невозможно, так как дикая рыба является носителем возбудителя. С водой, гидробионтами, сорной и дикой рыбой, населяющей источник, возбудитель проникает в рыбоводные сооружения. В этом случае они будут являться резервуарами инфекции и инвазии в природе.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для самостоятельной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Составить краткий конспект по вопросу «Стресс и болезни рыб »:</a:t>
            </a:r>
          </a:p>
          <a:p>
            <a:r>
              <a:rPr lang="ru-RU" dirty="0" smtClean="0"/>
              <a:t>1. дать понятие «стресс».</a:t>
            </a:r>
          </a:p>
          <a:p>
            <a:r>
              <a:rPr lang="ru-RU" dirty="0" smtClean="0"/>
              <a:t>2. изменения наблюдаемые в организме рыбы при стрессе.</a:t>
            </a:r>
          </a:p>
          <a:p>
            <a:r>
              <a:rPr lang="ru-RU" dirty="0" smtClean="0"/>
              <a:t>3. Связь болезней рыб и возникновения стресса.</a:t>
            </a:r>
          </a:p>
          <a:p>
            <a:r>
              <a:rPr lang="ru-RU" dirty="0" smtClean="0"/>
              <a:t>4. Профилактика стресса.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КОНТРОЛЬНЫЕ ВОПРОСЫ И 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1. </a:t>
            </a:r>
            <a:r>
              <a:rPr lang="ru-RU" b="1" dirty="0" smtClean="0"/>
              <a:t>Что собой представляет эпизоотия? </a:t>
            </a:r>
          </a:p>
          <a:p>
            <a:r>
              <a:rPr lang="ru-RU" b="1" dirty="0" smtClean="0"/>
              <a:t>2. Перечислить факторы, влияющие на ход эпизоотического процесса. </a:t>
            </a:r>
          </a:p>
          <a:p>
            <a:r>
              <a:rPr lang="ru-RU" b="1" dirty="0" smtClean="0"/>
              <a:t>3. Рассказать о форме течения эпизоотии. </a:t>
            </a:r>
          </a:p>
          <a:p>
            <a:r>
              <a:rPr lang="ru-RU" b="1" dirty="0" smtClean="0"/>
              <a:t>4. Перечислить основные факторы передачи болезни.</a:t>
            </a:r>
          </a:p>
          <a:p>
            <a:r>
              <a:rPr lang="ru-RU" b="1" dirty="0" smtClean="0"/>
              <a:t> 5. Что собой представляет природный очаг заболеваний? </a:t>
            </a:r>
          </a:p>
          <a:p>
            <a:r>
              <a:rPr lang="ru-RU" b="1" dirty="0" smtClean="0"/>
              <a:t>6. Каковы основные механизмы передачи заразных болезней рыб? </a:t>
            </a:r>
          </a:p>
          <a:p>
            <a:r>
              <a:rPr lang="ru-RU" b="1" dirty="0" smtClean="0"/>
              <a:t>7. Назвать заболевания рыб, вызванные стрессом.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Определение эпизоотологии.</a:t>
            </a:r>
          </a:p>
          <a:p>
            <a:pPr lvl="0"/>
            <a:r>
              <a:rPr lang="ru-RU" dirty="0" smtClean="0"/>
              <a:t>ПРОЯВЛЕНИЕ ЭПИЗООТИЧЕСКОГО ПРОЦЕССА, ВОЗНИКНОВЕНИЕ И ТЕЧЕНИЕ ЭПИЗООТИИ</a:t>
            </a:r>
          </a:p>
          <a:p>
            <a:pPr lvl="0"/>
            <a:r>
              <a:rPr lang="ru-RU" dirty="0" smtClean="0"/>
              <a:t>ИСТОЧНИКИ, МЕХАНИЗМЫ И ФАКТОРЫ ПЕРЕДАЧИ БОЛЕЗНИ</a:t>
            </a:r>
          </a:p>
          <a:p>
            <a:pPr lvl="0"/>
            <a:r>
              <a:rPr lang="ru-RU" dirty="0" smtClean="0"/>
              <a:t>ДИНАМИКА ЭПИЗООТИИ</a:t>
            </a:r>
          </a:p>
          <a:p>
            <a:pPr lvl="0"/>
            <a:r>
              <a:rPr lang="ru-RU" dirty="0" smtClean="0"/>
              <a:t>ПОНЯТИЕ О ПРИРОДНОМ ОЧАГЕ ЗАБОЛЕВАНИЙ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Определение эпизоотологии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 Эпизоотология — наука, изучающая причины возникновения, развития и распространения массовых(заразных) заболеваний рыб.</a:t>
            </a:r>
          </a:p>
          <a:p>
            <a:r>
              <a:rPr lang="ru-RU" dirty="0" smtClean="0"/>
              <a:t> Особенности проявления заболеваний зависят восприимчивости рыбы и наличия определенных условий</a:t>
            </a:r>
            <a:r>
              <a:rPr lang="ru-RU" b="1" dirty="0" smtClean="0"/>
              <a:t> </a:t>
            </a:r>
            <a:r>
              <a:rPr lang="ru-RU" dirty="0" smtClean="0"/>
              <a:t>окружающей среды. </a:t>
            </a:r>
          </a:p>
          <a:p>
            <a:r>
              <a:rPr lang="ru-RU" dirty="0" smtClean="0"/>
              <a:t>Возникновение заразных болезней связано с  проникновением в организм рыбы возбудителей, обладающих патогенными свойствами, незаразных — с факторами среды.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ПРОЯВЛЕНИЕ ЭПИЗООТИЧЕСКОГО ПРОЦЕССА, ВОЗНИКНОВЕНИЕ И ТЕЧЕНИЕ ЭПИЗООТИИ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ru-RU" dirty="0" smtClean="0"/>
              <a:t>Своим возникновением и развитием заболевания обязаны определенному </a:t>
            </a:r>
            <a:r>
              <a:rPr lang="ru-RU" i="1" dirty="0" smtClean="0"/>
              <a:t>сочетанию трех необходимых факторов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u="sng" dirty="0" smtClean="0"/>
              <a:t>патогенного возбудителя;</a:t>
            </a:r>
          </a:p>
          <a:p>
            <a:r>
              <a:rPr lang="ru-RU" u="sng" dirty="0" smtClean="0"/>
              <a:t> восприимчивого хозяина ;</a:t>
            </a:r>
          </a:p>
          <a:p>
            <a:r>
              <a:rPr lang="ru-RU" u="sng" dirty="0" smtClean="0"/>
              <a:t> определенных условий окружающей среды.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Овал 24"/>
          <p:cNvSpPr/>
          <p:nvPr/>
        </p:nvSpPr>
        <p:spPr>
          <a:xfrm>
            <a:off x="2627784" y="2204864"/>
            <a:ext cx="2952328" cy="4032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внешняя среда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эпизоотический процесс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08011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Это последовательная цепь заражений и возникающих</a:t>
            </a:r>
            <a:r>
              <a:rPr lang="ru-RU" b="1" dirty="0" smtClean="0"/>
              <a:t> </a:t>
            </a:r>
            <a:r>
              <a:rPr lang="ru-RU" dirty="0" smtClean="0"/>
              <a:t>за ними заболеваний, чередующаяся с выходом возбудителя во внешнюю среду</a:t>
            </a:r>
          </a:p>
        </p:txBody>
      </p:sp>
      <p:sp>
        <p:nvSpPr>
          <p:cNvPr id="4" name="Овал 3"/>
          <p:cNvSpPr/>
          <p:nvPr/>
        </p:nvSpPr>
        <p:spPr>
          <a:xfrm>
            <a:off x="0" y="2852936"/>
            <a:ext cx="2664296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больная рыба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300192" y="3068960"/>
            <a:ext cx="2520280" cy="914400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Восприимчивая рыба</a:t>
            </a:r>
            <a:endParaRPr lang="ru-RU" dirty="0"/>
          </a:p>
        </p:txBody>
      </p:sp>
      <p:cxnSp>
        <p:nvCxnSpPr>
          <p:cNvPr id="9" name="Прямая со стрелкой 8"/>
          <p:cNvCxnSpPr>
            <a:stCxn id="4" idx="6"/>
            <a:endCxn id="5" idx="2"/>
          </p:cNvCxnSpPr>
          <p:nvPr/>
        </p:nvCxnSpPr>
        <p:spPr>
          <a:xfrm>
            <a:off x="2664296" y="3310136"/>
            <a:ext cx="3635896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866710" y="3244334"/>
            <a:ext cx="1410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возбудитель</a:t>
            </a:r>
          </a:p>
        </p:txBody>
      </p:sp>
      <p:sp>
        <p:nvSpPr>
          <p:cNvPr id="15" name="Овал 14"/>
          <p:cNvSpPr/>
          <p:nvPr/>
        </p:nvSpPr>
        <p:spPr>
          <a:xfrm>
            <a:off x="5940152" y="4221088"/>
            <a:ext cx="2520280" cy="914400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Восприимчивая рыба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364088" y="5157192"/>
            <a:ext cx="2520280" cy="9144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Восприимчивая рыба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555776" y="3429000"/>
            <a:ext cx="3456384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555776" y="3501008"/>
            <a:ext cx="3096344" cy="19442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563888" y="4581128"/>
            <a:ext cx="1410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возбудитель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923928" y="4005064"/>
            <a:ext cx="1410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возбудитель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pPr marL="0" indent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/>
              <a:t>При спорадической болезни</a:t>
            </a:r>
            <a:r>
              <a:rPr lang="ru-RU" dirty="0" smtClean="0"/>
              <a:t> </a:t>
            </a:r>
            <a:r>
              <a:rPr lang="ru-RU" i="1" dirty="0" smtClean="0"/>
              <a:t>поражаются единичные рыбы</a:t>
            </a:r>
            <a:r>
              <a:rPr lang="ru-RU" dirty="0" smtClean="0"/>
              <a:t>. Случаи заболевания не связаны между собой, или такая связь прослеживается с трудом вследствие того, что отсутствуют пути передачи возбудителя</a:t>
            </a:r>
          </a:p>
          <a:p>
            <a:pPr algn="just"/>
            <a:r>
              <a:rPr lang="ru-RU" b="1" u="sng" dirty="0" smtClean="0"/>
              <a:t>Энзоотия </a:t>
            </a:r>
            <a:r>
              <a:rPr lang="ru-RU" dirty="0" smtClean="0"/>
              <a:t>— </a:t>
            </a:r>
            <a:r>
              <a:rPr lang="ru-RU" i="1" dirty="0" smtClean="0"/>
              <a:t>более широкое распространение болезни, чем поражение единичных рыб. </a:t>
            </a:r>
            <a:r>
              <a:rPr lang="ru-RU" dirty="0" smtClean="0"/>
              <a:t>Она возникает в отдельных водоемах, т. е. характеризуется связью с определенной местностью и проявляется в местах, где имеются постоянные источники инфекции или инвазии.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-168804"/>
            <a:ext cx="784887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ормы эпизоотического процесса (</a:t>
            </a:r>
            <a:r>
              <a:rPr lang="ru-RU" sz="2800" b="1" u="sng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спорадическое заболевания, энзоотия, эпизоотия и панзоотия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u="sng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Эпизоотия </a:t>
            </a:r>
            <a:r>
              <a:rPr lang="ru-RU" i="1" dirty="0" smtClean="0"/>
              <a:t>характеризуется тем, что болезнь охватывает массовые количества рыб во многих водоемах, расположенных в бассейне одной или нескольких речных систем, а также в морях.</a:t>
            </a:r>
          </a:p>
          <a:p>
            <a:r>
              <a:rPr lang="ru-RU" b="1" u="sng" dirty="0" smtClean="0"/>
              <a:t>Панзоотией</a:t>
            </a:r>
            <a:r>
              <a:rPr lang="ru-RU" dirty="0" smtClean="0"/>
              <a:t> </a:t>
            </a:r>
            <a:r>
              <a:rPr lang="ru-RU" i="1" dirty="0" smtClean="0"/>
              <a:t>называют такое проявление эпизоотического процесса, при котором рыбное стадо поражается во многих внутренних водоемах отдельных стран, материков или в морях.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3.ИСТОЧНИКИ, МЕХАНИЗМЫ И ФАКТОРЫ ПЕРЕДАЧИ БОЛЕЗНИ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44016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Для возникновения и распространения болезни необходимы </a:t>
            </a:r>
            <a:r>
              <a:rPr lang="ru-RU" b="1" dirty="0" smtClean="0"/>
              <a:t>три обязательных звена,</a:t>
            </a:r>
            <a:r>
              <a:rPr lang="ru-RU" dirty="0" smtClean="0"/>
              <a:t> связанных между собой в определенной последовательности и представляющих собой непрерывную цепь: </a:t>
            </a:r>
            <a:r>
              <a:rPr lang="ru-RU" b="1" u="sng" dirty="0" smtClean="0"/>
              <a:t>источник заразного начала, факторы передачи возбудителей и восприимчивый организм.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9512" y="2708920"/>
            <a:ext cx="2736304" cy="17064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Источник заразы(больная рыба, промежуточные хозяева)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483768" y="4509120"/>
            <a:ext cx="3960440" cy="201622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Факторы передачи(экскременты, моча слизь, икра, сперма, рыба, корм, почва, птицы, орудия лова и др.)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724128" y="2492896"/>
            <a:ext cx="3419872" cy="163448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Восприимчивый организм(рыба)</a:t>
            </a:r>
            <a:endParaRPr lang="ru-RU" dirty="0"/>
          </a:p>
        </p:txBody>
      </p:sp>
      <p:cxnSp>
        <p:nvCxnSpPr>
          <p:cNvPr id="9" name="Прямая со стрелкой 8"/>
          <p:cNvCxnSpPr>
            <a:stCxn id="4" idx="5"/>
            <a:endCxn id="6" idx="1"/>
          </p:cNvCxnSpPr>
          <p:nvPr/>
        </p:nvCxnSpPr>
        <p:spPr>
          <a:xfrm>
            <a:off x="2515093" y="4165499"/>
            <a:ext cx="548668" cy="638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6" idx="7"/>
          </p:cNvCxnSpPr>
          <p:nvPr/>
        </p:nvCxnSpPr>
        <p:spPr>
          <a:xfrm flipV="1">
            <a:off x="5864215" y="3861048"/>
            <a:ext cx="507985" cy="9433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sz="3600" u="sng" dirty="0" smtClean="0"/>
              <a:t>Существуют следующие пути распространения болезней: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1. Распространение возбудителей непосредственно из источника водоснабжения с водой, промежуточными и резервуарными хозяевами, гидробионтами переносчиками и с инфицированной рыбой. </a:t>
            </a:r>
          </a:p>
          <a:p>
            <a:r>
              <a:rPr lang="ru-RU" dirty="0" smtClean="0"/>
              <a:t>2. Занос возбудителя болезни рыбоядными птицами. Этот путь касается в основном гельминтов, достигающих половой зрелости в кишечнике птиц. </a:t>
            </a:r>
          </a:p>
          <a:p>
            <a:pPr algn="just"/>
            <a:r>
              <a:rPr lang="ru-RU" dirty="0" smtClean="0"/>
              <a:t>3. Занос возбудителя болезни с объектом разведения или акклиматизации. Это один из важнейших путей распространения массовых заболеваний рыб.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637</Words>
  <Application>Microsoft Office PowerPoint</Application>
  <PresentationFormat>Экран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План урока </vt:lpstr>
      <vt:lpstr>Определение эпизоотологии </vt:lpstr>
      <vt:lpstr>ПРОЯВЛЕНИЕ ЭПИЗООТИЧЕСКОГО ПРОЦЕССА, ВОЗНИКНОВЕНИЕ И ТЕЧЕНИЕ ЭПИЗООТИИ </vt:lpstr>
      <vt:lpstr>эпизоотический процесс </vt:lpstr>
      <vt:lpstr>Слайд 6</vt:lpstr>
      <vt:lpstr>Слайд 7</vt:lpstr>
      <vt:lpstr>3.ИСТОЧНИКИ, МЕХАНИЗМЫ И ФАКТОРЫ ПЕРЕДАЧИ БОЛЕЗНИ </vt:lpstr>
      <vt:lpstr> Существуют следующие пути распространения болезней: </vt:lpstr>
      <vt:lpstr>4. ДИНАМИКА ЭПИЗООТИИ </vt:lpstr>
      <vt:lpstr>Слайд 11</vt:lpstr>
      <vt:lpstr>5.ПОНЯТИЕ О ПРИРОДНОМ ОЧАГЕ ЗАБОЛЕВАНИЙ </vt:lpstr>
      <vt:lpstr>Слайд 13</vt:lpstr>
      <vt:lpstr>Задание для самостоятельной работы</vt:lpstr>
      <vt:lpstr>КОНТРОЛЬНЫЕ ВОПРОСЫ И ЗАДАНИЯ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Кустова Валентина Ивановна</cp:lastModifiedBy>
  <cp:revision>7</cp:revision>
  <dcterms:created xsi:type="dcterms:W3CDTF">2012-02-25T01:21:19Z</dcterms:created>
  <dcterms:modified xsi:type="dcterms:W3CDTF">2013-10-08T17:02:57Z</dcterms:modified>
</cp:coreProperties>
</file>