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8" r:id="rId2"/>
    <p:sldId id="256" r:id="rId3"/>
    <p:sldId id="257" r:id="rId4"/>
    <p:sldId id="259" r:id="rId5"/>
    <p:sldId id="260" r:id="rId6"/>
    <p:sldId id="262" r:id="rId7"/>
    <p:sldId id="263" r:id="rId8"/>
    <p:sldId id="261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8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286A4C-3479-4667-8784-407601887799}" type="datetimeFigureOut">
              <a:rPr lang="ru-RU" smtClean="0"/>
              <a:pPr/>
              <a:t>07.10.2013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C79FC3-5583-4707-88DB-8F7F61DCB04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286A4C-3479-4667-8784-407601887799}" type="datetimeFigureOut">
              <a:rPr lang="ru-RU" smtClean="0"/>
              <a:pPr/>
              <a:t>07.10.2013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C79FC3-5583-4707-88DB-8F7F61DCB0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286A4C-3479-4667-8784-407601887799}" type="datetimeFigureOut">
              <a:rPr lang="ru-RU" smtClean="0"/>
              <a:pPr/>
              <a:t>07.10.2013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C79FC3-5583-4707-88DB-8F7F61DCB0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286A4C-3479-4667-8784-407601887799}" type="datetimeFigureOut">
              <a:rPr lang="ru-RU" smtClean="0"/>
              <a:pPr/>
              <a:t>07.10.2013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C79FC3-5583-4707-88DB-8F7F61DCB0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286A4C-3479-4667-8784-407601887799}" type="datetimeFigureOut">
              <a:rPr lang="ru-RU" smtClean="0"/>
              <a:pPr/>
              <a:t>07.10.2013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54C79FC3-5583-4707-88DB-8F7F61DCB0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286A4C-3479-4667-8784-407601887799}" type="datetimeFigureOut">
              <a:rPr lang="ru-RU" smtClean="0"/>
              <a:pPr/>
              <a:t>07.10.2013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C79FC3-5583-4707-88DB-8F7F61DCB0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286A4C-3479-4667-8784-407601887799}" type="datetimeFigureOut">
              <a:rPr lang="ru-RU" smtClean="0"/>
              <a:pPr/>
              <a:t>07.10.2013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C79FC3-5583-4707-88DB-8F7F61DCB0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286A4C-3479-4667-8784-407601887799}" type="datetimeFigureOut">
              <a:rPr lang="ru-RU" smtClean="0"/>
              <a:pPr/>
              <a:t>07.10.2013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C79FC3-5583-4707-88DB-8F7F61DCB0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286A4C-3479-4667-8784-407601887799}" type="datetimeFigureOut">
              <a:rPr lang="ru-RU" smtClean="0"/>
              <a:pPr/>
              <a:t>07.10.2013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C79FC3-5583-4707-88DB-8F7F61DCB0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286A4C-3479-4667-8784-407601887799}" type="datetimeFigureOut">
              <a:rPr lang="ru-RU" smtClean="0"/>
              <a:pPr/>
              <a:t>07.10.2013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C79FC3-5583-4707-88DB-8F7F61DCB0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286A4C-3479-4667-8784-407601887799}" type="datetimeFigureOut">
              <a:rPr lang="ru-RU" smtClean="0"/>
              <a:pPr/>
              <a:t>07.10.2013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C79FC3-5583-4707-88DB-8F7F61DCB0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21286A4C-3479-4667-8784-407601887799}" type="datetimeFigureOut">
              <a:rPr lang="ru-RU" smtClean="0"/>
              <a:pPr/>
              <a:t>07.10.2013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4C79FC3-5583-4707-88DB-8F7F61DCB04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animals_1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7544" y="980728"/>
            <a:ext cx="3312368" cy="496855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364088" y="1988840"/>
            <a:ext cx="3417923" cy="280076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99? 39? 41?</a:t>
            </a:r>
          </a:p>
          <a:p>
            <a:r>
              <a:rPr lang="ru-RU" sz="44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39 или 42?</a:t>
            </a:r>
          </a:p>
          <a:p>
            <a:r>
              <a:rPr lang="ru-RU" sz="44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29 или 39?</a:t>
            </a:r>
          </a:p>
          <a:p>
            <a:r>
              <a:rPr lang="ru-RU" sz="44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90 или 88?</a:t>
            </a:r>
            <a:endParaRPr lang="ru-RU" sz="44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701630" y="2348880"/>
            <a:ext cx="4442370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Отправляемся </a:t>
            </a:r>
          </a:p>
          <a:p>
            <a:pPr algn="ctr"/>
            <a:r>
              <a:rPr lang="ru-RU" sz="4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В ЦИРК!</a:t>
            </a:r>
            <a:endParaRPr lang="ru-RU" sz="4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339752" y="332656"/>
            <a:ext cx="4608512" cy="821953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FFC000"/>
                </a:solidFill>
              </a:rPr>
              <a:t>В цирк!</a:t>
            </a:r>
            <a:endParaRPr lang="ru-RU" dirty="0">
              <a:solidFill>
                <a:srgbClr val="FFC000"/>
              </a:solidFill>
            </a:endParaRPr>
          </a:p>
        </p:txBody>
      </p:sp>
      <p:pic>
        <p:nvPicPr>
          <p:cNvPr id="4" name="Рисунок 3" descr="12_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051720" y="1412776"/>
            <a:ext cx="5112568" cy="360926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555776" y="5229200"/>
            <a:ext cx="4230004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Урок-путешествие. Математика. 2 класс</a:t>
            </a:r>
          </a:p>
          <a:p>
            <a:r>
              <a:rPr lang="ru-RU" dirty="0" smtClean="0"/>
              <a:t>Закрепление вычислительных навыков </a:t>
            </a:r>
          </a:p>
          <a:p>
            <a:r>
              <a:rPr lang="ru-RU" dirty="0" smtClean="0"/>
              <a:t>сложения и вычитания в пределах 100.</a:t>
            </a:r>
          </a:p>
          <a:p>
            <a:r>
              <a:rPr lang="ru-RU" dirty="0" smtClean="0"/>
              <a:t>Учитель ГБОУ школы №411 «Гармония»</a:t>
            </a:r>
          </a:p>
          <a:p>
            <a:pPr algn="ctr"/>
            <a:r>
              <a:rPr lang="ru-RU" dirty="0" smtClean="0"/>
              <a:t>Глазова Елена Викторовна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bear-on-bike-in-circus-43298187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699792" y="404663"/>
            <a:ext cx="3960440" cy="2741843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267744" y="3212976"/>
            <a:ext cx="4740400" cy="34778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Цифры в ссоре</a:t>
            </a:r>
          </a:p>
          <a:p>
            <a:pPr algn="ctr"/>
            <a:r>
              <a:rPr lang="ru-RU" sz="4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1, 10, 9, 20, 15, 2,</a:t>
            </a:r>
          </a:p>
          <a:p>
            <a:pPr algn="ctr"/>
            <a:r>
              <a:rPr lang="ru-RU" sz="4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8, 11, 16, 4, 6, </a:t>
            </a:r>
          </a:p>
          <a:p>
            <a:pPr algn="ctr"/>
            <a:r>
              <a:rPr lang="ru-RU" sz="4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5, 13, 19, 17, 3,</a:t>
            </a:r>
          </a:p>
          <a:p>
            <a:pPr algn="ctr"/>
            <a:r>
              <a:rPr lang="ru-RU" sz="4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12, 14, 18, 7</a:t>
            </a:r>
            <a:endParaRPr lang="ru-RU" sz="4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</p:spTree>
  </p:cSld>
  <p:clrMapOvr>
    <a:masterClrMapping/>
  </p:clrMapOvr>
  <p:transition>
    <p:sndAc>
      <p:stSnd>
        <p:snd r:embed="rId2" name="applause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770" accel="100000">
                                          <p:stCondLst>
                                            <p:cond delay="123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" dur="770" accel="100000">
                                          <p:stCondLst>
                                            <p:cond delay="123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00000" y="450000"/>
                                      <p:to x="10000" y="10000"/>
                                    </p:animScale>
                                    <p:animScale>
                                      <p:cBhvr>
                                        <p:cTn id="14" dur="1230" decel="100000"/>
                                        <p:tgtEl>
                                          <p:spTgt spid="2"/>
                                        </p:tgtEl>
                                      </p:cBhvr>
                                      <p:from x="100000" y="100000"/>
                                      <p:to x="200000" y="450000"/>
                                    </p:animScale>
                                    <p:anim from="(ppt_x)" to="(0.5)" calcmode="lin" valueType="num">
                                      <p:cBhvr>
                                        <p:cTn id="15" dur="1230" decel="100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0.5)" to="(0.5)" calcmode="lin" valueType="num">
                                      <p:cBhvr>
                                        <p:cTn id="16" dur="770">
                                          <p:stCondLst>
                                            <p:cond delay="123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ppt_y)" to="(ppt_y+0.4)" calcmode="lin" valueType="num">
                                      <p:cBhvr>
                                        <p:cTn id="17" dur="1230" decel="100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 from="(ppt_y)" to="(ppt_y)" calcmode="lin" valueType="num">
                                      <p:cBhvr>
                                        <p:cTn id="18" dur="770">
                                          <p:stCondLst>
                                            <p:cond delay="123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0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" grpId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SeaWorld-San-Diego-Seal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051720" y="260648"/>
            <a:ext cx="4989202" cy="33123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267744" y="3717032"/>
            <a:ext cx="4913525" cy="34778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5</a:t>
            </a:r>
            <a:r>
              <a:rPr lang="ru-RU" sz="44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7      6     </a:t>
            </a:r>
            <a:r>
              <a:rPr lang="ru-RU" sz="44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6</a:t>
            </a:r>
            <a:r>
              <a:rPr lang="ru-RU" sz="44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</a:t>
            </a:r>
            <a:r>
              <a:rPr lang="ru-RU" sz="44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= </a:t>
            </a:r>
            <a:r>
              <a:rPr lang="ru-RU" sz="44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57</a:t>
            </a:r>
            <a:endParaRPr lang="ru-RU" sz="4400" b="1" dirty="0" smtClean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  <a:p>
            <a:r>
              <a:rPr lang="ru-RU" sz="44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36</a:t>
            </a:r>
            <a:r>
              <a:rPr lang="ru-RU" sz="44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    </a:t>
            </a:r>
            <a:r>
              <a:rPr lang="ru-RU" sz="44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4</a:t>
            </a:r>
            <a:r>
              <a:rPr lang="ru-RU" sz="44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     </a:t>
            </a:r>
            <a:r>
              <a:rPr lang="ru-RU" sz="44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8 = </a:t>
            </a:r>
            <a:r>
              <a:rPr lang="ru-RU" sz="44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32 </a:t>
            </a:r>
            <a:endParaRPr lang="ru-RU" sz="4400" b="1" dirty="0" smtClean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  <a:p>
            <a:r>
              <a:rPr lang="ru-RU" sz="44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36      4     8 </a:t>
            </a:r>
            <a:r>
              <a:rPr lang="ru-RU" sz="44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= </a:t>
            </a:r>
            <a:r>
              <a:rPr lang="ru-RU" sz="44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48</a:t>
            </a:r>
            <a:endParaRPr lang="ru-RU" sz="4400" b="1" dirty="0" smtClean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  <a:p>
            <a:r>
              <a:rPr lang="ru-RU" sz="44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80</a:t>
            </a:r>
            <a:r>
              <a:rPr lang="ru-RU" sz="44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    </a:t>
            </a:r>
            <a:r>
              <a:rPr lang="ru-RU" sz="44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9</a:t>
            </a:r>
            <a:r>
              <a:rPr lang="ru-RU" sz="44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     </a:t>
            </a:r>
            <a:r>
              <a:rPr lang="ru-RU" sz="44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9</a:t>
            </a:r>
            <a:r>
              <a:rPr lang="ru-RU" sz="44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</a:t>
            </a:r>
            <a:r>
              <a:rPr lang="ru-RU" sz="44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= </a:t>
            </a:r>
            <a:r>
              <a:rPr lang="ru-RU" sz="44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98</a:t>
            </a:r>
            <a:r>
              <a:rPr lang="ru-RU" sz="44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  </a:t>
            </a:r>
            <a:endParaRPr lang="ru-RU" sz="4400" b="1" dirty="0" smtClean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  <a:p>
            <a:endParaRPr lang="ru-RU" sz="44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3059832" y="3789040"/>
            <a:ext cx="576064" cy="576064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4283968" y="3789040"/>
            <a:ext cx="576064" cy="576064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3059832" y="4509120"/>
            <a:ext cx="576064" cy="576064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4283968" y="4509120"/>
            <a:ext cx="576064" cy="576064"/>
          </a:xfrm>
          <a:prstGeom prst="ellipse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4283968" y="5157192"/>
            <a:ext cx="576064" cy="576064"/>
          </a:xfrm>
          <a:prstGeom prst="ellipse">
            <a:avLst/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3059832" y="5805264"/>
            <a:ext cx="576064" cy="576064"/>
          </a:xfrm>
          <a:prstGeom prst="ellipse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4211960" y="5805264"/>
            <a:ext cx="576064" cy="576064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       </a:t>
            </a:r>
            <a:endParaRPr lang="ru-RU" dirty="0"/>
          </a:p>
        </p:txBody>
      </p:sp>
      <p:sp>
        <p:nvSpPr>
          <p:cNvPr id="12" name="Овал 11"/>
          <p:cNvSpPr/>
          <p:nvPr/>
        </p:nvSpPr>
        <p:spPr>
          <a:xfrm>
            <a:off x="3059832" y="3789040"/>
            <a:ext cx="576064" cy="576064"/>
          </a:xfrm>
          <a:prstGeom prst="ellipse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–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13" name="Овал 12"/>
          <p:cNvSpPr/>
          <p:nvPr/>
        </p:nvSpPr>
        <p:spPr>
          <a:xfrm>
            <a:off x="4283968" y="3789040"/>
            <a:ext cx="576064" cy="576064"/>
          </a:xfrm>
          <a:prstGeom prst="ellipse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+</a:t>
            </a:r>
            <a:endParaRPr lang="ru-RU" sz="4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16" name="Овал 15"/>
          <p:cNvSpPr/>
          <p:nvPr/>
        </p:nvSpPr>
        <p:spPr>
          <a:xfrm>
            <a:off x="3059832" y="4509120"/>
            <a:ext cx="576064" cy="576064"/>
          </a:xfrm>
          <a:prstGeom prst="ellipse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+</a:t>
            </a:r>
            <a:endParaRPr lang="ru-RU" sz="4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17" name="Овал 16"/>
          <p:cNvSpPr/>
          <p:nvPr/>
        </p:nvSpPr>
        <p:spPr>
          <a:xfrm>
            <a:off x="4283968" y="4509120"/>
            <a:ext cx="576064" cy="576064"/>
          </a:xfrm>
          <a:prstGeom prst="ellipse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–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19" name="Овал 18"/>
          <p:cNvSpPr/>
          <p:nvPr/>
        </p:nvSpPr>
        <p:spPr>
          <a:xfrm>
            <a:off x="4283968" y="5157192"/>
            <a:ext cx="576064" cy="576064"/>
          </a:xfrm>
          <a:prstGeom prst="ellipse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+</a:t>
            </a:r>
            <a:endParaRPr lang="ru-RU" sz="4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20" name="Овал 19"/>
          <p:cNvSpPr/>
          <p:nvPr/>
        </p:nvSpPr>
        <p:spPr>
          <a:xfrm>
            <a:off x="3059832" y="5805264"/>
            <a:ext cx="576064" cy="576064"/>
          </a:xfrm>
          <a:prstGeom prst="ellipse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+</a:t>
            </a:r>
            <a:endParaRPr lang="ru-RU" sz="4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21" name="Овал 20"/>
          <p:cNvSpPr/>
          <p:nvPr/>
        </p:nvSpPr>
        <p:spPr>
          <a:xfrm>
            <a:off x="4211960" y="5805264"/>
            <a:ext cx="576064" cy="576064"/>
          </a:xfrm>
          <a:prstGeom prst="ellipse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+</a:t>
            </a:r>
            <a:endParaRPr lang="ru-RU" sz="4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23" name="Овал 22"/>
          <p:cNvSpPr/>
          <p:nvPr/>
        </p:nvSpPr>
        <p:spPr>
          <a:xfrm>
            <a:off x="3059832" y="5157192"/>
            <a:ext cx="576064" cy="576064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3059832" y="5157192"/>
            <a:ext cx="576064" cy="576064"/>
          </a:xfrm>
          <a:prstGeom prst="ellipse">
            <a:avLst/>
          </a:prstGeom>
          <a:solidFill>
            <a:schemeClr val="bg2"/>
          </a:solidFill>
          <a:ln cmpd="sng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+</a:t>
            </a:r>
            <a:endParaRPr lang="ru-RU" sz="44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5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4" dur="770" accel="100000">
                                          <p:stCondLst>
                                            <p:cond delay="123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5" dur="770" accel="100000">
                                          <p:stCondLst>
                                            <p:cond delay="123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00000" y="450000"/>
                                      <p:to x="10000" y="10000"/>
                                    </p:animScale>
                                    <p:animScale>
                                      <p:cBhvr>
                                        <p:cTn id="56" dur="1230" decel="100000"/>
                                        <p:tgtEl>
                                          <p:spTgt spid="2"/>
                                        </p:tgtEl>
                                      </p:cBhvr>
                                      <p:from x="100000" y="100000"/>
                                      <p:to x="200000" y="450000"/>
                                    </p:animScale>
                                    <p:anim from="(ppt_x)" to="(0.5)" calcmode="lin" valueType="num">
                                      <p:cBhvr>
                                        <p:cTn id="57" dur="1230" decel="100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0.5)" to="(0.5)" calcmode="lin" valueType="num">
                                      <p:cBhvr>
                                        <p:cTn id="58" dur="770">
                                          <p:stCondLst>
                                            <p:cond delay="123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ppt_y)" to="(ppt_y+0.4)" calcmode="lin" valueType="num">
                                      <p:cBhvr>
                                        <p:cTn id="59" dur="1230" decel="100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 from="(ppt_y)" to="(ppt_y)" calcmode="lin" valueType="num">
                                      <p:cBhvr>
                                        <p:cTn id="60" dur="770">
                                          <p:stCondLst>
                                            <p:cond delay="123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62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2" grpId="0" animBg="1"/>
      <p:bldP spid="13" grpId="0" animBg="1"/>
      <p:bldP spid="16" grpId="0" animBg="1"/>
      <p:bldP spid="17" grpId="0" animBg="1"/>
      <p:bldP spid="19" grpId="0" animBg="1"/>
      <p:bldP spid="20" grpId="0" animBg="1"/>
      <p:bldP spid="21" grpId="0" animBg="1"/>
      <p:bldP spid="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tige1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9512" y="1196752"/>
            <a:ext cx="3312368" cy="363640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419872" y="260648"/>
            <a:ext cx="5620449" cy="212365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Задача</a:t>
            </a:r>
          </a:p>
          <a:p>
            <a:r>
              <a:rPr lang="ru-RU" sz="44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На </a:t>
            </a:r>
            <a:r>
              <a:rPr lang="ru-RU" sz="4400" b="1" dirty="0" err="1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хв</a:t>
            </a:r>
            <a:r>
              <a:rPr lang="ru-RU" sz="44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. – 10 п.</a:t>
            </a:r>
          </a:p>
          <a:p>
            <a:r>
              <a:rPr lang="ru-RU" sz="44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На </a:t>
            </a:r>
            <a:r>
              <a:rPr lang="ru-RU" sz="4400" b="1" dirty="0" err="1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сп</a:t>
            </a:r>
            <a:r>
              <a:rPr lang="ru-RU" sz="44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. – на 6 п. </a:t>
            </a:r>
            <a:r>
              <a:rPr lang="en-US" sz="44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&gt;</a:t>
            </a:r>
            <a:r>
              <a:rPr lang="ru-RU" sz="44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 ?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779912" y="2852936"/>
            <a:ext cx="5205271" cy="34778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1)10 + 6 = 16 (п.) – </a:t>
            </a:r>
          </a:p>
          <a:p>
            <a:r>
              <a:rPr lang="ru-RU" sz="44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н</a:t>
            </a:r>
            <a:r>
              <a:rPr lang="ru-RU" sz="44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а спине</a:t>
            </a:r>
          </a:p>
          <a:p>
            <a:r>
              <a:rPr lang="ru-RU" sz="44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2) 10 + 16 = 26 (п.)</a:t>
            </a:r>
          </a:p>
          <a:p>
            <a:r>
              <a:rPr lang="ru-RU" sz="44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Ответ: 26 полос </a:t>
            </a:r>
          </a:p>
          <a:p>
            <a:r>
              <a:rPr lang="ru-RU" sz="44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у</a:t>
            </a:r>
            <a:r>
              <a:rPr lang="ru-RU" sz="44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тигрёнка.</a:t>
            </a:r>
            <a:endParaRPr lang="ru-RU" sz="44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5" name="Правая фигурная скобка 4"/>
          <p:cNvSpPr/>
          <p:nvPr/>
        </p:nvSpPr>
        <p:spPr>
          <a:xfrm>
            <a:off x="7956376" y="1196752"/>
            <a:ext cx="395536" cy="1440160"/>
          </a:xfrm>
          <a:prstGeom prst="rightBrace">
            <a:avLst>
              <a:gd name="adj1" fmla="val 8333"/>
              <a:gd name="adj2" fmla="val 54315"/>
            </a:avLst>
          </a:prstGeom>
          <a:ln w="5715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sz="4400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4644008" y="1124744"/>
            <a:ext cx="4032448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44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</a:t>
            </a:r>
            <a:r>
              <a:rPr lang="ru-RU" sz="44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–     </a:t>
            </a:r>
            <a:r>
              <a:rPr lang="ru-RU" sz="44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–</a:t>
            </a:r>
            <a:r>
              <a:rPr lang="ru-RU" sz="44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</a:t>
            </a:r>
            <a:r>
              <a:rPr lang="ru-RU" sz="44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9</a:t>
            </a:r>
            <a:r>
              <a:rPr lang="ru-RU" sz="44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</a:t>
            </a:r>
            <a:r>
              <a:rPr lang="ru-RU" sz="44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= </a:t>
            </a:r>
            <a:r>
              <a:rPr lang="ru-RU" sz="44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7</a:t>
            </a:r>
            <a:endParaRPr lang="ru-RU" sz="4400" b="1" dirty="0" smtClean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  <a:p>
            <a:pPr>
              <a:lnSpc>
                <a:spcPct val="150000"/>
              </a:lnSpc>
            </a:pPr>
            <a:r>
              <a:rPr lang="ru-RU" sz="44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      – 8 = </a:t>
            </a:r>
            <a:r>
              <a:rPr lang="ru-RU" sz="44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14</a:t>
            </a:r>
            <a:endParaRPr lang="ru-RU" sz="4400" b="1" dirty="0" smtClean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  <a:p>
            <a:pPr>
              <a:lnSpc>
                <a:spcPct val="150000"/>
              </a:lnSpc>
            </a:pPr>
            <a:r>
              <a:rPr lang="ru-RU" sz="44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9</a:t>
            </a:r>
            <a:r>
              <a:rPr lang="ru-RU" sz="44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0 </a:t>
            </a:r>
            <a:r>
              <a:rPr lang="ru-RU" sz="44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+    </a:t>
            </a:r>
            <a:r>
              <a:rPr lang="ru-RU" sz="44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   </a:t>
            </a:r>
            <a:r>
              <a:rPr lang="ru-RU" sz="44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= </a:t>
            </a:r>
            <a:r>
              <a:rPr lang="ru-RU" sz="44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100</a:t>
            </a:r>
            <a:endParaRPr lang="ru-RU" sz="4400" b="1" dirty="0" smtClean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  <a:p>
            <a:pPr>
              <a:lnSpc>
                <a:spcPct val="150000"/>
              </a:lnSpc>
            </a:pPr>
            <a:r>
              <a:rPr lang="ru-RU" sz="44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8</a:t>
            </a:r>
            <a:r>
              <a:rPr lang="ru-RU" sz="44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</a:t>
            </a:r>
            <a:r>
              <a:rPr lang="ru-RU" sz="44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+ </a:t>
            </a:r>
            <a:r>
              <a:rPr lang="ru-RU" sz="44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        </a:t>
            </a:r>
            <a:r>
              <a:rPr lang="ru-RU" sz="44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= </a:t>
            </a:r>
            <a:r>
              <a:rPr lang="ru-RU" sz="44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14</a:t>
            </a:r>
            <a:endParaRPr lang="ru-RU" sz="4400" b="1" dirty="0" smtClean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  <a:p>
            <a:endParaRPr lang="ru-RU" sz="44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pic>
        <p:nvPicPr>
          <p:cNvPr id="2" name="Рисунок 1" descr="1616125acc1744dac9504cefd1ec551b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7504" y="1052736"/>
            <a:ext cx="4219219" cy="4320480"/>
          </a:xfrm>
          <a:prstGeom prst="rect">
            <a:avLst/>
          </a:prstGeom>
        </p:spPr>
      </p:pic>
      <p:sp>
        <p:nvSpPr>
          <p:cNvPr id="3" name="Трапеция 2"/>
          <p:cNvSpPr/>
          <p:nvPr/>
        </p:nvSpPr>
        <p:spPr>
          <a:xfrm>
            <a:off x="4572000" y="1412776"/>
            <a:ext cx="1080120" cy="720080"/>
          </a:xfrm>
          <a:prstGeom prst="trapezoid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18</a:t>
            </a:r>
            <a:endParaRPr lang="ru-RU" sz="4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4" name="Трапеция 3"/>
          <p:cNvSpPr/>
          <p:nvPr/>
        </p:nvSpPr>
        <p:spPr>
          <a:xfrm>
            <a:off x="5796136" y="3429000"/>
            <a:ext cx="1152128" cy="720080"/>
          </a:xfrm>
          <a:prstGeom prst="trapezoid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10</a:t>
            </a:r>
            <a:endParaRPr lang="ru-RU" sz="4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6" name="Трапеция 5"/>
          <p:cNvSpPr/>
          <p:nvPr/>
        </p:nvSpPr>
        <p:spPr>
          <a:xfrm>
            <a:off x="4572000" y="2420888"/>
            <a:ext cx="1080120" cy="720080"/>
          </a:xfrm>
          <a:prstGeom prst="trapezoid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22</a:t>
            </a:r>
            <a:endParaRPr lang="ru-RU" sz="4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7" name="Трапеция 6"/>
          <p:cNvSpPr/>
          <p:nvPr/>
        </p:nvSpPr>
        <p:spPr>
          <a:xfrm>
            <a:off x="5724128" y="4365104"/>
            <a:ext cx="1080120" cy="720080"/>
          </a:xfrm>
          <a:prstGeom prst="trapezoid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6</a:t>
            </a:r>
            <a:endParaRPr lang="ru-RU" sz="4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6" grpId="0" animBg="1"/>
      <p:bldP spid="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475656" y="2780928"/>
            <a:ext cx="2016224" cy="20882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2051720" y="1916832"/>
            <a:ext cx="9144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" name="Рисунок 1" descr="DSC_1498.jpg"/>
          <p:cNvPicPr>
            <a:picLocks noChangeAspect="1"/>
          </p:cNvPicPr>
          <p:nvPr/>
        </p:nvPicPr>
        <p:blipFill>
          <a:blip r:embed="rId2" cstate="print"/>
          <a:srcRect l="17248"/>
          <a:stretch>
            <a:fillRect/>
          </a:stretch>
        </p:blipFill>
        <p:spPr>
          <a:xfrm>
            <a:off x="5364088" y="1052736"/>
            <a:ext cx="3528392" cy="3456384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979712" y="1628800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2627784" y="1628800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2267744" y="2348880"/>
            <a:ext cx="504056" cy="360040"/>
          </a:xfrm>
          <a:prstGeom prst="ellipse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 rot="1800000">
            <a:off x="892743" y="2733834"/>
            <a:ext cx="432048" cy="124049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 rot="-1800000">
            <a:off x="3611045" y="2738658"/>
            <a:ext cx="432048" cy="116849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1691680" y="4869160"/>
            <a:ext cx="648072" cy="9361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2699792" y="4869160"/>
            <a:ext cx="648072" cy="9361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/>
          <p:cNvSpPr/>
          <p:nvPr/>
        </p:nvSpPr>
        <p:spPr>
          <a:xfrm>
            <a:off x="1619672" y="5445224"/>
            <a:ext cx="720080" cy="432048"/>
          </a:xfrm>
          <a:prstGeom prst="ellipse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Овал 12"/>
          <p:cNvSpPr/>
          <p:nvPr/>
        </p:nvSpPr>
        <p:spPr>
          <a:xfrm>
            <a:off x="2699792" y="5445224"/>
            <a:ext cx="720080" cy="432048"/>
          </a:xfrm>
          <a:prstGeom prst="ellipse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Овал 13"/>
          <p:cNvSpPr/>
          <p:nvPr/>
        </p:nvSpPr>
        <p:spPr>
          <a:xfrm>
            <a:off x="2195736" y="2132856"/>
            <a:ext cx="144016" cy="144016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Овал 15"/>
          <p:cNvSpPr/>
          <p:nvPr/>
        </p:nvSpPr>
        <p:spPr>
          <a:xfrm>
            <a:off x="2411760" y="2348880"/>
            <a:ext cx="144016" cy="144016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Дуга 16"/>
          <p:cNvSpPr/>
          <p:nvPr/>
        </p:nvSpPr>
        <p:spPr>
          <a:xfrm rot="8229106">
            <a:off x="2260523" y="2231712"/>
            <a:ext cx="432000" cy="360040"/>
          </a:xfrm>
          <a:prstGeom prst="arc">
            <a:avLst>
              <a:gd name="adj1" fmla="val 16200000"/>
              <a:gd name="adj2" fmla="val 136136"/>
            </a:avLst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5" name="Овал 14"/>
          <p:cNvSpPr/>
          <p:nvPr/>
        </p:nvSpPr>
        <p:spPr>
          <a:xfrm>
            <a:off x="2627784" y="2132856"/>
            <a:ext cx="144016" cy="144016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Солнце 23"/>
          <p:cNvSpPr/>
          <p:nvPr/>
        </p:nvSpPr>
        <p:spPr>
          <a:xfrm>
            <a:off x="323528" y="260648"/>
            <a:ext cx="1202432" cy="1130424"/>
          </a:xfrm>
          <a:prstGeom prst="sun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Равнобедренный треугольник 24"/>
          <p:cNvSpPr/>
          <p:nvPr/>
        </p:nvSpPr>
        <p:spPr>
          <a:xfrm>
            <a:off x="3851920" y="5517232"/>
            <a:ext cx="1368152" cy="1080120"/>
          </a:xfrm>
          <a:prstGeom prst="triangl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Равнобедренный треугольник 27"/>
          <p:cNvSpPr/>
          <p:nvPr/>
        </p:nvSpPr>
        <p:spPr>
          <a:xfrm>
            <a:off x="3995936" y="4869160"/>
            <a:ext cx="1060704" cy="914400"/>
          </a:xfrm>
          <a:prstGeom prst="triangl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Равнобедренный треугольник 28"/>
          <p:cNvSpPr/>
          <p:nvPr/>
        </p:nvSpPr>
        <p:spPr>
          <a:xfrm>
            <a:off x="4067944" y="4293096"/>
            <a:ext cx="864096" cy="792088"/>
          </a:xfrm>
          <a:prstGeom prst="triangl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6bca201-59d8-4649-b8d7-a3e24f5efb60-w500-h50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9552" y="620688"/>
            <a:ext cx="4248150" cy="47625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7236296" y="404664"/>
            <a:ext cx="81304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2</a:t>
            </a:r>
            <a:r>
              <a:rPr lang="ru-RU" sz="44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4</a:t>
            </a:r>
            <a:endParaRPr lang="ru-RU" sz="44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148064" y="1340768"/>
            <a:ext cx="81304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34</a:t>
            </a:r>
            <a:endParaRPr lang="ru-RU" sz="44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292080" y="2708920"/>
            <a:ext cx="81304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36</a:t>
            </a:r>
            <a:endParaRPr lang="ru-RU" sz="44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516216" y="1700808"/>
            <a:ext cx="81304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48</a:t>
            </a:r>
            <a:endParaRPr lang="ru-RU" sz="44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652120" y="404664"/>
            <a:ext cx="81304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32</a:t>
            </a:r>
            <a:endParaRPr lang="ru-RU" sz="44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364088" y="4581128"/>
            <a:ext cx="81304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62</a:t>
            </a:r>
            <a:endParaRPr lang="ru-RU" sz="44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236296" y="3356992"/>
            <a:ext cx="81304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30</a:t>
            </a:r>
            <a:endParaRPr lang="ru-RU" sz="44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236296" y="4725144"/>
            <a:ext cx="81304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80</a:t>
            </a:r>
            <a:endParaRPr lang="ru-RU" sz="44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524328" y="2420888"/>
            <a:ext cx="112723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100</a:t>
            </a:r>
            <a:endParaRPr lang="ru-RU" sz="44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0" y="5733256"/>
            <a:ext cx="945803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24</a:t>
            </a:r>
            <a:r>
              <a:rPr lang="ru-RU" sz="40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, </a:t>
            </a:r>
            <a:r>
              <a:rPr lang="ru-RU" sz="40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30</a:t>
            </a:r>
            <a:r>
              <a:rPr lang="ru-RU" sz="40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, 32, 34, 36, 48, 62, 80, 85, 95,100</a:t>
            </a:r>
            <a:endParaRPr lang="ru-RU" sz="40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7668344" y="1268760"/>
            <a:ext cx="914400" cy="64807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95</a:t>
            </a:r>
            <a:endParaRPr lang="ru-RU" sz="44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7956376" y="4149080"/>
            <a:ext cx="914400" cy="64807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8</a:t>
            </a:r>
            <a:r>
              <a:rPr lang="ru-RU" sz="44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5</a:t>
            </a:r>
            <a:endParaRPr lang="ru-RU" sz="44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6012160" y="3861048"/>
            <a:ext cx="914400" cy="64807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7</a:t>
            </a:r>
            <a:r>
              <a:rPr lang="ru-RU" sz="44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5</a:t>
            </a:r>
            <a:endParaRPr lang="ru-RU" sz="44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 animBg="1"/>
      <p:bldP spid="19" grpId="0" animBg="1"/>
      <p:bldP spid="20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6a172b112d1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66373" y="404664"/>
            <a:ext cx="6831442" cy="453650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131840" y="5373216"/>
            <a:ext cx="376154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МОЛОДЦЫ!</a:t>
            </a:r>
            <a:endParaRPr lang="ru-RU" sz="48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260</TotalTime>
  <Words>225</Words>
  <Application>Microsoft Office PowerPoint</Application>
  <PresentationFormat>Экран (4:3)</PresentationFormat>
  <Paragraphs>60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Апекс</vt:lpstr>
      <vt:lpstr>Слайд 1</vt:lpstr>
      <vt:lpstr>В цирк!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 цирк!</dc:title>
  <dc:creator>1</dc:creator>
  <cp:lastModifiedBy>1</cp:lastModifiedBy>
  <cp:revision>28</cp:revision>
  <dcterms:created xsi:type="dcterms:W3CDTF">2013-10-06T20:43:23Z</dcterms:created>
  <dcterms:modified xsi:type="dcterms:W3CDTF">2013-10-07T18:02:40Z</dcterms:modified>
</cp:coreProperties>
</file>