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7" r:id="rId3"/>
    <p:sldId id="295" r:id="rId4"/>
    <p:sldId id="296" r:id="rId5"/>
    <p:sldId id="300" r:id="rId6"/>
    <p:sldId id="301" r:id="rId7"/>
    <p:sldId id="302" r:id="rId8"/>
    <p:sldId id="308" r:id="rId9"/>
    <p:sldId id="288" r:id="rId10"/>
    <p:sldId id="284" r:id="rId11"/>
    <p:sldId id="290" r:id="rId12"/>
    <p:sldId id="286" r:id="rId13"/>
    <p:sldId id="258" r:id="rId14"/>
    <p:sldId id="285" r:id="rId15"/>
    <p:sldId id="287" r:id="rId16"/>
    <p:sldId id="309" r:id="rId17"/>
    <p:sldId id="289" r:id="rId18"/>
    <p:sldId id="306" r:id="rId19"/>
    <p:sldId id="305" r:id="rId20"/>
    <p:sldId id="304" r:id="rId21"/>
    <p:sldId id="303" r:id="rId22"/>
    <p:sldId id="299" r:id="rId23"/>
    <p:sldId id="298" r:id="rId24"/>
    <p:sldId id="29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CE190-468D-4F0D-AA08-B14F2F13346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8F562-EDCD-4644-91C9-365996D184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1%80%D1%8B%D0%B7%D1%83%D0%BD%D1%8B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zastavki.com/pictures/1024x768/2010/Nature_Fields_Field_sunflower_and_wheats_020594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ЖИВОТНЫЕ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ПОЛЯ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5104" y="260648"/>
            <a:ext cx="4978896" cy="1143000"/>
          </a:xfrm>
        </p:spPr>
        <p:txBody>
          <a:bodyPr/>
          <a:lstStyle/>
          <a:p>
            <a:r>
              <a:rPr lang="ru-RU" dirty="0" smtClean="0"/>
              <a:t>СЛИЗЕНЬ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733246"/>
            <a:ext cx="43559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Вероятно, из-за отсутствия достаточно эффективных приспособлений, предотвращающих обезвоживание, слизни обитают лишь в увлажнённых биотопах, таких как, например, подстилка широколиственных лесов. В существующих там экосистемах они играют существенную роль, поедая опавшую </a:t>
            </a:r>
            <a:r>
              <a:rPr lang="ru-RU" sz="2800" dirty="0" smtClean="0"/>
              <a:t>листву.</a:t>
            </a:r>
            <a:endParaRPr lang="ru-RU" sz="2800" dirty="0"/>
          </a:p>
        </p:txBody>
      </p:sp>
      <p:pic>
        <p:nvPicPr>
          <p:cNvPr id="75778" name="Picture 2" descr="https://encrypted-tbn1.gstatic.com/images?q=tbn:ANd9GcQRAVKZzV4snBezpCGS8eD1YKh1G2k3UIJ4rjb_zUMGz0fRq9zTQ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340768"/>
            <a:ext cx="3980654" cy="2789713"/>
          </a:xfrm>
          <a:prstGeom prst="rect">
            <a:avLst/>
          </a:prstGeom>
          <a:noFill/>
        </p:spPr>
      </p:pic>
      <p:pic>
        <p:nvPicPr>
          <p:cNvPr id="75780" name="Picture 4" descr="https://encrypted-tbn3.gstatic.com/images?q=tbn:ANd9GcSePIT2nzjVa8MkQKSW3GVex8uzYztR_sTIqFMSJW9VLyYT1qZ16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221088"/>
            <a:ext cx="3288010" cy="22459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dirty="0" smtClean="0"/>
              <a:t>ЖУЖЕЛИЦА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908720"/>
            <a:ext cx="31683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Карабусы</a:t>
            </a:r>
            <a:r>
              <a:rPr lang="ru-RU" sz="2800" dirty="0" smtClean="0"/>
              <a:t>, </a:t>
            </a:r>
            <a:r>
              <a:rPr lang="ru-RU" sz="2800" dirty="0"/>
              <a:t>или </a:t>
            </a:r>
            <a:r>
              <a:rPr lang="ru-RU" sz="2800" b="1" dirty="0" smtClean="0"/>
              <a:t>жужелицы</a:t>
            </a:r>
            <a:r>
              <a:rPr lang="ru-RU" sz="2800" dirty="0"/>
              <a:t> или  — род насекомых из семейства жужелиц отряда жесткокрылых. Повсеместно обитает более 850 видов этих </a:t>
            </a:r>
            <a:r>
              <a:rPr lang="ru-RU" sz="2800" dirty="0" smtClean="0"/>
              <a:t>жуков. </a:t>
            </a:r>
            <a:r>
              <a:rPr lang="ru-RU" sz="2800" dirty="0"/>
              <a:t>В длину обычно достигают 14—60 мм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69634" name="Picture 2" descr="https://encrypted-tbn3.gstatic.com/images?q=tbn:ANd9GcRZPzQPd3dSRye-1g2rx9eZD3kVfPzJdnKpsCRR9RwMbvOnvv9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743216"/>
            <a:ext cx="5499695" cy="2941028"/>
          </a:xfrm>
          <a:prstGeom prst="rect">
            <a:avLst/>
          </a:prstGeom>
          <a:noFill/>
        </p:spPr>
      </p:pic>
      <p:pic>
        <p:nvPicPr>
          <p:cNvPr id="69636" name="Picture 4" descr="https://encrypted-tbn0.gstatic.com/images?q=tbn:ANd9GcQwLn48NHAvSskQNpMpjYV37_olXxpMZW_1n0H3GLw3vOKNxHB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196752"/>
            <a:ext cx="4412998" cy="22448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060848"/>
            <a:ext cx="2674640" cy="1143000"/>
          </a:xfrm>
        </p:spPr>
        <p:txBody>
          <a:bodyPr/>
          <a:lstStyle/>
          <a:p>
            <a:r>
              <a:rPr lang="ru-RU" dirty="0" smtClean="0"/>
              <a:t>ТЛЯ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284380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Тли — маленькие насекомые, величина которых не превышает нескольких миллиметров. Лишь отдельные виды достигают длины от 5 до 7 мм.</a:t>
            </a:r>
          </a:p>
        </p:txBody>
      </p:sp>
      <p:pic>
        <p:nvPicPr>
          <p:cNvPr id="73730" name="Picture 2" descr="https://encrypted-tbn1.gstatic.com/images?q=tbn:ANd9GcSzcW_5bBQxjfLhGFOlS7pJE1HB7rB-YOBu5a0e0abCBdUbEpZ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501008"/>
            <a:ext cx="5394920" cy="3068960"/>
          </a:xfrm>
          <a:prstGeom prst="rect">
            <a:avLst/>
          </a:prstGeom>
          <a:noFill/>
        </p:spPr>
      </p:pic>
      <p:pic>
        <p:nvPicPr>
          <p:cNvPr id="73732" name="Picture 4" descr="https://encrypted-tbn2.gstatic.com/images?q=tbn:ANd9GcTgZ2BvMFyEjPikdFcKPGdBCBhSNoxLw0ILoxCMNJV__7tN7Zl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84681"/>
            <a:ext cx="3888432" cy="317231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74638"/>
            <a:ext cx="4978896" cy="1143000"/>
          </a:xfrm>
        </p:spPr>
        <p:txBody>
          <a:bodyPr/>
          <a:lstStyle/>
          <a:p>
            <a:r>
              <a:rPr lang="ru-RU" dirty="0" smtClean="0"/>
              <a:t>КОЛОРАДСКИЙ ЖУК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48680"/>
            <a:ext cx="46440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Своё название жук получил в </a:t>
            </a:r>
            <a:r>
              <a:rPr lang="ru-RU" sz="3200" dirty="0" smtClean="0"/>
              <a:t>1859 году</a:t>
            </a:r>
            <a:r>
              <a:rPr lang="ru-RU" sz="3200" dirty="0"/>
              <a:t> после того, как опустошил картофельные поля в штате Колорадо, но настоящей его родиной является не штат Колорадо, а </a:t>
            </a:r>
            <a:r>
              <a:rPr lang="ru-RU" sz="3200" dirty="0" err="1"/>
              <a:t>Сонорская</a:t>
            </a:r>
            <a:r>
              <a:rPr lang="ru-RU" sz="3200" dirty="0"/>
              <a:t> зоогеографическая подобласть на северо-востоке Мексики.</a:t>
            </a:r>
          </a:p>
        </p:txBody>
      </p:sp>
      <p:pic>
        <p:nvPicPr>
          <p:cNvPr id="27652" name="Picture 4" descr="https://encrypted-tbn2.gstatic.com/images?q=tbn:ANd9GcQJSO2rgbfJQS0wK0ROtvsnEgOw_wHdkwBUZI5ywuiL7M5WbGCb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24744"/>
            <a:ext cx="3827577" cy="2855963"/>
          </a:xfrm>
          <a:prstGeom prst="rect">
            <a:avLst/>
          </a:prstGeom>
          <a:noFill/>
        </p:spPr>
      </p:pic>
      <p:pic>
        <p:nvPicPr>
          <p:cNvPr id="27654" name="Picture 6" descr="https://encrypted-tbn1.gstatic.com/images?q=tbn:ANd9GcQRuIEOWORl_pb_r8SGv0LdpRWr_RQf4NL_AGSFYcTejMJbOMw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234773"/>
            <a:ext cx="3384376" cy="24607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5024" y="0"/>
            <a:ext cx="5698976" cy="1143000"/>
          </a:xfrm>
        </p:spPr>
        <p:txBody>
          <a:bodyPr/>
          <a:lstStyle/>
          <a:p>
            <a:r>
              <a:rPr lang="ru-RU" dirty="0" smtClean="0"/>
              <a:t>ХЛЕБНЫЙ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>ЖУК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63915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/>
              <a:t>Хлебный </a:t>
            </a:r>
            <a:r>
              <a:rPr lang="ru-RU" sz="3200" b="1" dirty="0" smtClean="0"/>
              <a:t>жук</a:t>
            </a:r>
            <a:r>
              <a:rPr lang="ru-RU" sz="3200" dirty="0" smtClean="0"/>
              <a:t>, </a:t>
            </a:r>
            <a:r>
              <a:rPr lang="ru-RU" sz="3200" dirty="0"/>
              <a:t>или </a:t>
            </a:r>
            <a:r>
              <a:rPr lang="ru-RU" sz="3200" b="1" dirty="0"/>
              <a:t>кузька </a:t>
            </a:r>
            <a:r>
              <a:rPr lang="ru-RU" sz="3200" b="1" dirty="0" smtClean="0"/>
              <a:t>хлебный</a:t>
            </a:r>
            <a:r>
              <a:rPr lang="ru-RU" sz="3200" dirty="0" smtClean="0"/>
              <a:t>, </a:t>
            </a:r>
            <a:r>
              <a:rPr lang="ru-RU" sz="3200" dirty="0"/>
              <a:t>или </a:t>
            </a:r>
            <a:r>
              <a:rPr lang="ru-RU" sz="3200" b="1" dirty="0"/>
              <a:t>кузька </a:t>
            </a:r>
            <a:r>
              <a:rPr lang="ru-RU" sz="3200" b="1" dirty="0" err="1" smtClean="0"/>
              <a:t>посевный</a:t>
            </a:r>
            <a:r>
              <a:rPr lang="ru-RU" sz="3200" dirty="0"/>
              <a:t> </a:t>
            </a:r>
            <a:r>
              <a:rPr lang="ru-RU" sz="3200" dirty="0" smtClean="0"/>
              <a:t> </a:t>
            </a:r>
            <a:r>
              <a:rPr lang="ru-RU" sz="3200" dirty="0"/>
              <a:t>— жук семейства </a:t>
            </a:r>
            <a:r>
              <a:rPr lang="ru-RU" sz="3200" dirty="0" err="1"/>
              <a:t>пластинчатоусых</a:t>
            </a:r>
            <a:r>
              <a:rPr lang="ru-RU" sz="3200" dirty="0"/>
              <a:t>, опасный вредитель хлебных злаков, вызывающий массовые повреждения посевов. Длина тела — 12-16 мм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74754" name="AutoShape 2" descr="data:image/jpeg;base64,/9j/4AAQSkZJRgABAQAAAQABAAD/2wCEAAkGBhQSERUUExQVFRUTEyIXGRgYGRgaGhseHSEeHhsdHRocHCYfHR8jGh4fIC8gJScpLCwtHx8xNTAqNSgrLCkBCQoKDgwOGg8PGiwlHyQsKjA0LCwsKSksNCwsKi0sLCwsLCwsLCwsLCwsLCwsLCwsLCwsKSwqLCwsLCwsLCwpLP/AABEIAJAAkAMBIgACEQEDEQH/xAAbAAADAQEBAQEAAAAAAAAAAAAEBQYDAgEAB//EAEAQAAIBAQUGBAMFCAAFBQAAAAECEQMABBIhMQUiQVFhcROBkaEGMkIjYrHB0RRScoKSorLwM8Lh4vEVJENT0v/EABkBAAMBAQEAAAAAAAAAAAAAAAECAwAEBf/EACERAAIDAAICAwEBAAAAAAAAAAABAhEhAzESQSIyYVGB/9oADAMBAAIRAxEAPwA6mCtcoNJxoeGpn1BFvhsrwarUzU8SV8UkCIMgKNdSs2NvNQVK4C8D4YC5wBujLjmAbKrsw8ep4kyqDCeBxthAMa6wLeQ+8LYdbCptTVwrENSdmPA5wCQLMtg11C4qn/EosxA5B+I7MpFkuzKMMuNyR4ZVqmckzlM9o8jbyjW+1KTAr08A/iJaD5NHrYNeSaHupDL4sqNWVXnIYgR0IB9jFsNrMf2a7kDEVYKBEziTLLjYgsCjQZVAyD+lc/XO3SR4asogLVR1z0AQDXXhYxVMWRhfVKqwjLCfMs0eyz62dXkYzTECFoIB/MoGtlO0HwqOIFEeZaPcgWbBoVT/APXRX1CKfwEWKboD0S+BC1SJ3qoU9izMfKV9rA0aBSnGjOXY9lGFR6u1m67l2XEDJrdRko/7j62CvmSvyTBTHc4nc+4tSxRVdaRAPBhn65/pZrcXKF2HzU6ZM8ziH6WDu74i/Eklf6chY6jnTrHmFHsTYSY8FTN7hcUW9+KB9miG8qeGY3V9SPSwVxpk3oOJJUlm9P1NmF1vTLcicMkvgA+6XgT0yawasQruMgY05a/8sW19g9o4qL9oSDlT49DIP5Hyt38PUUiqjiOInQK/zDlkZE9uVsKjEqoJiAZ6huPkbFbGYioDJyBVvSR/cCP5hZV0aTH18uD3egwVZwFZK6MswCB3IkcybLrrdSaoWYanukBpzZg5HtB9LPbztgfZ5iVIDcJyxKY65GyTZt/8S8vhUn7aeyhYHD94zPWxT7iT/RXsFXRnqmQS4ZDwBxZzyzEedidpLjwFPlNUNGXzDKOkM0xYbaG2/slU5tj345ZZ9RFj6F6QUUJXefA6tlro0jiMvYWVjJ5QJdruVrGkYBLFoPDMQD7+tg7lT8Suq5TSqAjtH/6FuqNZmvBqVTvNukjLPEcR9CPWwmzq+Gu1T99gynoTuj8fQ2V5g/6ygVQPFQfVVBHLfXKP6Y8ra3KoGpth31RVEjjhxIY7ke9s69QFSy/Miopy0YQR/a/vYjYNw+yqUxKtVDjoENQR1mGNnirYJOjHal0JKzONmQEZQDBwqOM5yfKxN6cqrBo3d3+lINnR2eGvcx8jLU7bkfgfawG1mU1CAIVFJY8yTBPXl5WFhoBr0S9NATkoLkT1Ee40snrUyZ0IlqjT3gf42ZpULMokwMj1iWsvvNQLUOmVP3OEfjNjYBdd6eCsqk/VM8y+f/NZkN2mw4swHsI/Gy+80Sa9A55gMTBjKYz8rNqf0GMwS0c8Iy94sJMdB90CtN3GlRHVT1p4VB/rDnzspWkRRCOcJZm14QY0/kJjrbOvVajeLuDkaaZ9TMt+Jtp8cYkrJUHysMS99I/3nYr+ARiKwbweP2ZGeUgZn2JsRsRPtQxOTrBEaERvDmSc46TYO+z4qEDdwjCAMxOv4EeVjdnHExjI0agAIGUNGE+0GwXQK7LHbF2V0xMhlQN4DmJ84ayLZdy8KsKVJiWwHxS2UDIt6HL0s2O0yMQORCzHInKI85siF9WnUaBDOheASSwE4STyIxOecpGljHuibBK2xlqXhGYFF+qdJMjM6CcrZ1HRhCnCggrx0JDRz52LBxUignxFRcmPLWOAzmyK43NghNSVKOYHPFmOwgk2L6N0wupWWoaT0wcDOyZ67smT1OEWDYyrsFIOYAEgboOHNc/mf+3vbTYjlMaqsBd9M5zzVjn0M+djb58RpUUtmQFAFNTGKRiXe65yY7WRumUSujj4TqeM1ZH3MWBjGvEYlB4GB242sqd5RaZaQoDhJJA0Iyz6m351U2mzVbs0hWbCGCboKvoozmN0TJswqX9avjOVnGxFPWFGMS38RHHkRalLtmjBzdItF21SFQMaiEuN7CwMFVhc+5/C0zf78KjMaZZcQCZ5zJkAR0UnPnadvaEu9MQMKhpsDcL4/j00LH5+fIGMvaetlhTWFJ8bgX91whiJzAY+mID3NkrUDUqxJhwIjPPEzfpYlr8RgA1YRzMcR7e9mF2rrQp48ILYMsusRPbW07pIRKzy8UAiriKiFChQJYnNjxyAB1sJ4IIABILoYnXUsdPKwu1UPirU4+AZPXL8rH3egcIq8ESB5qPyIsl4PJULqg8W9AtGFXPoM/wFmt/oi8XKm5za7XgYuwbePaD7WV3Exib91SJ7x+p9LMfge8lvEovmKuM+akZf0n2tS6YsehPc7uSJc/LvKOroCfIEn3sz2HW8UBmO7igCIAwEZgcp152z2ggp3h0BkIAoOeYPD0sN8OMacjFIDAJPImZB6kqPKx9GurLzauyUq08xDEgFgYIw6mRyzNpW9V6YZvDBLMYYnKIypoOQwjEePyzZ5fdslKAxbrRxGYAiSR1P4GyL4VCVoOAl2YmpUbPMndAkx8o4WZSJVeHVJMlLGPFqYRABJVSMzpAJOvQ2UbVrTUVFAGF8JAmMwf0mx1+vZbDTJH2YIkanEAQRynWOc2x8UsBUdRJUnqCAQSSMtRHLW2i/iHk+ws2WCKmeTYDTI5HJv0FsalyJclclZt2Mxuru5Dkbd7Kdm3wASauPOZJAH5mPSzHFT8dQi4fCpiORxKMR9Rab7CuhDtK5AvRwEE+KpIzG6pwwvMAliYM6WI2TdSiKp+l/YRbNqjStQCQjSFOUQYJHaATrqbZV9rDwLycW+qkevHLvbcnlSR1cDirfs9Wt9q5JzemG8pge1gblH7QGY/KCwjnBA9zaWe9tEkmcMa5xZrdb1jqLBjdE+lrR4nx+yU+VTRbbB3qoaZKgmPz9PzsypXtgFaB85CgiYUAzkesetlXwwN6s3Kic+RIMf2qbNUoOzhgJAp1Mo+o5oCeZBB8rT5MlRKHVne0ELMi55oAfNTrbU34igaY0LyOxgD2Fsq91ZqkjVAsDjJVh7TJ7W7utPEae4QPmM/uiSCehy9bQ9FpazDa7BKYUfMzS0dx+C/jYz4WVcbnVqT5dmEt+VlV/vAauZ0WPX/QLFbCuT+Ixy8NgJPYZ8bbWLZ5teqSzE6ioyjsJA/W2GzbqzvgWC1PewzBIMEYecPlHLtbPaV6kS30NiPfNj+Qsb8KU2DtUJzorgP3i4xDtAxHyW10xGio23sunUSWGInChgmSAc4HYTNovbVQCsq04WkGOBVJykhQxPGcI8ps+v+3wniOI3QMK8JIaP/FpKnSLDG8tKFmiBnwiOgPrYx3RPYxvVY+KMUZDw5GWITNJjzOoJ62cbGuMU7yJlBTaJiSxEt5RGXOxG2Ph9HQtTxY0bdkyCPmCwdD9PcRbKntpaN38QZ4pUiNNAT5HMg8rLF3iHktsT7ACCrK6AFzPQyPdRbB6UOr4hIpFTyJ3c/zsJcarUqjeKDNRSJPJgcP+OXe3NVC6N3DAdN5T+FtTtsF4GXLZjMJSCIOv04iMWY+7IBPIWgr/ALVQYsFJSjwRiLaA8gRkeRmLXPw54r0UMkYxvQYkA+2KD787efGvwutanioKpdQBCxCgAyuWWYGmojrasZqL0G+j8yvW0y7TgprP0qsD0sy2WZjhbK77HKGai4eQPOz74ZuAr3mmG+R6gXyA/UWpOaawSit2NcwtyYn5qpJHOAIH9rE2a7DvcEwB9pVYLJzwooWTzzDCOJWwV5qf+3xRCiWEffaB6KG9LZNVZa6KBHhgK0dj4hPZ3bO3J22yvpI3v9/wPiBjESeyhcLQOZxH0sVjKgDFihQs81UYh+VlO1B4jBl/ciO+nvY7wyKMk7slA3XJTPTCPKbI+mNdsCvNxVkLgy5ZUjqASD2YHTmDZ9s6iEV8OjNunWAAMRn0HrYbYNKFeTB8TjGX7sdjnZtQpgKFXQboPbU+ZNqpVRo6Ru26EAjUF465x7ZAWpNnXKFWlGZpl2zghnG7POAFHlYCpccd7H7siRz1n2FnN0fFUrNqwgfn/lxsW/lSNWGG2bhRhcSFlNUFsPzGBhAy5tabvdNjUDqBTogiVkGN4DQ5kmIPQmzPbu1TRV0bImR1jWPOZspq3qm93wARhEvOc+XIWybrSaWlVd9oMxBfCr1RLKp0KnIwdCRlHY2CvgVKi8adUhjyxfVHRl9xZVX2sKb0gwAVlYMfvlgAx9geh6Wf3i6CrTwr8wJw55TAZfXTzsn13+jze0TfxBei16CwIFSYk5YVGHuRnr1tncrkxpuwdThAyEzGo9CTbC+3chvFLSSHPUECBPKcUDtZhsu+UlpVVhsWHFmRGrCI7Rn0NndpIENdGNwrYGEZDJRH0gseHRjE2pKlYmnAAnGMQykwSCPKfS0/XqhlAAh1DEtGRAA0I48Ys0ul7NWmAASwXfy4qIx8gCBOdjjQr7J/aGwqdQuq7urRHIZgDnM2B2LFCohzw0W16wxH5Wr7nufasMRceJpoHBUkecetkN62UFpqTIPjgET0IM8zNjxulQJf0b1rp/wabfImFWz+lFl8u4f1spBZiAWOJzvGeLDE59D6izHa+2FeqWkQaWEcMQYQfY+veye4XyXxHIAYRPKYJ/3lZfGrYyd0g2hUUNUMZU5jlu5j3yt3XqkUAmLKZ9gCfUm2D3VRTeCWFYhGB4GSXA82HtbW9wAqfu7v5/ibTawzGuy6UKTiyLYgR9w4SD3ibNKdcRi6T/09bT93cpRUTILu3aSYHpnZzQMDTTSe1mvSsFgtvl/FOq3NSVn+UFj5SB3sR8MX0+LXJICYlIPqI7H8bJL9d3qFyucysnjObN/VZn8OXDwVbG0lxiYcAD8qzzOthNpfIVPGjr4q2zSBRiodlzUMBGUDEeJHTpbbYOwab0xWcszsCGkgLPLCBYa9fC61K9OniJ1J00nhyAEmzG43hbslUVjhUVsCzOZ4gDjkAbGd1XsXjW2TV9oitiUZw0qOh4ean1W1Tc6i+ACQVbw4J0MpEGfcd+lo172UqCBrllzGR9LVF8ol7rjTMFcDRqpzAPUZ4ekC2uomnrFO1qMBYbJ1Vs8sRgkyOjYsugsFdNmVSmMofD3UZuILE69MP42923UJYUtCgYKebIciOhOOzS47VYUPAcbrOKhjM/LvAc4MHyIs0fqrETpgtwpzVgEim7kAx8wgqJ8m9Rb65Va1Gq9Mqwps3hs2fzKAxAIyMjW3tei1OrmIp06opK2IZ5Yw0DiQAdMpFn+0EenWrFWGHGHiAdROU6eVmgvlRpugB9qoaQGILUpqaeGDJAiDOmRAPOyDae0YuqZ5k4yeMxM+ptltJ4rVQRk2Y6HX3FkiXs1WFMnJOnAZj8ALJ4+NP0Zy8kOaOziKLVXJxEZE5ktGU9F1gcRbymwNICM0YUyeAEiD/vLrY2pfcaoi/LSCr3dzn/SoPmbc7Ou6vXYN8jIxYfwkE6dBZpPKDHsOKwFpn5oM98nPnGEeVlr3jG4IGsHzyz887N7pRDVPEPzvUgjhJYwQelMx6WUULuVcA6ByPIM0e0WVKzehltC9BRTAG6xkHgZH45+9jL9f/DpSPmOnlmfL9bD3ygiolFdVZSskHICQJiZOVle1687szChB3J3j5xbNWxov40PE22tIKEQYXWQSecnlrOXlYPYu1BvVKjCMfHTIQD6aDrZXd8VS7VRO9TfxEH3Pl9oxWxuOwnq+GgnExllYQFE6+ls4WgeOlXsgs9ctRbdKyWP0KT/kQLeVvielV8XCFZKDYMNVZx/eVtZJ/I2N2yRQpJd6Rh6plueHQk9SBFp7bex1u4Q4ox1sWeeYzChRplJnhbRilhTxfiAU1IFQxj3jUTnJmR6j3tRbBvhpGnijw60NroJyPTgD3FkHgFHMfKQXEHgTJHdW/wAulnN8SaaVFXcXdcLouIRp9Mti8wOlhSa0nJtM22/ch49VimIU1BTMjePygHgC7Z2BpIro4BhiEFMg8ZYkjvp1w2Dv23SaAEyxYDrCAx6sR/TYC6XkrRUgAYcxE6BtZPNpAs61WTfZS3LFWX7RBloTnnBAInjHEWOvlYvRRzkcGBp0bBlkR9QjQ62A2becIIxLHiHCJE4dQQOCwRbZL3u1EgYfExeTf9eNknFr5Ib8ZF7RrlsL8M1bysu2GGZ4BCms+CTpnpp/udrG7bHSoXptJBLPI4ZcbD3O5LdhmgLEgCdVkBpHIzFnUk1oKNf2FVKJTM4CxOIxiIWTPXKB2FvNn0ClGq5/+aoFTmV3S56SYW21K4kg1vFCk7igjIAiCx5hVnubYNfxWruKc4KNAimP3lkbx+8WE/zdLCXTY0NkkGbLrqXoqwABrKctYg4Z5Zofawl53qjDPPFvYYzB1Ea5k+li7rVAqMG0KmD/AAwVPnB9babYCrjwTIAVB3P5ke9m41gJdnd9u64sWrqMIPL6T3y9JsiSpJZYlsLEHgDoD5A2b7QpEICWzaAev1MR1JjWyooabFuLwOw+oex9LDOwxPdnMFrUgmarTzGsg7sEdV/G17s240qFNqmgRQpJ1hdF7myH4X2E0mu31D7NQPIHnkBZh8SXmcdGi4JlS8xkTxBOX6WzZaKpEpU2oz33G0mQP5RiIA8shNqba9zp16KVHYBadbESOJErg6GbS9S6kXnDpgoJOE4phpiep1s1o7cQ3W80mXCKTIUHEyTJPPeFhjYyxP8A0Eq7KqXeoKbwyNIDLmOvUArz4gc7NbmWSgZGTIaVaOKg7r9CP0tltKqC5ZGDgGBBzGuo8rOabxd1eN0uZOoM/KSOEiVI7WnxtNNyOeTJjauyFNCnhhcDMhjMziJLdoOLsbKL7XQABScCyqk5EhVGZHDExmOVmFbaGDxuQBQdyBHqmXpZHcVRyHqg+H8zAa5HMTr/AKLVh0I+wylSPiUSGw7oYZjOMsOZnMZWdVUZcLxAeRAzzESPKQbdXK5UbwuBTng3GIkgnMgTwMRnY287OIugpBgWTC4JEGYwuIEjSDmYytlbdDNrxO7hdwbvVqLHiVN1VGsDUx3Fpnb14ICCoSHEs8jhkB/aBZr/AOoLS+ZVqQDGLITpvRmRP0z+do6/3ovWaSCTGQAAHYDIDkLaMaM67CUrE6liagI14ZEz3IC9p52K2bd2/aTEfZ0445kwF8sQmelvtnXVWWo5E4RhWCJB1LCdTpHnZls2sKZxMcVSqJEclyXtqxseTIm49kcXSsEqqAd5FE56gH9SQejA8LONpXYT4oOqliv0iMpHHSBHNulp+5Z3kAxObHoOJP3SmR7LagvV+VDDCMQ0MZKBiXvM+tlj9UNLsV17yyKoAxMqhcuDEScudmeytkisyKZKrJPXQEeefrZRsyt4rBEWHLyzE8eECJGsk+lrG53indxAI3MQzyzBAJ/mMwBnpZ3mGgr0Yi8ilTd90lfs6YkKDEgZnIZyewsk2dsshDUBUu2e6uc9WJzzzysG22ZdSsMEJeOBY/MDE6adLLtpbfqwiI/zPhODIS2gnXLraEm26R0qju+VQL+7FoX9nQkk5DPicgLLtpGm7YkdCWiYYGQDbz4quLqzmR9rQwH+JDJHnr62mkuppeGMpJC5HSN5/OYFnqlYknVo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756" name="AutoShape 4" descr="data:image/jpeg;base64,/9j/4AAQSkZJRgABAQAAAQABAAD/2wCEAAkGBhQSERUUExQVFRUTEyIXGRgYGRgaGhseHSEeHhsdHRocHCYfHR8jGh4fIC8gJScpLCwtHx8xNTAqNSgrLCkBCQoKDgwOGg8PGiwlHyQsKjA0LCwsKSksNCwsKi0sLCwsLCwsLCwsLCwsLCwsLCwsLCwsKSwqLCwsLCwsLCwpLP/AABEIAJAAkAMBIgACEQEDEQH/xAAbAAADAQEBAQEAAAAAAAAAAAAEBQYDAgEAB//EAEAQAAIBAQUGBAMFCAAFBQAAAAECEQMABBIhMQUiQVFhcROBkaEGMkIjYrHB0RRScoKSorLwM8Lh4vEVJENT0v/EABkBAAMBAQEAAAAAAAAAAAAAAAECAwAEBf/EACERAAIDAAICAwEBAAAAAAAAAAABAhEhAzESQSIyYVGB/9oADAMBAAIRAxEAPwA6mCtcoNJxoeGpn1BFvhsrwarUzU8SV8UkCIMgKNdSs2NvNQVK4C8D4YC5wBujLjmAbKrsw8ep4kyqDCeBxthAMa6wLeQ+8LYdbCptTVwrENSdmPA5wCQLMtg11C4qn/EosxA5B+I7MpFkuzKMMuNyR4ZVqmckzlM9o8jbyjW+1KTAr08A/iJaD5NHrYNeSaHupDL4sqNWVXnIYgR0IB9jFsNrMf2a7kDEVYKBEziTLLjYgsCjQZVAyD+lc/XO3SR4asogLVR1z0AQDXXhYxVMWRhfVKqwjLCfMs0eyz62dXkYzTECFoIB/MoGtlO0HwqOIFEeZaPcgWbBoVT/APXRX1CKfwEWKboD0S+BC1SJ3qoU9izMfKV9rA0aBSnGjOXY9lGFR6u1m67l2XEDJrdRko/7j62CvmSvyTBTHc4nc+4tSxRVdaRAPBhn65/pZrcXKF2HzU6ZM8ziH6WDu74i/Eklf6chY6jnTrHmFHsTYSY8FTN7hcUW9+KB9miG8qeGY3V9SPSwVxpk3oOJJUlm9P1NmF1vTLcicMkvgA+6XgT0yawasQruMgY05a/8sW19g9o4qL9oSDlT49DIP5Hyt38PUUiqjiOInQK/zDlkZE9uVsKjEqoJiAZ6huPkbFbGYioDJyBVvSR/cCP5hZV0aTH18uD3egwVZwFZK6MswCB3IkcybLrrdSaoWYanukBpzZg5HtB9LPbztgfZ5iVIDcJyxKY65GyTZt/8S8vhUn7aeyhYHD94zPWxT7iT/RXsFXRnqmQS4ZDwBxZzyzEedidpLjwFPlNUNGXzDKOkM0xYbaG2/slU5tj345ZZ9RFj6F6QUUJXefA6tlro0jiMvYWVjJ5QJdruVrGkYBLFoPDMQD7+tg7lT8Suq5TSqAjtH/6FuqNZmvBqVTvNukjLPEcR9CPWwmzq+Gu1T99gynoTuj8fQ2V5g/6ygVQPFQfVVBHLfXKP6Y8ra3KoGpth31RVEjjhxIY7ke9s69QFSy/Miopy0YQR/a/vYjYNw+yqUxKtVDjoENQR1mGNnirYJOjHal0JKzONmQEZQDBwqOM5yfKxN6cqrBo3d3+lINnR2eGvcx8jLU7bkfgfawG1mU1CAIVFJY8yTBPXl5WFhoBr0S9NATkoLkT1Ee40snrUyZ0IlqjT3gf42ZpULMokwMj1iWsvvNQLUOmVP3OEfjNjYBdd6eCsqk/VM8y+f/NZkN2mw4swHsI/Gy+80Sa9A55gMTBjKYz8rNqf0GMwS0c8Iy94sJMdB90CtN3GlRHVT1p4VB/rDnzspWkRRCOcJZm14QY0/kJjrbOvVajeLuDkaaZ9TMt+Jtp8cYkrJUHysMS99I/3nYr+ARiKwbweP2ZGeUgZn2JsRsRPtQxOTrBEaERvDmSc46TYO+z4qEDdwjCAMxOv4EeVjdnHExjI0agAIGUNGE+0GwXQK7LHbF2V0xMhlQN4DmJ84ayLZdy8KsKVJiWwHxS2UDIt6HL0s2O0yMQORCzHInKI85siF9WnUaBDOheASSwE4STyIxOecpGljHuibBK2xlqXhGYFF+qdJMjM6CcrZ1HRhCnCggrx0JDRz52LBxUignxFRcmPLWOAzmyK43NghNSVKOYHPFmOwgk2L6N0wupWWoaT0wcDOyZ67smT1OEWDYyrsFIOYAEgboOHNc/mf+3vbTYjlMaqsBd9M5zzVjn0M+djb58RpUUtmQFAFNTGKRiXe65yY7WRumUSujj4TqeM1ZH3MWBjGvEYlB4GB242sqd5RaZaQoDhJJA0Iyz6m351U2mzVbs0hWbCGCboKvoozmN0TJswqX9avjOVnGxFPWFGMS38RHHkRalLtmjBzdItF21SFQMaiEuN7CwMFVhc+5/C0zf78KjMaZZcQCZ5zJkAR0UnPnadvaEu9MQMKhpsDcL4/j00LH5+fIGMvaetlhTWFJ8bgX91whiJzAY+mID3NkrUDUqxJhwIjPPEzfpYlr8RgA1YRzMcR7e9mF2rrQp48ILYMsusRPbW07pIRKzy8UAiriKiFChQJYnNjxyAB1sJ4IIABILoYnXUsdPKwu1UPirU4+AZPXL8rH3egcIq8ESB5qPyIsl4PJULqg8W9AtGFXPoM/wFmt/oi8XKm5za7XgYuwbePaD7WV3Exib91SJ7x+p9LMfge8lvEovmKuM+akZf0n2tS6YsehPc7uSJc/LvKOroCfIEn3sz2HW8UBmO7igCIAwEZgcp152z2ggp3h0BkIAoOeYPD0sN8OMacjFIDAJPImZB6kqPKx9GurLzauyUq08xDEgFgYIw6mRyzNpW9V6YZvDBLMYYnKIypoOQwjEePyzZ5fdslKAxbrRxGYAiSR1P4GyL4VCVoOAl2YmpUbPMndAkx8o4WZSJVeHVJMlLGPFqYRABJVSMzpAJOvQ2UbVrTUVFAGF8JAmMwf0mx1+vZbDTJH2YIkanEAQRynWOc2x8UsBUdRJUnqCAQSSMtRHLW2i/iHk+ws2WCKmeTYDTI5HJv0FsalyJclclZt2Mxuru5Dkbd7Kdm3wASauPOZJAH5mPSzHFT8dQi4fCpiORxKMR9Rab7CuhDtK5AvRwEE+KpIzG6pwwvMAliYM6WI2TdSiKp+l/YRbNqjStQCQjSFOUQYJHaATrqbZV9rDwLycW+qkevHLvbcnlSR1cDirfs9Wt9q5JzemG8pge1gblH7QGY/KCwjnBA9zaWe9tEkmcMa5xZrdb1jqLBjdE+lrR4nx+yU+VTRbbB3qoaZKgmPz9PzsypXtgFaB85CgiYUAzkesetlXwwN6s3Kic+RIMf2qbNUoOzhgJAp1Mo+o5oCeZBB8rT5MlRKHVne0ELMi55oAfNTrbU34igaY0LyOxgD2Fsq91ZqkjVAsDjJVh7TJ7W7utPEae4QPmM/uiSCehy9bQ9FpazDa7BKYUfMzS0dx+C/jYz4WVcbnVqT5dmEt+VlV/vAauZ0WPX/QLFbCuT+Ixy8NgJPYZ8bbWLZ5teqSzE6ioyjsJA/W2GzbqzvgWC1PewzBIMEYecPlHLtbPaV6kS30NiPfNj+Qsb8KU2DtUJzorgP3i4xDtAxHyW10xGio23sunUSWGInChgmSAc4HYTNovbVQCsq04WkGOBVJykhQxPGcI8ps+v+3wniOI3QMK8JIaP/FpKnSLDG8tKFmiBnwiOgPrYx3RPYxvVY+KMUZDw5GWITNJjzOoJ62cbGuMU7yJlBTaJiSxEt5RGXOxG2Ph9HQtTxY0bdkyCPmCwdD9PcRbKntpaN38QZ4pUiNNAT5HMg8rLF3iHktsT7ACCrK6AFzPQyPdRbB6UOr4hIpFTyJ3c/zsJcarUqjeKDNRSJPJgcP+OXe3NVC6N3DAdN5T+FtTtsF4GXLZjMJSCIOv04iMWY+7IBPIWgr/ALVQYsFJSjwRiLaA8gRkeRmLXPw54r0UMkYxvQYkA+2KD787efGvwutanioKpdQBCxCgAyuWWYGmojrasZqL0G+j8yvW0y7TgprP0qsD0sy2WZjhbK77HKGai4eQPOz74ZuAr3mmG+R6gXyA/UWpOaawSit2NcwtyYn5qpJHOAIH9rE2a7DvcEwB9pVYLJzwooWTzzDCOJWwV5qf+3xRCiWEffaB6KG9LZNVZa6KBHhgK0dj4hPZ3bO3J22yvpI3v9/wPiBjESeyhcLQOZxH0sVjKgDFihQs81UYh+VlO1B4jBl/ciO+nvY7wyKMk7slA3XJTPTCPKbI+mNdsCvNxVkLgy5ZUjqASD2YHTmDZ9s6iEV8OjNunWAAMRn0HrYbYNKFeTB8TjGX7sdjnZtQpgKFXQboPbU+ZNqpVRo6Ru26EAjUF465x7ZAWpNnXKFWlGZpl2zghnG7POAFHlYCpccd7H7siRz1n2FnN0fFUrNqwgfn/lxsW/lSNWGG2bhRhcSFlNUFsPzGBhAy5tabvdNjUDqBTogiVkGN4DQ5kmIPQmzPbu1TRV0bImR1jWPOZspq3qm93wARhEvOc+XIWybrSaWlVd9oMxBfCr1RLKp0KnIwdCRlHY2CvgVKi8adUhjyxfVHRl9xZVX2sKb0gwAVlYMfvlgAx9geh6Wf3i6CrTwr8wJw55TAZfXTzsn13+jze0TfxBei16CwIFSYk5YVGHuRnr1tncrkxpuwdThAyEzGo9CTbC+3chvFLSSHPUECBPKcUDtZhsu+UlpVVhsWHFmRGrCI7Rn0NndpIENdGNwrYGEZDJRH0gseHRjE2pKlYmnAAnGMQykwSCPKfS0/XqhlAAh1DEtGRAA0I48Ys0ul7NWmAASwXfy4qIx8gCBOdjjQr7J/aGwqdQuq7urRHIZgDnM2B2LFCohzw0W16wxH5Wr7nufasMRceJpoHBUkecetkN62UFpqTIPjgET0IM8zNjxulQJf0b1rp/wabfImFWz+lFl8u4f1spBZiAWOJzvGeLDE59D6izHa+2FeqWkQaWEcMQYQfY+veye4XyXxHIAYRPKYJ/3lZfGrYyd0g2hUUNUMZU5jlu5j3yt3XqkUAmLKZ9gCfUm2D3VRTeCWFYhGB4GSXA82HtbW9wAqfu7v5/ibTawzGuy6UKTiyLYgR9w4SD3ibNKdcRi6T/09bT93cpRUTILu3aSYHpnZzQMDTTSe1mvSsFgtvl/FOq3NSVn+UFj5SB3sR8MX0+LXJICYlIPqI7H8bJL9d3qFyucysnjObN/VZn8OXDwVbG0lxiYcAD8qzzOthNpfIVPGjr4q2zSBRiodlzUMBGUDEeJHTpbbYOwab0xWcszsCGkgLPLCBYa9fC61K9OniJ1J00nhyAEmzG43hbslUVjhUVsCzOZ4gDjkAbGd1XsXjW2TV9oitiUZw0qOh4ean1W1Tc6i+ACQVbw4J0MpEGfcd+lo172UqCBrllzGR9LVF8ol7rjTMFcDRqpzAPUZ4ekC2uomnrFO1qMBYbJ1Vs8sRgkyOjYsugsFdNmVSmMofD3UZuILE69MP42923UJYUtCgYKebIciOhOOzS47VYUPAcbrOKhjM/LvAc4MHyIs0fqrETpgtwpzVgEim7kAx8wgqJ8m9Rb65Va1Gq9Mqwps3hs2fzKAxAIyMjW3tei1OrmIp06opK2IZ5Yw0DiQAdMpFn+0EenWrFWGHGHiAdROU6eVmgvlRpugB9qoaQGILUpqaeGDJAiDOmRAPOyDae0YuqZ5k4yeMxM+ptltJ4rVQRk2Y6HX3FkiXs1WFMnJOnAZj8ALJ4+NP0Zy8kOaOziKLVXJxEZE5ktGU9F1gcRbymwNICM0YUyeAEiD/vLrY2pfcaoi/LSCr3dzn/SoPmbc7Ou6vXYN8jIxYfwkE6dBZpPKDHsOKwFpn5oM98nPnGEeVlr3jG4IGsHzyz887N7pRDVPEPzvUgjhJYwQelMx6WUULuVcA6ByPIM0e0WVKzehltC9BRTAG6xkHgZH45+9jL9f/DpSPmOnlmfL9bD3ygiolFdVZSskHICQJiZOVle1687szChB3J3j5xbNWxov40PE22tIKEQYXWQSecnlrOXlYPYu1BvVKjCMfHTIQD6aDrZXd8VS7VRO9TfxEH3Pl9oxWxuOwnq+GgnExllYQFE6+ls4WgeOlXsgs9ctRbdKyWP0KT/kQLeVvielV8XCFZKDYMNVZx/eVtZJ/I2N2yRQpJd6Rh6plueHQk9SBFp7bex1u4Q4ox1sWeeYzChRplJnhbRilhTxfiAU1IFQxj3jUTnJmR6j3tRbBvhpGnijw60NroJyPTgD3FkHgFHMfKQXEHgTJHdW/wAulnN8SaaVFXcXdcLouIRp9Mti8wOlhSa0nJtM22/ch49VimIU1BTMjePygHgC7Z2BpIro4BhiEFMg8ZYkjvp1w2Dv23SaAEyxYDrCAx6sR/TYC6XkrRUgAYcxE6BtZPNpAs61WTfZS3LFWX7RBloTnnBAInjHEWOvlYvRRzkcGBp0bBlkR9QjQ62A2becIIxLHiHCJE4dQQOCwRbZL3u1EgYfExeTf9eNknFr5Ib8ZF7RrlsL8M1bysu2GGZ4BCms+CTpnpp/udrG7bHSoXptJBLPI4ZcbD3O5LdhmgLEgCdVkBpHIzFnUk1oKNf2FVKJTM4CxOIxiIWTPXKB2FvNn0ClGq5/+aoFTmV3S56SYW21K4kg1vFCk7igjIAiCx5hVnubYNfxWruKc4KNAimP3lkbx+8WE/zdLCXTY0NkkGbLrqXoqwABrKctYg4Z5Zofawl53qjDPPFvYYzB1Ea5k+li7rVAqMG0KmD/AAwVPnB9babYCrjwTIAVB3P5ke9m41gJdnd9u64sWrqMIPL6T3y9JsiSpJZYlsLEHgDoD5A2b7QpEICWzaAev1MR1JjWyooabFuLwOw+oex9LDOwxPdnMFrUgmarTzGsg7sEdV/G17s240qFNqmgRQpJ1hdF7myH4X2E0mu31D7NQPIHnkBZh8SXmcdGi4JlS8xkTxBOX6WzZaKpEpU2oz33G0mQP5RiIA8shNqba9zp16KVHYBadbESOJErg6GbS9S6kXnDpgoJOE4phpiep1s1o7cQ3W80mXCKTIUHEyTJPPeFhjYyxP8A0Eq7KqXeoKbwyNIDLmOvUArz4gc7NbmWSgZGTIaVaOKg7r9CP0tltKqC5ZGDgGBBzGuo8rOabxd1eN0uZOoM/KSOEiVI7WnxtNNyOeTJjauyFNCnhhcDMhjMziJLdoOLsbKL7XQABScCyqk5EhVGZHDExmOVmFbaGDxuQBQdyBHqmXpZHcVRyHqg+H8zAa5HMTr/AKLVh0I+wylSPiUSGw7oYZjOMsOZnMZWdVUZcLxAeRAzzESPKQbdXK5UbwuBTng3GIkgnMgTwMRnY287OIugpBgWTC4JEGYwuIEjSDmYytlbdDNrxO7hdwbvVqLHiVN1VGsDUx3Fpnb14ICCoSHEs8jhkB/aBZr/AOoLS+ZVqQDGLITpvRmRP0z+do6/3ovWaSCTGQAAHYDIDkLaMaM67CUrE6liagI14ZEz3IC9p52K2bd2/aTEfZ0445kwF8sQmelvtnXVWWo5E4RhWCJB1LCdTpHnZls2sKZxMcVSqJEclyXtqxseTIm49kcXSsEqqAd5FE56gH9SQejA8LONpXYT4oOqliv0iMpHHSBHNulp+5Z3kAxObHoOJP3SmR7LagvV+VDDCMQ0MZKBiXvM+tlj9UNLsV17yyKoAxMqhcuDEScudmeytkisyKZKrJPXQEeefrZRsyt4rBEWHLyzE8eECJGsk+lrG53indxAI3MQzyzBAJ/mMwBnpZ3mGgr0Yi8ilTd90lfs6YkKDEgZnIZyewsk2dsshDUBUu2e6uc9WJzzzysG22ZdSsMEJeOBY/MDE6adLLtpbfqwiI/zPhODIS2gnXLraEm26R0qju+VQL+7FoX9nQkk5DPicgLLtpGm7YkdCWiYYGQDbz4quLqzmR9rQwH+JDJHnr62mkuppeGMpJC5HSN5/OYFnqlYknVo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4758" name="Picture 6" descr="http://www.syngenta.com/country/ru/SiteCollectionImages/crops/cereals/cereal-pests/anisoplia-austriaca-180x1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08720"/>
            <a:ext cx="3168352" cy="3168352"/>
          </a:xfrm>
          <a:prstGeom prst="rect">
            <a:avLst/>
          </a:prstGeom>
          <a:noFill/>
        </p:spPr>
      </p:pic>
      <p:pic>
        <p:nvPicPr>
          <p:cNvPr id="74760" name="Picture 8" descr="http://zaschita-rastenij.ru/wp-content/uploads/2011/11/Anisoplia_austria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429000"/>
            <a:ext cx="2987824" cy="327580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КАПУСТНАЯ БЕЛЯНКА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980728"/>
            <a:ext cx="3851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Длина переднего крыла имаго — 25—33 мм. Размах крыльев самца 49—62 мм, самки — 51—63 мм. Крылья белые, с несколькими чёрными пятнами. На переднем крыле сверху: внешний угол почти до середины оторочки и пятно, на внутреннем крае, а у самок ещё два срединных пятна, чёрные; два таких же пятна на нижней стороне. </a:t>
            </a:r>
          </a:p>
        </p:txBody>
      </p:sp>
      <p:pic>
        <p:nvPicPr>
          <p:cNvPr id="72706" name="Picture 2" descr="https://encrypted-tbn2.gstatic.com/images?q=tbn:ANd9GcS6xGKsBPYL8pDfsD8pWu2NSivm04FrAEK6o1btrkffihbST5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215379"/>
            <a:ext cx="4123159" cy="3088391"/>
          </a:xfrm>
          <a:prstGeom prst="rect">
            <a:avLst/>
          </a:prstGeom>
          <a:noFill/>
        </p:spPr>
      </p:pic>
      <p:pic>
        <p:nvPicPr>
          <p:cNvPr id="72708" name="Picture 4" descr="https://encrypted-tbn1.gstatic.com/images?q=tbn:ANd9GcT5utUZshTDfg4A6Zo6EW9SkMxvs-04MbP38TWEaigFoTYt5Ex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718127" y="3795041"/>
            <a:ext cx="2100234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https://encrypted-tbn3.gstatic.com/images?q=tbn:ANd9GcSzest294lAyZjLgDRDhHyGQNw3SJmBa9uSLTQSWZh5JM8bJxm7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27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ПТИЦЫ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ЖАВОРОНОК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225689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Жаворонковые — это птицы малого или среднего размера: длина 10-25 см, масса от 15 до 80 г. Телосложение крепкое, шея короткая, голова большая. Крылья длинные, широкие и острые, обеспечивающие быстрый полет. Форма клюва сильно отличается по родам и видам. Хвост состоит из 12 рулевых перьев, срезан прямо или с неглубокой вырезкой. Ноги короткие и хорошо приспособлены к передвижению по земле.</a:t>
            </a:r>
          </a:p>
        </p:txBody>
      </p:sp>
      <p:pic>
        <p:nvPicPr>
          <p:cNvPr id="70658" name="Picture 2" descr="https://encrypted-tbn3.gstatic.com/images?q=tbn:ANd9GcTCqteZNuX-LjHYY8r_dmVC1L87JNVaAqoOCcOkzwApiydJxg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208754"/>
            <a:ext cx="3744416" cy="2732712"/>
          </a:xfrm>
          <a:prstGeom prst="rect">
            <a:avLst/>
          </a:prstGeom>
          <a:noFill/>
        </p:spPr>
      </p:pic>
      <p:pic>
        <p:nvPicPr>
          <p:cNvPr id="70660" name="Picture 4" descr="https://encrypted-tbn3.gstatic.com/images?q=tbn:ANd9GcTuX9fbBTxQDk5a619vj-ErIe6naJCxW6oqnEs6o6wjhlOrbpkvV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5154" y="4149080"/>
            <a:ext cx="3827062" cy="250353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ГРАЧ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386104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Длина 45—47 см. Перья чёрные, с фиолетовым отливом. У взрослых птиц основание </a:t>
            </a:r>
            <a:r>
              <a:rPr lang="ru-RU" sz="2400" dirty="0" smtClean="0"/>
              <a:t>клюва голое</a:t>
            </a:r>
            <a:r>
              <a:rPr lang="ru-RU" sz="2400" dirty="0"/>
              <a:t>; у молодых птиц перья у </a:t>
            </a:r>
            <a:r>
              <a:rPr lang="ru-RU" sz="2400" dirty="0" smtClean="0"/>
              <a:t>основания </a:t>
            </a:r>
            <a:r>
              <a:rPr lang="ru-RU" sz="2400" dirty="0"/>
              <a:t>клюва есть, но позже они выпадают.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83671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Грачи всеядны, но главным образом питаются червями и личинками насекомых, которых они находят, копаясь в земле своим крепким клювом. Любят большими стаями следовать за тракторами, пашущими землю</a:t>
            </a:r>
            <a:r>
              <a:rPr lang="ru-RU" dirty="0"/>
              <a:t>.</a:t>
            </a:r>
          </a:p>
        </p:txBody>
      </p:sp>
      <p:sp>
        <p:nvSpPr>
          <p:cNvPr id="53250" name="AutoShape 2" descr="data:image/jpeg;base64,/9j/4AAQSkZJRgABAQAAAQABAAD/2wCEAAkGBhQSERQUEhQVFRUUFhYXFRYVFRgXFhoVFxQVFxoUFBcYHCceGBwjGRYUHy8gIycpLSwsFR4xNTArNSYtLCkBCQoKDgwOGg8PGiwkHyQpLCwpLSksKSwsLCwsLCwsLCksLCwpLCwsLCksKSwsLCksLCksKSksLCwsKSwsLCwsLP/AABEIAJMA3AMBIgACEQEDEQH/xAAcAAABBQEBAQAAAAAAAAAAAAADAAIEBQYHAQj/xAA7EAACAQMDAQYEBAQGAgMBAAABAhEAAyEEEjFBBQYTIlFhMnGBkQdCobEUI1LwM2JygsHRouGSk/Ek/8QAGQEAAwEBAQAAAAAAAAAAAAAAAQIDAAQF/8QAKREAAgICAQQCAQMFAAAAAAAAAAECEQMhMQQSQVEicWEyQoETM0Ohwf/aAAwDAQACEQMRAD8Au4Io+mJ608WzFMYRXiplUSnuQKYDNCN6RQPGI6UzaYe5omr7URr1R9Pcpy6d7j7bYLEfF0Vf9bHA+XNFRctIPcFuakIpZiFUCWZjAAHJJPArGds/iTaQHwvMPykgjd7riAPrPyradqaQLbtf/wAh1xNxZRQCikT5nDEAiJIJBE+laHW9jabUWvDuae2yjARrQEH1XEqOkiuzDhUHc1YJNvg4Bd78sxU3bdtsdQ30/NA+lXOh7V8ZDc0rvZuII2byyTzlW8pBzzn3qo7/AHcp9FqN9qyx05ModrPbBUyUcEGPcHB6TWbsduPbusbRRQ0EhVhZyTsB4EkwOlerGcZKmlRzNNHVe6ve9dSfCu7UvjgCdtweqTwf8ufatQEriGs1Xip4g8ty2QSVJB6Qy/0kGDIrp/cXvV/GWSrx49qBcjAYHi4B0mII9fnXl9X0yx/KPBfFK9MvlSaIbFSksiKHdEVwIrSsERUdhT2Y00GtIDCWLVK7Xi3Yr1s0Yu1RmiOz0+0Joq2xRFQVqBQxlxUVzmph9KjvZosItleLbinTTPE9aFi+Q4uCKjX7c06kTWuxqshcGpCuaeEk0XwhRSFoIWxQ/wCHr03YxFSbQMSanyw0gKWgKA6SeKku+aJsBFGhqXBQ9r9pPb2izae4x5gYUD1PqeBFUXaHeHVsoV7OpVRxbtae4lofZWLE9Tg1s71kUe2IXFXw55Y9JIRo5/p+8V8nwgLqE8owuqeOodgOPWtL2FbuoS1/TXGDqcpokuE+7OJMdeelQe9nZZ82pUgqqAXlcKUKKcP5h7x9aorfaXZtm2bq3WtEKB4Vg7LlzrHljcPckfSu6GRzQfBqO8PeHTLp7lpgAXQqU8E2nViI3DClSF9elcLsaUliFzE+nA61oe3u8J1TtvD7VQBJuPdZATMs7kknOQMdKiaGwkAsICj4lbaYJjI9Os11Y4kZuxaS8uUMBWQhiB9Qf2qV3K7ZGl1tq45hGJS4fRHxu+jBT9Kr72oVfJbE5O5jk4MYJyB7GmtozsmOmZOPTHrzVpw74uJNOnZ9HW6j3nzWA7kfiKq2Vs6sEC1CeMMjb+XxV+IQBG4TwJreNfVgGUhlYSrKZUj1B614GXFLHydmpbR4opC1XrsImhjUVO0B6G3LdIV5cu4odu7JpQJhDivPEo5smhFRTuLDweK5mjFxUS5digvqJpeApomlgaGy0G3RFuVgWEK0C4lS1akVFCw9pFtqRRDcr27QSpo2JwWPiIvPJolu8DioGqtAkH0rxb2JprGSpkpkExTXJBxTbLyKabpBqdgdjnt0+cQKab0ilp2g5orkzZgPxh7XFuza0wPmunxHzxbWQoI6y0nP9HvXJQK1v4ranf2ne/yraUfIW1P/ADWSDV7XTxUYJEJckmxeK5nLAgj1+frUpNfgKABgifUe4+WKr5qRaTEz1iPkJmutCE3Q2vMPoT67cTFayx2cpSBng4zgYPA9/pEVlNOzTxmQJ4j+/wDitNpdWR/LUhmMeYECJGWMcE+vX0p7pDRRFPYjraYhd25vKVG44EHjPM49hT+wO37+jOAxtE+a0wIU+6Ejyt7gZ6itswtaS2N11Ld24JPjF1JVhgKoUnb7k/QVkdf2rcDQXMEgKpYuPTc8gcwJ9qg0p6a0O1R0rsvtm1qre600xG5Th1n+of8AIwal27Vcgs9sOH3WwUfObcdPQRA9459K2fYvf9LkJf8A5bnCucI08THwH9PlXmZ+kcPlDaHjJPk1zAGn2LEGabpljn+/ejh64b9lezyeXL8YqJcJ5qUUBzS2in7vyBxsg7QTUj+EEcU1rUGj20Ec0VL2BRIrWYrxallQfevLdgetBtG7WNFumOKNduBaiC5PFK6C9IdOaU14ua820QDmtz1oaIKfYsSWaojqSTFR3yBsmvfAxQ7ikZ5moti2d01LvvjH9+1a3YU1Q2ysmZ61MS8BUXTpjODUlNINszTxB2+jjf4u9nlNcLseW9bUg9NyeRh+in6isNXeu/PdY63SMqf4trz2vcgHcn+4fqFrgpr1enn3Q+iU40z2aNZ1RU4NApV0qTQpb6LtIs6q7kKWEmeB1P2rc93b+mtJLKQRmVMs04+IAg7WHwttO04PpzAGrPQagwYaG9M5+Uc/WqKfdyZOjsI7dtjb4a7XcHhi24GcNKMt0T0IkSJkDGE7TtXGeTuWSTGFGc5QCF546UXspEdQXJC8sChIJHADKCP/AJD6jmtfa7KS8kW95nJXYFBIz/iK7EmeprWkO7ZgrOkKssgsMsFUweJLHn/jmjt2Y0AiWwTHOPaT09pq11RkDG1oZZBOREkz6QP1qE2tIyIhhncogznpTcEyb3c72XdOQjee1PwMcr72z0/aujdk9uWNRi3cBb+g4YfTr9K5ENUAc4z/AHBptu/JkEyDkE5HoQfT0I96hk6fHk3wxozlE7iUihO0VzrsvvpftxvO9RiHk4/1fFNavs/vJa1EBTtY/lJ6+gPX5Y+tedl6ScNrf0XWSLLe/cEUK0SRQbuib3oulB61yb8hVhCpivLRIonigc0UwVplFMeJC1DbqbYt097VOt2zGKziFq2eeGBTMUC4TupjhpqTYjonfxCkQoM8Cev0p2j0USXPzoNywEeT8U9OPpT00ZefPnk59elUq2STd0GeyPyUAWmnGf76VIgQZwAIx+9LswBJYn3FakbkjapYIjBomxtvmxS1pG9WmSc+0Ue3qfExHHWt27HUq0RLG4VyH8Tu7nhXzqLYi3dbzgcLdyT8g2SPfdXaLa+c9QKi9qdmW7yPbuput3BBHX2KnowOQfUCqY5vHKxZbR800qt+83dy5orxtvlTJtvGHScEe/QjoZqor1E01aIioli8UYEYIoYpU6Ma7u/3sCSrrhuWQ7XE4xOD8j96ubQhf5NwsD0DFHiOCuN/0/Wucg1K03aDKImR6Hifb0qimvINmp1V4z5i2BBBY4HMRGPqKjG8W65/U/Tr9KAmu8SPM0j4dzGfkG60J7hU5gjqQcj59D9qILJaZMEj5H/o0TYAcdOJP7e31oaXg3OR68j7jj5GKVxGHDr7bj0+ozTIw+7YblWKnoTMU0au4P8AEthx1ZGz+kHmmWbzDlWEclZI+eKl2tQDiTP0b7jJrKgGu7q/iKilbWouSpwrXcXFPQOTG5ffkVvbmpHSP79PWuLkoT5oMHgoJ+fzra9gd5FOy3dORhXPUdA3/dcPV9PKu/GvsrDJ4ZrHuSKfo3jFCKzEH/qvVMGvMXJayRffoK9tXgBmo7KTkUA2mNFvZk2SnXJNRnuZrxiQPWno+M0jSYGwp1bBPMoJyPP6SIP6021dJYq3lUqWLDPTpXlt4lFbdkEAgnIaczwMHA9KKUG0PAMEwFEgyesHGaOmLXkFe1BKALMHgn/miae4oUTlp+GcfM0NLRDi48spDGF9YIAkxPAExQG1hS3NlpuOpki0boXGIDFUPpJaPnxWgt0FtE86Ys0ABTzHOPShsNqsvBI4HSsp2L+JA8c2NUAl1X2b9otow4867j4bccGD7Vre09KpQFTzkFSDJ6gRz8hVJwcA2noZ2bp1gktnAicUTXb5EEQP2qJb7M3ETumYkSI45HrT9cRacpkiCOevrXPJ69DKlyQO8/ZKa3TXNOU8+3facjK3BxB6Bo2n2PtXz5ctlSQQQQSCDyCMEH619K6Ro3Nx/LAUGuHfiP2cLOvuBeLgS5HozrLf+Un613dJke4sjOntGZpTXle16Ah7XkUqVbkwWzfK+49KkvrwVIgz8xFQgaLvnJNOgB9PrY5J+Zz/AOx9DVlp9eI6R75X7gY+o+tU/hg9aXgEZB+oNFNoBeai8IkYPSJ/RgYPymlf1qlvMOgwJVp9Qt0yP9r1RLdYcE5596SExEn5Zj7Vu4xoU18GN+OgcDdHzYgH/wCRqWmuIIk56T5flAOPsTWVUleCR/fpT7OocGNxSfop+Y4plkMdG7F74PawTuH9Lc/Tg1sNJ20l4Dacn8pwfp61xoaW9tlWQ+w4P0+Gn6Xt69ZMMI9jIH06fY1LLgx5dyVP2FSa0dwV2AiiC/A96y/d7vvZvgJlbkD+UZk+ptscEex+9XyXlYgrkfsfQ+9eVlwzxfRaKU9IkJqpBxSVo5p5YKJihLfByRUbot2M91N7wrltixRd+SB+YywUk9DCifnTtTfVZCz5pJknaFny/wClok/7TQNVDKcSg25uLH8yQ4hY4BiOZ3D0oh2sy7VZSi7irAsxY53svQyTA9FHypZQraIoF4q3G3gHajhFBBBO0gM/rww+WPWraxbDsbZaAGxMCfICBI4kkc8fSqW5Y2uHBYg3XGBJgspETknd94on8WZCr5S5DZB3RHlO6fLAGP8AVTXXKFtkbt3uVY1dtLjWSpMeJd8ouALuBUOTGDgypwK5P2r3b1WnYA2ryCdyFPOvOHBtSAY64PtXYUuu93a24lgzDAbd6xPI3ScAdc1Y2BFxT/MDAGGJABBYBVhcQYcR1j61XF1Esf0arOF6LvBrNPd3JcvC6QBsbc5YEeUMrzu9RWv7N/E8XFA1doLDAG7a3GesG0xkHGSDieKg/iLoLiaj+JSbRU7hLbWENuQ2+p6//WfWr7R6fS9ph/4jaL6EG/na6kIo8jLlpYQTmDg8CujLKE4qTja/HKAr4RZr3t0qoLrX7XhmVEsSQeQCijcp9iBXG+8/bJ1Wqu3jMMQFn+lRtUR0wOOlazvJ+G7W/Np3a6kZVk/nA7Z2rGLkAHOOOKwX8O2PKcnaBGZEYjmcj70/Twxq3F2BnljTs52opY+gEmvPCMwRB98fvXUfw77tPYVrl5GVrgjay7Su1gVmc+bzfQVb96e5NrV29yFReZgEYCAGPNtwPynkHkc0JdTFT7f9mSbOQWuy7rObYtsXgnbHmgeg6/Si6TsC/dYrbtOzAwV4YH0IPFdn7rd3m0+nQ6lFa9aMK3xOATAUMOQOhq9B2zcdVkiN0bmA6Djn50supadJDrH7PnO9oLiOUe26uOVZSG+0TXqdn3CpcW3KjlgpKjpzX0SNNJG4AwSwkeZf9J/L8hRL11dpRZlsElRt83M+9BdXrg39P8nzYHNGW6Ij9+K7H2x+Hen1KsZFu6wbw3GJYceIOCpOJ5FcbfT7XZHwVJVusEGD+orrw5lkVonJUa/uj3JTXW3bxWUoQICqQJHWTRtd+Eustybfh3VE/C21jH+V+vsDUb8N9c1nXW1UllvTbdRMEFTDFf8AK0GfSa7MdTK/FGdv06H71zZsk8c+dDJJo+cjaIJBUgjBHUH0IORTGs+ogf31rvvaHd6xqlI1FpHIEi5EXB7F1zx61kr/AOHejkbTfH+9SCPXzLMVl1cPIvac00eqgwTH+bp9atG1BiGUOvtkfbpWt7S/DSyLY8K7cDtxvCsse+0Aj51k+0e6Gs0+fDcqfz2gXQ/OOPkavDOn+lgHaXVQALbrAM+HdG5J9p8yf7f0rWd2e3rZuKis2mutgW7reJprh9Ld34rZPQGR71zn+MPDrJ+UGpFu+pHxwOoef1qkqkvX0FaZ3yzc3MNwg9QfWiHTHoBXLuxfxIa3tS+ouKkDxE+OAI8wOG/Q10Xs3vHavWw9q6jKfVgpB/pYNkHI+9eXPHOJ0RkmuQPaWrdYKwUKiFkiQSCVY8gg+YsI/SvQr+YgnDb2VV3HasS6H8wjiOAB0BqYlld4O0bDIJ46YkdMUW7b8R12naqSEcAfkHIx8PQfWa50tk3D2wN3TEHY0MigzBYED4pBAx0zMiDzuoQtqg8NBO7KtBkyvXAwYIEkkDmJqYqTJuKF8vSMnpn8oIAmnXbe1fGX8pYIVBnheAPiLPuAqtsMYlNrmdbqXbShZUFiB4ewDcXO05DyAsdS3vUtdft3uieIEAaFMEjYNoWeYBfHvIoz9n3UQm5IBZXlmwScmJ5IJ3QPXrTLthfCJUoMo3wwspkwOWY/CDMZ9AKnrhoyVbK/vGi6pNO72xbIJZ/zMANjBMYILeGVjoSOeam12WLfh3LdrZcW5sUJHiXWuM7XAxnK4U7s8ECARF7b7OlEJPNswDzACrCxyQIzEE/SjazSnwWYhw63AG6ENtG1yQPzbiT6BpiZqikxWr2VdztaQ5YgtAC20VmdQWMeGp46OXbiY6YNptZca51RyyjgN5iCmCM7twjcuciMUBeztg8QTncvSGR9pYtGR+cCZ+M4MxRNK8jygnO9267J3kqoIiTJUGDJE54VpaBvyaG3rECbroYtzLRGJG3HMGRHORio9i9jxCoIliD0VQCT5VzujPtH0qmftdouQiIcHbkbLe2QXnBaQBIg+aBMZi6fWXWS6JXw1W5AfeAWG5GMosADgTAzNBK3Q6lvRqLD8m2ApGI3YMgGRPsQa8ALSD5V3YJIEQBuEc/WKotX2g1thlSA1oFUJLFVU73UBD0PUzAJirrs2/ZceJcZQzYUMTgvPHO44MkA5Jo9rHTbZPvtbBBkQSUSfzNG6Qf74qHbC3AfOC24YMTtnp6qCIqVctwIUbiDKTMA8Txgeb67hVVorYZ5ZgbmyUMAIACYLQM5Ex1g0lex0tlnf11lAWuCZhVAHAXoo5MnNce739xnNy5qNOP5RW5dfcTKlQHYkxEEloj+kj59US0N4W6C1xpAM42qASFWBBIJn2qr796hl011QNovbLIXB+K4CQI48qmrdPOSlryJk2Zn8MO7Wy8bruJ8IQFmRvkwfUwv61t2g7WJYDcwCqAcrwSfnFVXYN0oFAMRdJ46KgTnmDtIj1IjrVgusQttt+cKCSAcAtkhzETjpNNnl/Um6Yj0tE7+JWDuaGMAKOSWMGY9qi67tC2XIUAbAVQMMkrgGfSmnSkhCSAMlYHm+nqDxn0NPv8AYm/aFLEIRv4J3MN0fQCpKOti/J8E6+E8NVBBJUb26An/AN1CdoIgnaBtBmJ9wPT3orWLQQ3CrEgw09GmI2jkx+9SDpFHKywwATMH+kRjArJsp27KLtbsGzqCPH09t1gRcUQ5PpuWDHzoHYH4eaW3ca4qPhWkM29eMAyP3mr3S2Cp8zxP2j0oF8lfLbaA5gkmYE9aKzPgEo0xh0VvYYt2xmAuxQOOeIpabsZCshVE8wijP2zUqz2lbS9DA3NoMiPLuI8oqpvXrzGd0DoFOAOYoiuSRfXkAULHLHBxj3oJu+GYUDMgg+hPT0qFqe1HdUFwQwYEEYwPWonbWsPiggkSBSXSKya7tGglfhMQAfcz6A0r0lYDbdgJ8vSR8Q9Wyc9JNQtOghQJ4mRySaJru0Qh2BfMyjP160VxZrW2e2dLGHBJIgBxuAjIIBOOpx65o961bBBD7mHIIGJHKrwD1+lAtXWKncQADJPqTTxaDMOijAxz8/atV6ApqIw9mW8sGJCwAYIJHp7f/ler2jKRkEzuJljtgySOpAEgx+lG1l7wwUEk8wOM9SKHoLG5WZhEcngmORPpQcadIyYG/YAtyp5HlkgnbvDFgIIGPSKr7ocO5QN53TzCQ0AQrJzEkkkwcAVZMNzbl+H1b8pj4Vj8vWhahIthlYuWUrttnb5plWaMgTyPlWasV8kDVdjwX3kkuGKsTvUggKNrk8cfFkeuKS2/CRmVsM43PJBITfG8D4wJMCY82ZqXqA0LZ3DcsqFWdoEcF/n+tH0dgh0yCqlXf+Wx+IArAngSZzxWWmBr0VWn0O4tbVgCCWQwDulWfxHCgSCwUR6AjM0DsbSuBbZG2sPMX4JuQT5BjP8AijYYnJAkxVywZLtsgAqMgLO3apYEifyx167fpQtQoChUBbxVkDIBYkHfkQDGPpPWnt2baZD1XaN/cGExdZ9wCklAUVn2xhiTGB1BjrR9J2qItqygHUMrJB/JAmG4JUKF2iIYfM1JS9ufw9oI8yqu4yXEnfg4G/8Afr1CmnYiUVZQGAZBthQABbLSQM5MZgn3ObTNGTA2u1Nz22WCUN3Bx5mKbQCfXw4xkbqrO8t8372mQr8O+85BJnw1C5AwJlmxnA6RVr/Bl7agECGYF3OGO/dEZa6QpJGI6z5ZqLp0KMzGGuOgUEyuIjcEjDTvJPWfh9NCcMck5P6Dt8jtJodvk3fAfM0ASCS2Zyskx65Ne3mRLgCjaqMwU2gdpAIBbccEgtHWa9v6TZbbK7wjIWMsGOPPBG1mBCZJiJAyarX7Ia1C7tz7YcK5KDefKm4iZBYEmAJIHKmk7VzZk2nwXT603UdEIkuVHnhpkKSFXJET9qsuytqhLe7bM3XyfzbVHGcRPtvqku23dmJtQLbMrNIksVJC244YMWnMACfSQ6rW6gW7rnbFtQm5VG1AY+EmCHLZA5jJjFNH2KvZftb3XCFcBAULkGfNu3bB03Yk+gAnmp722Yb3bwyB5VQDg4ABP5iTBNZXsLU3Ht2baAWSQdhUSWloa+Jwu4eUMZyXgcVadnd1ryw1tk4K3HN1WbBLyu3MyqjJxngU/Y+KD3eSTf0pCAB0xGPiZiMeXbnimarSm2Q4IkciB1HMdPr71FTUvDLZ2Yjc0S27dlgAYGc9enrTLZYghQrqJnxCQSzKuJwZ+L9an2pcGbT4JN1kNvysrEsCwAb4j/VAzJmpWmS2FEo5PJKiBPsD0qusam4pg7LaBZ22lhiAYCzzM9fnTR20jzuvW1IxBMdBkA9M/pVLNcUVvbF0+JE42j9ppz2wUk8xz1pUql+1irktexLp8UZ/L/wKdqkBfccnOaVKnx/pG/aVnaF4gYPWrjSXj4JM53LSpUVywMYl8l3JMmI/b/s1J7QMCBgBcUqVM+DQPLXlFsAkAkyJNTygIaQPijgDAj0pUq0OQkfwFVgABBPH0n96HY06hbzAQxBEgkdQelKlU2too+SMzRqVXoqqqg5gSxjPuTUPXjYu1MANAHoJYwPQYGKVKkQH5BaG4fGQyZwZnP8AhE/8Cpuq1DC8qT5WQkj1O2ZNe0qmn8F9kfJFGpYkMSd0IJ6wxzHpxQdXdJFhifMd0n1yOfufvSpVLqdx2LLyXXZelRtTZVlUqyMzCBBYFxJ+w+1O7ZsKl23tAXdtmBGSkE/PHP1pUq7f8Y9/JFPpjuJUkwBajMQWZySCOCSiZ58oqT3nQIiWlAFv+HU7IlSXYbiQeSfelSqb/tP+DR4ZTiyEtIUEeYf+IcLPrECKP2baAmMbrpmCc/ygc/c/elSrR3J36/6GJ6+Qnv5TGJUpbJBjnJJnnNWOlcm9nPkY554nB6ZA/s0qVApHn+T1VG5f8zW1PqVYXWInnLKv2oXbVsC4DtXKgnyryZ9qVKujHvk3s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3252" name="Picture 4" descr="http://upload.wikimedia.org/wikipedia/commons/thumb/f/f5/Rook_-_Corvus_frugilegus_(476445950).jpg/275px-Rook_-_Corvus_frugilegus_(47644595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169296"/>
            <a:ext cx="4018443" cy="2688704"/>
          </a:xfrm>
          <a:prstGeom prst="rect">
            <a:avLst/>
          </a:prstGeom>
          <a:noFill/>
        </p:spPr>
      </p:pic>
      <p:sp>
        <p:nvSpPr>
          <p:cNvPr id="53254" name="AutoShape 6" descr="http://img1.liveinternet.ru/images/attach/c/2/64/984/64984718_Grach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6" name="AutoShape 8" descr="http://img1.liveinternet.ru/images/attach/c/2/64/984/64984718_Grach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8" name="AutoShape 10" descr="https://encrypted-tbn2.gstatic.com/images?q=tbn:ANd9GcRQWAfrwrwnhdGK88AR2iOx6_acaDhdFmfrw3DQAkR5uaUF6RIiz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3260" name="Picture 12" descr="http://ryadom-s-nami.ru/wp-content/uploads/2012/05/%D0%BF%D1%82%D0%B8%D1%86%D0%B0-%D0%B3%D1%80%D0%B0%D1%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692696"/>
            <a:ext cx="3661424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760" cy="1143000"/>
          </a:xfrm>
        </p:spPr>
        <p:txBody>
          <a:bodyPr/>
          <a:lstStyle/>
          <a:p>
            <a:r>
              <a:rPr lang="ru-RU" dirty="0" smtClean="0"/>
              <a:t>СКВОРЕЦ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412776"/>
            <a:ext cx="33478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Скворцы имеют длинный, сильный, прямой клюв со слегка сплюснутым кончиком, прямой короткий хвост, вершины которого достигают нижние кроющие перья, и острые крылья, у которых первое маховое </a:t>
            </a:r>
            <a:r>
              <a:rPr lang="ru-RU" sz="2400" dirty="0" smtClean="0"/>
              <a:t>перо</a:t>
            </a:r>
            <a:r>
              <a:rPr lang="en-US" sz="2400" dirty="0" smtClean="0"/>
              <a:t> </a:t>
            </a:r>
            <a:r>
              <a:rPr lang="ru-RU" sz="2400" dirty="0" smtClean="0"/>
              <a:t>укорочено</a:t>
            </a:r>
            <a:r>
              <a:rPr lang="ru-RU" sz="2400" dirty="0"/>
              <a:t>, а второе длиннее остальных. </a:t>
            </a:r>
          </a:p>
        </p:txBody>
      </p:sp>
      <p:pic>
        <p:nvPicPr>
          <p:cNvPr id="54274" name="Picture 2" descr="https://encrypted-tbn0.gstatic.com/images?q=tbn:ANd9GcRHkdBpgjZWvn1labso-Nvq3acO6pUjuVJ4r3KRbC2wjY2GtR-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356992"/>
            <a:ext cx="3347864" cy="3347864"/>
          </a:xfrm>
          <a:prstGeom prst="rect">
            <a:avLst/>
          </a:prstGeom>
          <a:noFill/>
        </p:spPr>
      </p:pic>
      <p:pic>
        <p:nvPicPr>
          <p:cNvPr id="54276" name="Picture 4" descr="https://encrypted-tbn2.gstatic.com/images?q=tbn:ANd9GcSy5o9gp-nf9EIVB9AKVNvJKH1WlpoQ0gMMpPQJyeUJyNY-yXt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76672"/>
            <a:ext cx="4465676" cy="297170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s://encrypted-tbn2.gstatic.com/images?q=tbn:ANd9GcQEXf0Lu5tyenc0zuv11mHuAMqjXfGgtA66b9YocuMrf1LzO6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823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962472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ЗВЕРИ</a:t>
            </a:r>
            <a:endParaRPr lang="ru-RU" sz="7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484784"/>
            <a:ext cx="84786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Звери</a:t>
            </a:r>
            <a:r>
              <a:rPr lang="ru-RU" sz="3200" dirty="0"/>
              <a:t> </a:t>
            </a:r>
            <a:r>
              <a:rPr lang="ru-RU" sz="3200" dirty="0" smtClean="0"/>
              <a:t>— </a:t>
            </a:r>
            <a:r>
              <a:rPr lang="ru-RU" sz="3200" dirty="0" err="1"/>
              <a:t>подкласc</a:t>
            </a:r>
            <a:r>
              <a:rPr lang="ru-RU" sz="3200" dirty="0"/>
              <a:t> млекопитающих, объединяющий всех современных </a:t>
            </a:r>
            <a:r>
              <a:rPr lang="ru-RU" sz="3200" dirty="0" smtClean="0"/>
              <a:t>живородящих млекопитающих</a:t>
            </a:r>
            <a:r>
              <a:rPr lang="ru-RU" sz="3200" dirty="0"/>
              <a:t>, которые рожают детёнышей без откладывания яиц, включая </a:t>
            </a:r>
            <a:r>
              <a:rPr lang="ru-RU" sz="3200" dirty="0" smtClean="0"/>
              <a:t>сумчатых и т.д.  . </a:t>
            </a:r>
            <a:r>
              <a:rPr lang="ru-RU" sz="3200" dirty="0"/>
              <a:t>Все представители имеют внешние уши, их детёныши могут кормиться от груди, и все они </a:t>
            </a:r>
            <a:r>
              <a:rPr lang="ru-RU" sz="3200" dirty="0" smtClean="0"/>
              <a:t>имеют щиколотку</a:t>
            </a:r>
            <a:r>
              <a:rPr lang="ru-RU" sz="3200" dirty="0"/>
              <a:t>, что увеличивает силу их движений. Звери часто классифицируются по картине срастания зубов.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ТРЯСОГУЗКА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96752"/>
            <a:ext cx="38884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Трясогузки </a:t>
            </a:r>
            <a:r>
              <a:rPr lang="ru-RU" sz="2400" dirty="0"/>
              <a:t>питаются исключительно насекомыми, в том числе и стрекозами, которых ловят на лету. Охотясь за насекомыми, трясогузки быстро бегают по земле назад и вперёд и во время остановок покачивают вверх и вниз своим удлинённым хвостом (трясут гузкой). Последняя особенность объясняет название трясогузок.</a:t>
            </a:r>
          </a:p>
        </p:txBody>
      </p:sp>
      <p:pic>
        <p:nvPicPr>
          <p:cNvPr id="55298" name="Picture 2" descr="https://encrypted-tbn3.gstatic.com/images?q=tbn:ANd9GcRrzhWMSjUkTGMeYguS0ZkQn3xLVV7XXst9QfWKRaRgz68PT5Im9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303514"/>
            <a:ext cx="3835127" cy="2887452"/>
          </a:xfrm>
          <a:prstGeom prst="rect">
            <a:avLst/>
          </a:prstGeom>
          <a:noFill/>
        </p:spPr>
      </p:pic>
      <p:pic>
        <p:nvPicPr>
          <p:cNvPr id="55300" name="Picture 4" descr="https://encrypted-tbn0.gstatic.com/images?q=tbn:ANd9GcRFdFsPJmeF2tse04yzkgSMGhfTE_INdA8sMyCdQ7Z3A_7BsvFKA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987364"/>
            <a:ext cx="4055343" cy="287063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3960440" cy="1143000"/>
          </a:xfrm>
        </p:spPr>
        <p:txBody>
          <a:bodyPr/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556792"/>
            <a:ext cx="3672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Мелкие и средние по величине птицы плотного сложения с мощным, конусовидным клювом, приспособленным для шелушения и дробления семян.</a:t>
            </a:r>
          </a:p>
          <a:p>
            <a:r>
              <a:rPr lang="ru-RU" sz="2400" dirty="0"/>
              <a:t>Длина тела 11—18 см, масса до 40 г.</a:t>
            </a:r>
          </a:p>
          <a:p>
            <a:r>
              <a:rPr lang="ru-RU" sz="2400" dirty="0"/>
              <a:t>Крылья острые, хвост средней длины, обычно закруглён или обрезан прямо, реже вырезан вилочкой.</a:t>
            </a:r>
          </a:p>
        </p:txBody>
      </p:sp>
      <p:pic>
        <p:nvPicPr>
          <p:cNvPr id="56322" name="Picture 2" descr="https://encrypted-tbn2.gstatic.com/images?q=tbn:ANd9GcR9G-pnWMZibNjySR9rUnoU0wKAvggBHNey18JJ6LxK6Vpgw35sw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933056"/>
            <a:ext cx="4267175" cy="2764216"/>
          </a:xfrm>
          <a:prstGeom prst="rect">
            <a:avLst/>
          </a:prstGeom>
          <a:noFill/>
        </p:spPr>
      </p:pic>
      <p:pic>
        <p:nvPicPr>
          <p:cNvPr id="56324" name="Picture 4" descr="https://encrypted-tbn1.gstatic.com/images?q=tbn:ANd9GcSYZ3gWJLg2Zw42EO4V9B9RylrD7rVj2f4IR-5diOx7QUA6bcSuq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692696"/>
            <a:ext cx="4395438" cy="30442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8896" cy="1143000"/>
          </a:xfrm>
        </p:spPr>
        <p:txBody>
          <a:bodyPr/>
          <a:lstStyle/>
          <a:p>
            <a:r>
              <a:rPr lang="ru-RU" dirty="0" smtClean="0"/>
              <a:t>КАНЮК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620688"/>
            <a:ext cx="30963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Средних размеров птица, длина тела 51—57 см, размах крыльев 110—130 см. Самки, как правило, крупнее самцов. Окраска сильно варьирует, от палевой до тёмно-бурой</a:t>
            </a:r>
          </a:p>
        </p:txBody>
      </p:sp>
      <p:pic>
        <p:nvPicPr>
          <p:cNvPr id="60418" name="Picture 2" descr="https://encrypted-tbn3.gstatic.com/images?q=tbn:ANd9GcQv5HX1Ngtw1GFEmWzAKDuIpZNFHTp2Cbkrq92g7fz4bx6eCQk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696458"/>
            <a:ext cx="4683224" cy="3010644"/>
          </a:xfrm>
          <a:prstGeom prst="rect">
            <a:avLst/>
          </a:prstGeom>
          <a:noFill/>
        </p:spPr>
      </p:pic>
      <p:pic>
        <p:nvPicPr>
          <p:cNvPr id="60420" name="Picture 4" descr="https://encrypted-tbn2.gstatic.com/images?q=tbn:ANd9GcTo3Kb0U18LnkKP7Z9a0YaHlTc-XXzuKob5p-rpaAUuIiGBsos6G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35524"/>
            <a:ext cx="4117826" cy="294130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6848" cy="1143000"/>
          </a:xfrm>
        </p:spPr>
        <p:txBody>
          <a:bodyPr/>
          <a:lstStyle/>
          <a:p>
            <a:r>
              <a:rPr lang="ru-RU" dirty="0" smtClean="0"/>
              <a:t>СОВА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225689"/>
            <a:ext cx="3419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Некоторые совы охотятся днем, как, например, из российских сов — белая </a:t>
            </a:r>
            <a:r>
              <a:rPr lang="ru-RU" sz="2400" dirty="0" smtClean="0"/>
              <a:t>сова ,воробьиный </a:t>
            </a:r>
            <a:r>
              <a:rPr lang="ru-RU" sz="2400" dirty="0" err="1" smtClean="0"/>
              <a:t>сычик</a:t>
            </a:r>
            <a:r>
              <a:rPr lang="ru-RU" sz="2400" dirty="0"/>
              <a:t> </a:t>
            </a:r>
            <a:r>
              <a:rPr lang="ru-RU" sz="2400" dirty="0" smtClean="0"/>
              <a:t>и</a:t>
            </a:r>
            <a:r>
              <a:rPr lang="ru-RU" sz="2400" dirty="0"/>
              <a:t> ястребиная </a:t>
            </a:r>
            <a:r>
              <a:rPr lang="ru-RU" sz="2400" dirty="0" smtClean="0"/>
              <a:t>сова</a:t>
            </a:r>
            <a:r>
              <a:rPr lang="ru-RU" sz="2400" dirty="0"/>
              <a:t> </a:t>
            </a:r>
            <a:r>
              <a:rPr lang="ru-RU" sz="2400" dirty="0" smtClean="0"/>
              <a:t>некоторые </a:t>
            </a:r>
            <a:r>
              <a:rPr lang="ru-RU" sz="2400" dirty="0"/>
              <a:t>другие, </a:t>
            </a:r>
            <a:r>
              <a:rPr lang="ru-RU" sz="2400" dirty="0" smtClean="0"/>
              <a:t>как домовый </a:t>
            </a:r>
            <a:r>
              <a:rPr lang="ru-RU" sz="2400" dirty="0"/>
              <a:t>сыч </a:t>
            </a:r>
            <a:r>
              <a:rPr lang="ru-RU" sz="2400" dirty="0" smtClean="0"/>
              <a:t>, </a:t>
            </a:r>
            <a:r>
              <a:rPr lang="ru-RU" sz="2400" dirty="0"/>
              <a:t>охотятся одинаково как днём, так и ночью. Однако большинство сов — настоящие ночные птицы,</a:t>
            </a:r>
          </a:p>
        </p:txBody>
      </p:sp>
      <p:pic>
        <p:nvPicPr>
          <p:cNvPr id="61442" name="Picture 2" descr="https://encrypted-tbn1.gstatic.com/images?q=tbn:ANd9GcS8c7u8VA-xyafPUIuchXpW1jYSbv1kGl7rG18JyTCnaENfCcF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7760" y="0"/>
            <a:ext cx="4446240" cy="3065741"/>
          </a:xfrm>
          <a:prstGeom prst="rect">
            <a:avLst/>
          </a:prstGeom>
          <a:noFill/>
        </p:spPr>
      </p:pic>
      <p:pic>
        <p:nvPicPr>
          <p:cNvPr id="61444" name="Picture 4" descr="https://encrypted-tbn3.gstatic.com/images?q=tbn:ANd9GcQ7t4_ZrsNOdm3SEvzh5tn2pExhCD2QP-8G8dciRiodoN8axmHpK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212800"/>
            <a:ext cx="4032448" cy="354886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1143000"/>
          </a:xfrm>
        </p:spPr>
        <p:txBody>
          <a:bodyPr/>
          <a:lstStyle/>
          <a:p>
            <a:r>
              <a:rPr lang="ru-RU" dirty="0" smtClean="0"/>
              <a:t>ПУСТЕЛЬГА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76672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Пустельги, живущие на открытых пространствах, в основном питаются мелкими млекопитающими, такими, как полёвки и собственно мыши. Пустельги в городах ловят также мелких певчих птиц, большей </a:t>
            </a:r>
            <a:r>
              <a:rPr lang="ru-RU" sz="2800" dirty="0" smtClean="0"/>
              <a:t>частью домовых </a:t>
            </a:r>
            <a:r>
              <a:rPr lang="ru-RU" sz="2800" dirty="0"/>
              <a:t>воробьёв. Какие именно животные будут составлять основную часть добычи, зависит от локальных условий. </a:t>
            </a:r>
          </a:p>
        </p:txBody>
      </p:sp>
      <p:pic>
        <p:nvPicPr>
          <p:cNvPr id="62466" name="Picture 2" descr="https://encrypted-tbn2.gstatic.com/images?q=tbn:ANd9GcRZ__hOH1eAeEHyIy5vBiSK4-jvb0QiLUoLYaucMDBC3Dl5jFUk7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175622"/>
            <a:ext cx="3528392" cy="2973458"/>
          </a:xfrm>
          <a:prstGeom prst="rect">
            <a:avLst/>
          </a:prstGeom>
          <a:noFill/>
        </p:spPr>
      </p:pic>
      <p:pic>
        <p:nvPicPr>
          <p:cNvPr id="62468" name="Picture 4" descr="https://encrypted-tbn3.gstatic.com/images?q=tbn:ANd9GcRcYeDwoexZ534CXy2qeQ9jG9R1R3k89X9r6yyZLxOyjsU0qpr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221088"/>
            <a:ext cx="3240360" cy="253791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0"/>
            <a:ext cx="8229600" cy="1143000"/>
          </a:xfrm>
        </p:spPr>
        <p:txBody>
          <a:bodyPr/>
          <a:lstStyle/>
          <a:p>
            <a:r>
              <a:rPr lang="ru-RU" dirty="0" smtClean="0"/>
              <a:t>ЛИСИЦА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Лиса́</a:t>
            </a:r>
            <a:r>
              <a:rPr lang="ru-RU" sz="3200" dirty="0"/>
              <a:t>, или </a:t>
            </a:r>
            <a:r>
              <a:rPr lang="ru-RU" sz="3200" b="1" dirty="0" err="1"/>
              <a:t>лиси́ца</a:t>
            </a:r>
            <a:r>
              <a:rPr lang="ru-RU" sz="3200" dirty="0"/>
              <a:t> — общее название нескольких видов </a:t>
            </a:r>
            <a:r>
              <a:rPr lang="ru-RU" sz="3200" dirty="0" smtClean="0"/>
              <a:t>млекопитающих</a:t>
            </a:r>
            <a:r>
              <a:rPr lang="ru-RU" sz="3200" dirty="0"/>
              <a:t> семейства </a:t>
            </a:r>
            <a:r>
              <a:rPr lang="ru-RU" sz="3200" dirty="0" smtClean="0"/>
              <a:t>псовых. </a:t>
            </a:r>
            <a:r>
              <a:rPr lang="ru-RU" sz="3200" dirty="0"/>
              <a:t>Лишь 11 видов этой группы относят к роду собственно </a:t>
            </a:r>
            <a:r>
              <a:rPr lang="ru-RU" sz="3200" dirty="0" smtClean="0"/>
              <a:t>лисиц. </a:t>
            </a:r>
            <a:r>
              <a:rPr lang="ru-RU" sz="3200" dirty="0"/>
              <a:t>Наиболее известный и распространённый представитель </a:t>
            </a:r>
            <a:r>
              <a:rPr lang="ru-RU" sz="3200" dirty="0" smtClean="0"/>
              <a:t>—рыжая лисица.</a:t>
            </a:r>
            <a:r>
              <a:rPr lang="ru-RU" sz="3200" dirty="0"/>
              <a:t> </a:t>
            </a:r>
          </a:p>
        </p:txBody>
      </p:sp>
      <p:pic>
        <p:nvPicPr>
          <p:cNvPr id="64514" name="Picture 2" descr="https://encrypted-tbn2.gstatic.com/images?q=tbn:ANd9GcQ3h_9S4O845H_LBJC1a9dlGGzrNOspOnHGSUX0JPKrfOoA2B3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356992"/>
            <a:ext cx="5040560" cy="3342112"/>
          </a:xfrm>
          <a:prstGeom prst="rect">
            <a:avLst/>
          </a:prstGeom>
          <a:noFill/>
        </p:spPr>
      </p:pic>
      <p:pic>
        <p:nvPicPr>
          <p:cNvPr id="64516" name="Picture 4" descr="https://encrypted-tbn0.gstatic.com/images?q=tbn:ANd9GcRcKQAhRa_iTgKvI3dfJwTyotG0VgWVolep6wwZVV1eB4g1U1lsY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272" y="3717032"/>
            <a:ext cx="3675367" cy="280300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0"/>
            <a:ext cx="3131840" cy="1143000"/>
          </a:xfrm>
        </p:spPr>
        <p:txBody>
          <a:bodyPr/>
          <a:lstStyle/>
          <a:p>
            <a:r>
              <a:rPr lang="ru-RU" dirty="0" smtClean="0"/>
              <a:t>ЗАЯЦ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1"/>
            <a:ext cx="58681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Но и глаза, смотрящие вбок, — вещь тоже очень полезная. Некоторым зверям такой способ "</a:t>
            </a:r>
            <a:r>
              <a:rPr lang="ru-RU" sz="3200" dirty="0" err="1"/>
              <a:t>взирания</a:t>
            </a:r>
            <a:r>
              <a:rPr lang="ru-RU" sz="3200" dirty="0"/>
              <a:t>" на окружающий мир настолько подходит, что они вовсе не стремятся сделать свое зрение бинокулярным. </a:t>
            </a:r>
          </a:p>
        </p:txBody>
      </p:sp>
      <p:pic>
        <p:nvPicPr>
          <p:cNvPr id="63492" name="Picture 4" descr="https://encrypted-tbn3.gstatic.com/images?q=tbn:ANd9GcRBMjsK4A33R2p0ox-qLjoRCvgPQEtmWhrr3FK-sryqbnQLWc30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7708" y="3212977"/>
            <a:ext cx="4866292" cy="3645024"/>
          </a:xfrm>
          <a:prstGeom prst="rect">
            <a:avLst/>
          </a:prstGeom>
          <a:noFill/>
        </p:spPr>
      </p:pic>
      <p:pic>
        <p:nvPicPr>
          <p:cNvPr id="63494" name="Picture 6" descr="https://encrypted-tbn3.gstatic.com/images?q=tbn:ANd9GcSH9Ha1msFisM-XAGAfMff08cr7HHhQZXiPqv8fI01ex7sExoX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17033"/>
            <a:ext cx="4193352" cy="31409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МЫШЬ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90872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err="1"/>
              <a:t>Мыши́ные</a:t>
            </a:r>
            <a:r>
              <a:rPr lang="ru-RU" sz="3200" dirty="0"/>
              <a:t>, или </a:t>
            </a:r>
            <a:r>
              <a:rPr lang="ru-RU" sz="3200" b="1" dirty="0" err="1"/>
              <a:t>мы́ши</a:t>
            </a:r>
            <a:r>
              <a:rPr lang="ru-RU" sz="3200" dirty="0"/>
              <a:t>  — </a:t>
            </a:r>
            <a:r>
              <a:rPr lang="ru-RU" sz="3200" dirty="0" smtClean="0"/>
              <a:t>семейство млекопитающих</a:t>
            </a:r>
            <a:r>
              <a:rPr lang="ru-RU" sz="3200" dirty="0"/>
              <a:t> из отряда </a:t>
            </a:r>
            <a:r>
              <a:rPr lang="ru-RU" sz="3200" dirty="0" smtClean="0"/>
              <a:t>грызунов. </a:t>
            </a:r>
            <a:r>
              <a:rPr lang="ru-RU" sz="3200" dirty="0"/>
              <a:t>Длина тела от 5 см (мышь-малютка) </a:t>
            </a:r>
          </a:p>
        </p:txBody>
      </p:sp>
      <p:pic>
        <p:nvPicPr>
          <p:cNvPr id="59396" name="Picture 4" descr="https://encrypted-tbn0.gstatic.com/images?q=tbn:ANd9GcR6oDopHvmW87imG6Ircwv7XNedzvutU54lekhhthOftV9qnPM5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2733" y="3284984"/>
            <a:ext cx="5301268" cy="35730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7272" y="0"/>
            <a:ext cx="3466728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ХОМЯК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57961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 семейству относятся небольшие, плотно </a:t>
            </a:r>
            <a:r>
              <a:rPr lang="ru-RU" sz="2800" dirty="0" smtClean="0"/>
              <a:t>сложенные </a:t>
            </a:r>
            <a:r>
              <a:rPr lang="ru-RU" sz="2800" dirty="0" smtClean="0">
                <a:hlinkClick r:id="rId3" tooltip="Грызуны"/>
              </a:rPr>
              <a:t>грызуны</a:t>
            </a:r>
            <a:r>
              <a:rPr lang="ru-RU" sz="2800" dirty="0"/>
              <a:t> с короткими конечностями, маленькими ушами и короткими хвостами. Длина тела варьируется от 5 до 34 см, хвоста от 0,7 до 10 см. Самки у некоторых видов крупнее самцов. Окраска густого меха на спине от </a:t>
            </a:r>
            <a:r>
              <a:rPr lang="ru-RU" sz="2800" dirty="0" err="1"/>
              <a:t>пепельно</a:t>
            </a:r>
            <a:r>
              <a:rPr lang="ru-RU" sz="2800" dirty="0"/>
              <a:t>- или буровато-серой до тёмной коричнево-охристой; на животе — чёрная, белая или серая. Иногда вдоль спины проходит чёрная полоса. Имеются очень развитые защёчные мешки.</a:t>
            </a:r>
          </a:p>
        </p:txBody>
      </p:sp>
      <p:sp>
        <p:nvSpPr>
          <p:cNvPr id="58370" name="AutoShape 2" descr="data:image/jpeg;base64,/9j/4AAQSkZJRgABAQAAAQABAAD/2wCEAAkGBhQSERUUEhQUFRUVGBQXFxYUFhUUFBUVFBQVFBQXFBQXHCYeFx0jGRQUHy8gJCcpLCwsFR4xNTAqNSYrLCkBCQoKDgwOGg8PGikcHxwpKSwpLCwsLCwpLCwpKSwpLCkpKSksLCwsKSwsKSksKSwpLCksLCwtLCwsKSksKSksNf/AABEIAOEA4AMBIgACEQEDEQH/xAAcAAABBQEBAQAAAAAAAAAAAAAEAAIDBQYBBwj/xAA8EAABAwIDBQYFAgUCBwAAAAABAAIRAyEEBTESQVFhcQYigZGh8BMyscHRFOEzQlJy8SOyFRY0Q4Kiwv/EABkBAAMBAQEAAAAAAAAAAAAAAAIDBAEABf/EACYRAAICAgIBBAIDAQAAAAAAAAABAhEDIRIxQQQTMlGB8DM0YSL/2gAMAwEAAhEDEQA/APGWld2VExPBQDExxakFzaTgVhognLgXVxhxKE6FyF1m0cS2V1JcYNXCngLhC44HcuJ7lxoRWDQgF3ZUtOjK6acG6yzqIdlNUzmqMhdZ1EmGw5e4NGpVtiOzwbHfkzBtaY6+7onsvgLPedwAFt87R/2gLrnE2N93vqjSOeujPYigWmCOnTcoSFc5hhrEbwJ6EC/vmFSldVHXo4kEkiuBGlcXUoXHHF2EklxxOwJ4CawJ6BhnF1KF0BYadXVxdAXHCldCRCULjbEkupQuOFCWzKc1qvMnyMvPebb39ll0d2Z9uFJVjg8he4xsra5b2ZFPXvA/Q6haGnlDAANY0PLglTzJDFjswuH7Lxe8HWU7HdlppktHebB6geyt83DDTgn/AKMcEn3xntnkrslJeBuJIU2X9mHOdLgYH1AkD79F6U3JmbVxvnofcKyo5Y2LDf6GB9PSFRHImLlGjLZVkexS0n7kfN1uPVU2c5YGvpiLuDnHz/cL0k4UCmLTst00BNj6kjyWNz2gXV2gXLWbJ4Tcn1M+SfGViGjOuyvZY4ncx5jh3Xa+U+KxbgvSs0f/AKVTkx15kyW6zw1XnFRFIxEUJEJbSUrDDkJz2QmldJXHDEk5dIG5cbRMxPTGJyBhHV0BIJwWHCXUkpXGiXYSXWrjhbKSftKTDYcvcABrosQTJsswTnvAG7ivTcoy8Bo4hC5DkAY0EiSRv92K0eGw2zqpcuRXQ2ECIUYU1OkpnU5hTswtlHOdlMYVsDOHuFOITnMdKcWBI5NFHFUMdSCfQtqntpqTZVMJMnnFA+Kfa2u7rYLPZjRDQ7aifmcfMx0sfJX1V2yZ6qozTD7bSNA61tb2jlYRyVmOZLOJiMwx0YZ+1q5u873GBzFjPmsK8radq8HAAbJF44W1PrAWQdh/NV8rEcaBikE9zE1EANJTkoUjGcdPU9FxqIk/Zi64SutMm6xnap2PYnhcDV2EIVHQnhcCc0LjTqULoCRXHHIXYSCczVccINWk7M4GXd4fg8CDuP5RmQZGyozaN+LXAg++a2OX5S1o0AhJnPwhij5LDCmWjoiqcKGlRGgVhh8OvMybkXQ1E5SolTikURShSNauSObBms5KB2EOqsCxdJsltBKRXBsLsblK9dDN54SmY02DNgWLw+0AOY+qrMUyx99SrptUOtwQtbCzI4XKoVxYlrkjC5th2uN5AG4e9ffNYzOMEGzAI8PWQvUsVl21eLbis3neWgggCfC3qqIzpi3C0eZuCbsqxxuBLXEH2OZ0Q8hotc+96qTJmiDYjW54bh1SN04hIiy6zqIlI4AiyZCc1sXWs5N06Q5pTwUxpT2oTB4Kc1MTmlYESQnbA4+YKYEbl+GmXf0xHU/gLUjmzmHyiq+NlhM6aCfMgqxw3Zerq7YaP72T5Sof1Dmunfx3+avMqzI1e69oje6Lt8BIdprAKKkBbDsoAowNqTygj0Wmw+KBtBWaq4TYOkjUOMC3S6sMvxdwHOtxPHQCd3QpE4pbGqTZq8E1WTGqvwNMRr5XCtKQO9ea1suvRIxiIYxOpOAF11+IbuKPihdsY4IesNETtgplSlZKexqVAlQKl7UZqaOHeaYJqOAZTAufiPIDSBvIuQOICvKjVh+3jHFogEgE/LqDFiPr4Kj00Vy2KzP/AJMd2b7YVKFf/UJcHHvbRJi95ngJ8l65tbVxvXjWQ9lKlesBBDJ7z9wG+OJXtVOjst5BUeoSQrC2wPFUpbA9hVGJywHgrwmUPVZI0CmTHNHnfajs80tJBLSNwiD13rA1aQBibr2vM8r22k6BeUdoMsFOoYBg7t/WNytxO0TZEU5XYsmKRqaKICk56dUCjJRA2SNT2poSe6FhyJQV0FD7ZTmuWUbYSCrjJa4uwkDagg89PVU9Jso2nhLjnwXJ0bVlxicLFoE7/cWTMM3ZMg9PfmiqOILW7JaXjjcOHj+yKFOmWwLcjYDqfei33Is545IMwWZWgwSd+n/yfqrnB5e094nZGg3EiTx1nhF1nTg3W1ji3vezuROErna2qm1azWkEgcNJnqdY3bhmbE3GWvAtGzw6bunvRWorrP5MX6kkg9D1gK7Lm7h76LzMipl0HaIq3xnnuODRzEk/hE0KLgQH3PEaFSU68WRtCogjJPQyUWtklDDo1uGsoaNQKwpuRwxipTK6thlTZhloeCCJB+i0lWmhsXTDW896bGFbFuVlLQwjWgAACOCixMb/AK2UxqEmG++ZUFRkcCeJ/CVkk29jYRSRETa+m7n0T20p1t1KhD3Tz4xP1RNWpDb7+MLl0aBY4CIny/KwfbDLqYpl7tonSbkD7ei21asNYB98Fl+1jA+m4Wte5gDy181XheyfIjyyozh79AojKnriD7+klRSqiZkTnFRkKZ6YQiBHA8lxzU9oXQUJpEApGNT20rqwwGUuqGw8VjYSRFhcIXmGi58FpsvyUU42jc7r28VcZLkraYAttczKtP0net9vypsmXwh8Mf2DUcAYGkeBVjRwgi7fG4PopKdONyMoBTuY9RB2YEaxfx9URSoje0eICLY5PbRS3JjFBDcJSIPyiOVvojHOE6Hzn6pjWAcU2q8c0EpWjVHZM0yd/l+EQ6qQLIfDmQpDdLgNn0NZjiHC9lbUcwtqqGu7ZQ9LMO9fRWrQEcXM2tDFB28dVWZhmYMhpsqduMI3oM4uXmLybAdLpjloXPBwdsPD4PLf7CneGxtD34XPmoBTLd4nn+yGxWYw3Z2hJ5H8QkV9g39E9PEHWWjpdRYiuSdVHSeYtpxH7WXXcr+CXdsZVIEq1BN1iu2ldrmmSRGgER4zC2uJpHePRY3tNhmFpk34RB+iqw9k2Q87JTUVVwxmwPqVxuBedGuPgVaSArkwox+WVP6HX5FcdltT+h3kiBAZTS9I3U9LCSRdYcF5RhzUeBB5xc+S3+AwGyAA36Sqrs/gA1sgQTv19QtTgme4Ueae6RVihq2RspkHS3RWVIb1xlMcPypW4YE71G2VpWT06YP+E/4MdEmUY0UjgRqlSkNURMqcvfVTtehdpSMcUvmM4BgeuVlFTcpdnx6pidoW1TJKFVT03DTeg2Mg80SxhPUoU+LCatDcVhpvMDpdZiq/YedYn3dbGgYmQHCIvqTy97lUZriA0maR6BoO7j4q+LjJC8eR430U1bOhBF5Gtlc9m6fdc8j5iNna1gb+V1mMHnTKVR+1Q2e9tN3lo2QIM6zHqj/+bm3s4nnaOEcdAPFOiktheonKa0qNFmeL2Lud9FQ03/FcXOEbhFrdNPohcOyriH7TwQw3AIg+wfvxV/hMHA6e7KbI/CEwjQsPSjRECmU+mxEPMBJQUgCpVHNZrPqjC0h0eOq0eIfyWezPCBwJHr7sqMbESRhakB27wRtAoXMKJDjqmUqytTslkizAC64BDU6qkJRimefhFYFvfEqB7UTlzwHjXXX3p1WnHoeWUu6FeUnCIEqkyqtLR/gK6wpnkvPn2WwCqCMDUPSF0YFM0UxO0zxUrgoQbp5ektjkMLE8NS2gl8ZBQxMkOi5TqGeA9SotpNe+NFytM50w1jwdEQwwqWhWc03CLGYf58JTqtCui2p1oBUVSqCIICrquOjemiSJkfdHFS8HcbAs5ylr2mIB4qpynLiHF79AIbzP45q/IPVDilLo4aovcaRvjiwvCHSffJWbUBTpwiviJKlfZjiTtUdV6jNVQ1KqKwWh1U2hU+NFjA8EfUrWVZia5gp0WJkjMY7CSTbw1IVHUoFritRUfJgg9VUZhhy0zuKtg/BNNaBKRRIUVNqIDU9EzPPk+gYKhjmnN8Fph6Fk+I7g6BaHDVgB79F55k+PIluunqffmtfgBMSdVFljTLcck0aShWRTXKupVQLancOCnpVydR4flSyRQg8FPaULTcd6kfUjVJcbHKRzENQ5cRr7C4/EnhrYfuj8PghI2iD10WxwykOi0wCljxNijKdSRPuyIz3F0qdKGBm0e6CY/wDWCD9lW5dj9mA/TitnjUXVmSTqw5tCdAVOzJHEwZ4ovC4thsI5fVWFXM4pnZgujZ5ggg2G+x9FVixx7ZJKcm6RnqeBG3fcrSk5ggECDaCE/A4MAbT2uk7jA8bFB5vEWbHjKfVK0UQq6ZFmObU2AMDIuQAB53VZRrEmYIniisuwMmX3VxWyoFogKWeJyVoCWSKlSKek4+Cc/EQmYrCObog3vcLEaKPg0M5Jhb8Son4hBw47lK2gUUUCx7sWAFW4ysT8unWFYOoCLjxQVSldPiJYE2mIub/fogsZQm2hVjsaqsrVgHc9yrx9k0iH/hrwNoxA80m0SbAEk7hcrQZRlxqjvGAeP4W1yfJqNESILuJufNWpWRy0fMgcE6ExOBWHFz2fb39rgttg3ysPkVUNd1Wvwlbeo8/ZXhVo0uDYrJlERJWfweODdT5q2bmLCPmG77/spORVxYa2mOKbUe3ioBVadLqamyNyyLt0a40RUqImedlYsqtZ83eMWaN6Hw7Np0BczNj5DGWJs52+DrHAxvVi0goOinx7nV6m2WwBIYD81tSfHciMPhJAlXRy0R3RAAsEwUi3coMsJXY+OVSVFDVwpZUBaTyHMn8I/bqA2cGnnfyR1TAhzpOu5Q4jB7NiJB4rotoxtWWuWio9v+pUZbgL+O5R5vTALRMyqynj6dOzqZIA4kjyKH/44Xk7FOBulXRzRrsCafZf4JjZG0bCJ6b1ZPxoInQHTkFlcO2oXEOMXv4GwHJWbaR3kxb/AGhA/URrRK8LvYY5wOqGxGEDrwngAFTDEBTOakxqg4gX6AJpwsIqpiAdENUrrkka2wPE0rqqxRhWuJrQJ3qmxVeCU2KFSZX1akFUVev3/FF5pmIad1/3/CpmEvfYSqoqhLNfgMwLWgjQarVUsy22QyRxOkLL5NlzyBuG/n1Who4QtAG4dB9SrIkskfPpC6E7ZTgxYAG5S3vzpC1OGd9llcuqQ5abCXUmdWV4ZUWtGjtbiforjBYWNyCwDIhaDCEb1C0WcwnD0o3BHMw20FCxwiyOwr+SOMAXIGw1BzJhp2tx3DjKnoYIB20TJnX6qwc6Qk2iqFEJysYOif8ApgVPTw6nawBN4pi266AG5cocTlxI6XHkr5oBTXhC8UWjozdmYq5SS10DQmJU2FymGyQJ3eP+FduTHOSvZihnNsq62H2dyhfUj0VjWuEFUphJeJWGp6Bn1hKhxNSLgruKYNAgarSUCxbNc9Ev6ngoHYyL81w4a3vVCV6EpnChTYPicyjW/wBlSYjFl8wYj6Kxr4YBVGIqbMwOv+EyKFSZR4h5c7WYPv6Bajs1kZOy4josthabn1YYIvyIjiOK9a7N4IMYIudL3VkI29k2SdKkH0aQYACIMeikaWnQjoi2M4pV8rDxpHOLqkls+b30YMFsdRC58Pktt+k5k9b/AFVplHYl2JuKdMjiQW+Zapoy5FEoUebihCvcmqk2PgtLj+xLabNpzSO9sd1wcA6J0cOXFC4fs6xp/iEdWEerSVkmumdFPtB+FaRqFa4ZxQOGwobYPaf/ACH3RwovEaqOWNlUZ/ZY0HlWmHcFlq9GrueRyEfVFtL4Hed5LVaNuzX0II1U20FjsJUrD+d/iihWr/1HyCNNg2aYYiE8VgVlPj1N7ijMLinWBNovZdyZpoW4jcn/AB1W0cQFKcQEakEmS1au9RfqJUb644oapXiYWchnJEtfE2tv+6EqYQmoA4iWySC+x4W3IfEVSXNiIEWMwV2uB8UdxmyRcbR14g7Ntyyl2PwyS7G1TMtgDWZjSNyD+Js2mY36JVapLnFxEgw2890fLPdCDoNcXEuIJ5GQlT/wbl4VYc56ErvgToP8qQE8RF9xud3r0UFYm87O6YGsSbTzjhotUXXf7v8AfyQOWysxTzE2voqnM6JLZBE9VeVgA9rpG8b40jQhA1MNShlhMtn5hbvAySY3jyTowV9oTKX+EfZTKmlxdUIBtsjje5XpuGDabZC8yo5i5j5ZUc0BzQG/MNkC7iTzHjK0+Bzd9TVwuQdNe82YtqW7eu8jwqx0tE2RPs1LMQHEQFZU2208lmKGLc0zZGVO0z9Ib6/lNE0Y3s3lIq0nfEMv6EBpG7mt3kzRRo2izfW/ms9ltQMqH+mfXT7I/E4g7eyN+gSsTTjaCyNt0GZlRZUYwFgMOBO7adzPAA+qBzLswI2mlo3nUwOCJzTEbFJkG5k+HuVUYc1a7tkOds6wJjy3peWUU6YeO6tHH9kHFsnh1VU3K3sAcJA4iRv38F6TldB3w27Yls6ifVWdfJ6ZM7DXA6ghbLEn8dGrM13s8tp16jf5p5OAd9USzGu3tYegIP1heg1ezWHdpSA6W+iEx3YunE0yQeBuEp4pryNWaD7Rk6GYM/mY/wACD9VOzF0z/NH9wIRFTIDtbomJGia3s68uNrcUPGflB8ofYv0wcJBYejhPlqujCEag+Suct7KUpmqdrkLDxK0tHCUw0Na1oA0CYsV96FvKl1swQYQnQtV2gw4bTD2NEgjdIjmFU5ZhKlaS5jAOIlvlCySUXQyOS1ZTvKiC0VfK6QJEukcLhVJotJja2Z02wWoU0+himmBVSAEO8NLt4BFlcnJXHQsPR7UBVyN4M7LrbxMLWmvAUckUVtYSb28OCH+Bco+tRIsQjOz+Uis+HGGi54nkluu2bPJaKyhgnPMNBKsKXZCu9pOzA528lt6eQ0S0BgLdDIN7I7F19hvhZdrjy8Erm26R4njMG5pLXC4VZXYVuu10EB2zCx9V/JZjkpK0G7XZTGgUZg8Q9uhMLhZfRS0aZlOSAbLrDZkSO8i21JQmFwwIE+qsnYSBI05J6sQyBn83X7hWTf4zeoSSS/T9MzJ2QdotaX9n3Kn7KfM/+0JJJGb+RjIfE3GE/wCmPj9VYj5R0SSVyJ2OYuYn5D0XUl3k5Gdf8o6qzb8oSSRGEDdVY4XckksfQXkbm/8ACcoMj/heJSSUuT5IcviBjVyqe0v/AGv7fukkon0U4/kilOq1uSfw29fskkq/T9Hep6B890QfZ35ndEkkv1XxYvGa3B6BR5p8iSSTH+szI/y/kwHa/wCVZEpJLfS/Abl7IApuCSSrEy6DW/KVa5ZokknRE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72" name="AutoShape 4" descr="data:image/jpeg;base64,/9j/4AAQSkZJRgABAQAAAQABAAD/2wCEAAkGBhQSERUUEhQUFRUVGBQXFxYUFhUUFBUVFBQVFBQXFBQXHCYeFx0jGRQUHy8gJCcpLCwsFR4xNTAqNSYrLCkBCQoKDgwOGg8PGikcHxwpKSwpLCwsLCwpLCwpKSwpLCkpKSksLCwsKSwsKSksKSwpLCksLCwtLCwsKSksKSksNf/AABEIAOEA4AMBIgACEQEDEQH/xAAcAAABBQEBAQAAAAAAAAAAAAAEAAIDBQYBBwj/xAA8EAABAwIDBQYFAgUCBwAAAAABAAIRAyEEBTESQVFhcQYigZGh8BMyscHRFOEzQlJy8SOyFRY0Q4Kiwv/EABkBAAMBAQEAAAAAAAAAAAAAAAIDBAEABf/EACYRAAICAgIBBAIDAQAAAAAAAAABAhEDIRIxQQQTMlGB8DM0YSL/2gAMAwEAAhEDEQA/APGWld2VExPBQDExxakFzaTgVhognLgXVxhxKE6FyF1m0cS2V1JcYNXCngLhC44HcuJ7lxoRWDQgF3ZUtOjK6acG6yzqIdlNUzmqMhdZ1EmGw5e4NGpVtiOzwbHfkzBtaY6+7onsvgLPedwAFt87R/2gLrnE2N93vqjSOeujPYigWmCOnTcoSFc5hhrEbwJ6EC/vmFSldVHXo4kEkiuBGlcXUoXHHF2EklxxOwJ4CawJ6BhnF1KF0BYadXVxdAXHCldCRCULjbEkupQuOFCWzKc1qvMnyMvPebb39ll0d2Z9uFJVjg8he4xsra5b2ZFPXvA/Q6haGnlDAANY0PLglTzJDFjswuH7Lxe8HWU7HdlppktHebB6geyt83DDTgn/AKMcEn3xntnkrslJeBuJIU2X9mHOdLgYH1AkD79F6U3JmbVxvnofcKyo5Y2LDf6GB9PSFRHImLlGjLZVkexS0n7kfN1uPVU2c5YGvpiLuDnHz/cL0k4UCmLTst00BNj6kjyWNz2gXV2gXLWbJ4Tcn1M+SfGViGjOuyvZY4ncx5jh3Xa+U+KxbgvSs0f/AKVTkx15kyW6zw1XnFRFIxEUJEJbSUrDDkJz2QmldJXHDEk5dIG5cbRMxPTGJyBhHV0BIJwWHCXUkpXGiXYSXWrjhbKSftKTDYcvcABrosQTJsswTnvAG7ivTcoy8Bo4hC5DkAY0EiSRv92K0eGw2zqpcuRXQ2ECIUYU1OkpnU5hTswtlHOdlMYVsDOHuFOITnMdKcWBI5NFHFUMdSCfQtqntpqTZVMJMnnFA+Kfa2u7rYLPZjRDQ7aifmcfMx0sfJX1V2yZ6qozTD7bSNA61tb2jlYRyVmOZLOJiMwx0YZ+1q5u873GBzFjPmsK8radq8HAAbJF44W1PrAWQdh/NV8rEcaBikE9zE1EANJTkoUjGcdPU9FxqIk/Zi64SutMm6xnap2PYnhcDV2EIVHQnhcCc0LjTqULoCRXHHIXYSCczVccINWk7M4GXd4fg8CDuP5RmQZGyozaN+LXAg++a2OX5S1o0AhJnPwhij5LDCmWjoiqcKGlRGgVhh8OvMybkXQ1E5SolTikURShSNauSObBms5KB2EOqsCxdJsltBKRXBsLsblK9dDN54SmY02DNgWLw+0AOY+qrMUyx99SrptUOtwQtbCzI4XKoVxYlrkjC5th2uN5AG4e9ffNYzOMEGzAI8PWQvUsVl21eLbis3neWgggCfC3qqIzpi3C0eZuCbsqxxuBLXEH2OZ0Q8hotc+96qTJmiDYjW54bh1SN04hIiy6zqIlI4AiyZCc1sXWs5N06Q5pTwUxpT2oTB4Kc1MTmlYESQnbA4+YKYEbl+GmXf0xHU/gLUjmzmHyiq+NlhM6aCfMgqxw3Zerq7YaP72T5Sof1Dmunfx3+avMqzI1e69oje6Lt8BIdprAKKkBbDsoAowNqTygj0Wmw+KBtBWaq4TYOkjUOMC3S6sMvxdwHOtxPHQCd3QpE4pbGqTZq8E1WTGqvwNMRr5XCtKQO9ea1suvRIxiIYxOpOAF11+IbuKPihdsY4IesNETtgplSlZKexqVAlQKl7UZqaOHeaYJqOAZTAufiPIDSBvIuQOICvKjVh+3jHFogEgE/LqDFiPr4Kj00Vy2KzP/AJMd2b7YVKFf/UJcHHvbRJi95ngJ8l65tbVxvXjWQ9lKlesBBDJ7z9wG+OJXtVOjst5BUeoSQrC2wPFUpbA9hVGJywHgrwmUPVZI0CmTHNHnfajs80tJBLSNwiD13rA1aQBibr2vM8r22k6BeUdoMsFOoYBg7t/WNytxO0TZEU5XYsmKRqaKICk56dUCjJRA2SNT2poSe6FhyJQV0FD7ZTmuWUbYSCrjJa4uwkDagg89PVU9Jso2nhLjnwXJ0bVlxicLFoE7/cWTMM3ZMg9PfmiqOILW7JaXjjcOHj+yKFOmWwLcjYDqfei33Is545IMwWZWgwSd+n/yfqrnB5e094nZGg3EiTx1nhF1nTg3W1ji3vezuROErna2qm1azWkEgcNJnqdY3bhmbE3GWvAtGzw6bunvRWorrP5MX6kkg9D1gK7Lm7h76LzMipl0HaIq3xnnuODRzEk/hE0KLgQH3PEaFSU68WRtCogjJPQyUWtklDDo1uGsoaNQKwpuRwxipTK6thlTZhloeCCJB+i0lWmhsXTDW896bGFbFuVlLQwjWgAACOCixMb/AK2UxqEmG++ZUFRkcCeJ/CVkk29jYRSRETa+m7n0T20p1t1KhD3Tz4xP1RNWpDb7+MLl0aBY4CIny/KwfbDLqYpl7tonSbkD7ei21asNYB98Fl+1jA+m4Wte5gDy181XheyfIjyyozh79AojKnriD7+klRSqiZkTnFRkKZ6YQiBHA8lxzU9oXQUJpEApGNT20rqwwGUuqGw8VjYSRFhcIXmGi58FpsvyUU42jc7r28VcZLkraYAttczKtP0net9vypsmXwh8Mf2DUcAYGkeBVjRwgi7fG4PopKdONyMoBTuY9RB2YEaxfx9URSoje0eICLY5PbRS3JjFBDcJSIPyiOVvojHOE6Hzn6pjWAcU2q8c0EpWjVHZM0yd/l+EQ6qQLIfDmQpDdLgNn0NZjiHC9lbUcwtqqGu7ZQ9LMO9fRWrQEcXM2tDFB28dVWZhmYMhpsqduMI3oM4uXmLybAdLpjloXPBwdsPD4PLf7CneGxtD34XPmoBTLd4nn+yGxWYw3Z2hJ5H8QkV9g39E9PEHWWjpdRYiuSdVHSeYtpxH7WXXcr+CXdsZVIEq1BN1iu2ldrmmSRGgER4zC2uJpHePRY3tNhmFpk34RB+iqw9k2Q87JTUVVwxmwPqVxuBedGuPgVaSArkwox+WVP6HX5FcdltT+h3kiBAZTS9I3U9LCSRdYcF5RhzUeBB5xc+S3+AwGyAA36Sqrs/gA1sgQTv19QtTgme4Ueae6RVihq2RspkHS3RWVIb1xlMcPypW4YE71G2VpWT06YP+E/4MdEmUY0UjgRqlSkNURMqcvfVTtehdpSMcUvmM4BgeuVlFTcpdnx6pidoW1TJKFVT03DTeg2Mg80SxhPUoU+LCatDcVhpvMDpdZiq/YedYn3dbGgYmQHCIvqTy97lUZriA0maR6BoO7j4q+LjJC8eR430U1bOhBF5Gtlc9m6fdc8j5iNna1gb+V1mMHnTKVR+1Q2e9tN3lo2QIM6zHqj/+bm3s4nnaOEcdAPFOiktheonKa0qNFmeL2Lud9FQ03/FcXOEbhFrdNPohcOyriH7TwQw3AIg+wfvxV/hMHA6e7KbI/CEwjQsPSjRECmU+mxEPMBJQUgCpVHNZrPqjC0h0eOq0eIfyWezPCBwJHr7sqMbESRhakB27wRtAoXMKJDjqmUqytTslkizAC64BDU6qkJRimefhFYFvfEqB7UTlzwHjXXX3p1WnHoeWUu6FeUnCIEqkyqtLR/gK6wpnkvPn2WwCqCMDUPSF0YFM0UxO0zxUrgoQbp5ektjkMLE8NS2gl8ZBQxMkOi5TqGeA9SotpNe+NFytM50w1jwdEQwwqWhWc03CLGYf58JTqtCui2p1oBUVSqCIICrquOjemiSJkfdHFS8HcbAs5ylr2mIB4qpynLiHF79AIbzP45q/IPVDilLo4aovcaRvjiwvCHSffJWbUBTpwiviJKlfZjiTtUdV6jNVQ1KqKwWh1U2hU+NFjA8EfUrWVZia5gp0WJkjMY7CSTbw1IVHUoFritRUfJgg9VUZhhy0zuKtg/BNNaBKRRIUVNqIDU9EzPPk+gYKhjmnN8Fph6Fk+I7g6BaHDVgB79F55k+PIluunqffmtfgBMSdVFljTLcck0aShWRTXKupVQLancOCnpVydR4flSyRQg8FPaULTcd6kfUjVJcbHKRzENQ5cRr7C4/EnhrYfuj8PghI2iD10WxwykOi0wCljxNijKdSRPuyIz3F0qdKGBm0e6CY/wDWCD9lW5dj9mA/TitnjUXVmSTqw5tCdAVOzJHEwZ4ovC4thsI5fVWFXM4pnZgujZ5ggg2G+x9FVixx7ZJKcm6RnqeBG3fcrSk5ggECDaCE/A4MAbT2uk7jA8bFB5vEWbHjKfVK0UQq6ZFmObU2AMDIuQAB53VZRrEmYIniisuwMmX3VxWyoFogKWeJyVoCWSKlSKek4+Cc/EQmYrCObog3vcLEaKPg0M5Jhb8Son4hBw47lK2gUUUCx7sWAFW4ysT8unWFYOoCLjxQVSldPiJYE2mIub/fogsZQm2hVjsaqsrVgHc9yrx9k0iH/hrwNoxA80m0SbAEk7hcrQZRlxqjvGAeP4W1yfJqNESILuJufNWpWRy0fMgcE6ExOBWHFz2fb39rgttg3ysPkVUNd1Wvwlbeo8/ZXhVo0uDYrJlERJWfweODdT5q2bmLCPmG77/spORVxYa2mOKbUe3ioBVadLqamyNyyLt0a40RUqImedlYsqtZ83eMWaN6Hw7Np0BczNj5DGWJs52+DrHAxvVi0goOinx7nV6m2WwBIYD81tSfHciMPhJAlXRy0R3RAAsEwUi3coMsJXY+OVSVFDVwpZUBaTyHMn8I/bqA2cGnnfyR1TAhzpOu5Q4jB7NiJB4rotoxtWWuWio9v+pUZbgL+O5R5vTALRMyqynj6dOzqZIA4kjyKH/44Xk7FOBulXRzRrsCafZf4JjZG0bCJ6b1ZPxoInQHTkFlcO2oXEOMXv4GwHJWbaR3kxb/AGhA/URrRK8LvYY5wOqGxGEDrwngAFTDEBTOakxqg4gX6AJpwsIqpiAdENUrrkka2wPE0rqqxRhWuJrQJ3qmxVeCU2KFSZX1akFUVev3/FF5pmIad1/3/CpmEvfYSqoqhLNfgMwLWgjQarVUsy22QyRxOkLL5NlzyBuG/n1Who4QtAG4dB9SrIkskfPpC6E7ZTgxYAG5S3vzpC1OGd9llcuqQ5abCXUmdWV4ZUWtGjtbiforjBYWNyCwDIhaDCEb1C0WcwnD0o3BHMw20FCxwiyOwr+SOMAXIGw1BzJhp2tx3DjKnoYIB20TJnX6qwc6Qk2iqFEJysYOif8ApgVPTw6nawBN4pi266AG5cocTlxI6XHkr5oBTXhC8UWjozdmYq5SS10DQmJU2FymGyQJ3eP+FduTHOSvZihnNsq62H2dyhfUj0VjWuEFUphJeJWGp6Bn1hKhxNSLgruKYNAgarSUCxbNc9Ev6ngoHYyL81w4a3vVCV6EpnChTYPicyjW/wBlSYjFl8wYj6Kxr4YBVGIqbMwOv+EyKFSZR4h5c7WYPv6Bajs1kZOy4josthabn1YYIvyIjiOK9a7N4IMYIudL3VkI29k2SdKkH0aQYACIMeikaWnQjoi2M4pV8rDxpHOLqkls+b30YMFsdRC58Pktt+k5k9b/AFVplHYl2JuKdMjiQW+Zapoy5FEoUebihCvcmqk2PgtLj+xLabNpzSO9sd1wcA6J0cOXFC4fs6xp/iEdWEerSVkmumdFPtB+FaRqFa4ZxQOGwobYPaf/ACH3RwovEaqOWNlUZ/ZY0HlWmHcFlq9GrueRyEfVFtL4Hed5LVaNuzX0II1U20FjsJUrD+d/iihWr/1HyCNNg2aYYiE8VgVlPj1N7ijMLinWBNovZdyZpoW4jcn/AB1W0cQFKcQEakEmS1au9RfqJUb644oapXiYWchnJEtfE2tv+6EqYQmoA4iWySC+x4W3IfEVSXNiIEWMwV2uB8UdxmyRcbR14g7Ntyyl2PwyS7G1TMtgDWZjSNyD+Js2mY36JVapLnFxEgw2890fLPdCDoNcXEuIJ5GQlT/wbl4VYc56ErvgToP8qQE8RF9xud3r0UFYm87O6YGsSbTzjhotUXXf7v8AfyQOWysxTzE2voqnM6JLZBE9VeVgA9rpG8b40jQhA1MNShlhMtn5hbvAySY3jyTowV9oTKX+EfZTKmlxdUIBtsjje5XpuGDabZC8yo5i5j5ZUc0BzQG/MNkC7iTzHjK0+Bzd9TVwuQdNe82YtqW7eu8jwqx0tE2RPs1LMQHEQFZU2208lmKGLc0zZGVO0z9Ib6/lNE0Y3s3lIq0nfEMv6EBpG7mt3kzRRo2izfW/ms9ltQMqH+mfXT7I/E4g7eyN+gSsTTjaCyNt0GZlRZUYwFgMOBO7adzPAA+qBzLswI2mlo3nUwOCJzTEbFJkG5k+HuVUYc1a7tkOds6wJjy3peWUU6YeO6tHH9kHFsnh1VU3K3sAcJA4iRv38F6TldB3w27Yls6ifVWdfJ6ZM7DXA6ghbLEn8dGrM13s8tp16jf5p5OAd9USzGu3tYegIP1heg1ezWHdpSA6W+iEx3YunE0yQeBuEp4pryNWaD7Rk6GYM/mY/wACD9VOzF0z/NH9wIRFTIDtbomJGia3s68uNrcUPGflB8ofYv0wcJBYejhPlqujCEag+Suct7KUpmqdrkLDxK0tHCUw0Na1oA0CYsV96FvKl1swQYQnQtV2gw4bTD2NEgjdIjmFU5ZhKlaS5jAOIlvlCySUXQyOS1ZTvKiC0VfK6QJEukcLhVJotJja2Z02wWoU0+himmBVSAEO8NLt4BFlcnJXHQsPR7UBVyN4M7LrbxMLWmvAUckUVtYSb28OCH+Bco+tRIsQjOz+Uis+HGGi54nkluu2bPJaKyhgnPMNBKsKXZCu9pOzA528lt6eQ0S0BgLdDIN7I7F19hvhZdrjy8Erm26R4njMG5pLXC4VZXYVuu10EB2zCx9V/JZjkpK0G7XZTGgUZg8Q9uhMLhZfRS0aZlOSAbLrDZkSO8i21JQmFwwIE+qsnYSBI05J6sQyBn83X7hWTf4zeoSSS/T9MzJ2QdotaX9n3Kn7KfM/+0JJJGb+RjIfE3GE/wCmPj9VYj5R0SSVyJ2OYuYn5D0XUl3k5Gdf8o6qzb8oSSRGEDdVY4XckksfQXkbm/8ACcoMj/heJSSUuT5IcviBjVyqe0v/AGv7fukkon0U4/kilOq1uSfw29fskkq/T9Hep6B890QfZ35ndEkkv1XxYvGa3B6BR5p8iSSTH+szI/y/kwHa/wCVZEpJLfS/Abl7IApuCSSrEy6DW/KVa5ZokknRE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8374" name="Picture 6" descr="http://www.dinews.ru/newspics/homyake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8117" y="4221088"/>
            <a:ext cx="3515883" cy="2636912"/>
          </a:xfrm>
          <a:prstGeom prst="rect">
            <a:avLst/>
          </a:prstGeom>
          <a:noFill/>
        </p:spPr>
      </p:pic>
      <p:pic>
        <p:nvPicPr>
          <p:cNvPr id="58376" name="Picture 8" descr="http://trinixy.ru/pics3/20080620/homyak_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7923" y="908720"/>
            <a:ext cx="3249582" cy="32783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1143000"/>
          </a:xfrm>
        </p:spPr>
        <p:txBody>
          <a:bodyPr/>
          <a:lstStyle/>
          <a:p>
            <a:r>
              <a:rPr lang="ru-RU" dirty="0" smtClean="0"/>
              <a:t>СУСЛИК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1410355"/>
            <a:ext cx="464400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/>
              <a:t>Су́слики</a:t>
            </a:r>
            <a:r>
              <a:rPr lang="ru-RU" sz="3200" dirty="0"/>
              <a:t> </a:t>
            </a:r>
            <a:r>
              <a:rPr lang="ru-RU" sz="3200" dirty="0" smtClean="0"/>
              <a:t>(— </a:t>
            </a:r>
            <a:r>
              <a:rPr lang="ru-RU" sz="3200" dirty="0"/>
              <a:t>род некрупных грызунов семейства беличьих </a:t>
            </a:r>
            <a:r>
              <a:rPr lang="ru-RU" sz="3200" dirty="0" smtClean="0"/>
              <a:t>.</a:t>
            </a:r>
            <a:endParaRPr lang="ru-RU" sz="3200" dirty="0"/>
          </a:p>
          <a:p>
            <a:r>
              <a:rPr lang="ru-RU" sz="2800" dirty="0"/>
              <a:t>Длина тела 14—40 см, хвоста 4—25 см (обычно менее половины длины тела). Задние конечности немного длиннее передних. Уши короткие, слабо опушённые. Окраска спины очень разнообразная, от зелёной, до пурпурной.</a:t>
            </a:r>
          </a:p>
        </p:txBody>
      </p:sp>
      <p:pic>
        <p:nvPicPr>
          <p:cNvPr id="57346" name="Picture 2" descr="https://encrypted-tbn3.gstatic.com/images?q=tbn:ANd9GcTz5HYAMZph-_nBG4eSJXXBpXMTy9ecJisnEAe-uqFILFBnrHS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9533" y="548680"/>
            <a:ext cx="4424467" cy="3528392"/>
          </a:xfrm>
          <a:prstGeom prst="rect">
            <a:avLst/>
          </a:prstGeom>
          <a:noFill/>
        </p:spPr>
      </p:pic>
      <p:pic>
        <p:nvPicPr>
          <p:cNvPr id="57348" name="Picture 4" descr="https://encrypted-tbn0.gstatic.com/images?q=tbn:ANd9GcSqeZ3jzQwjpHN4kDjuXhIfEcncKGGF81pEjVHo8BqvN6Fn3j0I9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78343"/>
            <a:ext cx="4283968" cy="266881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makeflower.files.wordpress.com/2012/03/jailbird-ru_0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5832648" cy="1863080"/>
          </a:xfrm>
        </p:spPr>
        <p:txBody>
          <a:bodyPr>
            <a:scene3d>
              <a:camera prst="isometricOffAxis2Left"/>
              <a:lightRig rig="threePt" dir="t"/>
            </a:scene3d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НАСЕКОМЫЕ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zastavki.com/pictures/1024x768/2008/Nature_Seasons_Summer__006162_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БОЖЬЯ КОРОВКА</a:t>
            </a:r>
            <a:endParaRPr lang="ru-RU" dirty="0"/>
          </a:p>
        </p:txBody>
      </p:sp>
      <p:sp>
        <p:nvSpPr>
          <p:cNvPr id="28674" name="AutoShape 2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AQEBUUEBMQFBUVFxkXEBQWDxUVFRcWGBYVFRQWFBQXHCYgGBojGhYSHy8gJCcpLCwsFR4xNTAqNSYrLCkBCQoKDgwOGg8PGi0kHyQ0LCwsLCwsLCwpKSwpLCwsLCwsLCksKSwpLCwsLCkpLCwsLC4sLCwsLCksLCwsLCwpLP/AABEIAMIBAwMBIgACEQEDEQH/xAAbAAEBAAMBAQEAAAAAAAAAAAAEAAIDBQEGB//EADsQAAEDAgQEBAQEBAYDAQAAAAEAAhETIQMSMUEEUWGBBSJxkTKhsfAGwdHhFEJS8RUjYnKCshYzokP/xAAaAQEAAwEBAQAAAAAAAAAAAAAAAQIDBAYF/8QAMBEAAgIBAgMGBQQDAQAAAAAAAAECEhEDIQQxQRQyQlGR8AUTUmGBIlNxocHR8TP/2gAMAwEAAhEDEQA/APnsisiRkVkXuMnj8GjIrIt+RWRMjAfIvci35FZEyRg0ZFZFvyKyJknAfIrIkZFZEyMGjIrIt+RWRMjBoyLzIkZFZEyRgPkVkSMisiZJwHyL3It+RWRMjAfIrIkZFZEyMB8isiRkVkTJGA+RWRIyKyJknBoyKyLfkVkTIwHyKyJGRWRMjBoyLzIkZFZEyMBi1QakU1U0yRg0ZVLfTUmRgTTVTS6aqSwsb1CU1U0ukqmlhUJTVTS6SqSWFQlNVNLpqpJYVCU1U0umqmlhUJTVTS6aqSWFQlNVNLpKpJYVCU1U0ukqklhUJTVTS6aqSWFQlNVNLpqpJYVCU1U0ukqklhUJTVTS6SqaWFQlNVNLpKppYVCU1U0umqklhUJTVTS6aqSWFQlNVNLpqppYVCU1JdJSWFRdJVJMpKpLmsb1B0lUkykqklhUHSVSTKSqSWFQdJVJMpKpJYVB0lUkykqklhUHSVSTKSqSWFQdJVJMpKpJYVB0lUkykqklhUHSVSTKSqSWFQdJVJObwxOgJ9AvDgHklyagqSqSZSVSSxFQdJVJMpKpJYVB0lUkykqklhUHSVSTKSqSWFQdJVJMpKpJYVB0lUkykqklhUHSUmUlJYVGUl7STKSqK5bnTUFSVSTaSqKXFQVJVJNpKpJcVBUl7STKSqSXFQVJVJNpKpJcVBUlUk2iqklxUHSXlFNpKopcVBUl7STKKqSXFQVJI4Tgg8gFbaKTwYgqJTeNiVHfc+j4Lw9jW2A9lyfFfBDcsC7nBcQCAmPAIXzFqyhLJ9B6cZRwfmz+GLTBEFY0l9F4twbs5IBPZco4K+lHUssnBLTw8AqSqSbRVRVrlagqSqSbRVSS4qCpKpJtFVJLioKkvaSZSVRS4qCpL2kmUlUUuKgqSk2ivUuKjKSqSZSVSXLc6Kg6SqSZSVSS4qDpKpJlJVJLioOkqkmUlUkuKg6SqSZSVSS4qDpKpJlJVJLioOkqkmUlUkuKg6SqSZSVSS4qDpL1uHCXSVSSxNTLheIyro4fHkrm0l60EaLOUUzSMmjpv4kHWEXiOFw3aQjkFV1VRxyJcs8w2LwoB1XmLw+4SDhqprWxlUFSVSTKSqSm5FQdJVJMpKpJcVB0lUkykqklxUHSVSTKSqSXFQdJSZSXqXFRdJVJLpqprmsdFQlJVJLpqppYVCUlUkumqmlhUJSVSS6aqaWFQlJVJLpqppYVCUlUkumqmlhUJSVSS6aqaWFQlJVJLpqppYVCUlUkumqmlhUJSVSS6aqaWFQlJVJLpqppYVCUlUkumqmlhUJSVSS6aqaWFQlJVJLpqppYVCUlUkumqmlhUJSVSS6aqaWFQlJSXTUlhUTTVTSMisiwyb4D01U0jIrImRgPTVTSMisiZGA9NVNIyKyJkYD01U0jIrImRgPTVTSMisiWGA9NVNIyKyJYYD01U0jIrIlhgPTVTSMisiWGA9NVNIyKyJkYD01U0jIrImRgPTVTSMisiWGA9NVNIyKyJkYD01U0jIrImRgPkVTSMisiZGA9NVNIyKyJkYD01JGRepYYPiz+OX9PYLF345f09gvkn4ZkiG23/uvGtg/ReD7bxH1s9N2TS8j63/zfE5j2Ch+N37n5L5OCNvVZObzP39yqds4j9x+pPZdL6T6s/jbE+7LAfjHG5lfLZCd1tGEYuqvi9f8AcfqT2XS+k+lb+McXmo/i/G5r5vKea9pGFXtev+4/Uns2l5H0B/F+OdCVifxdjf1FcSIGpXgAKjteu/G/ULhtL6TvD8XY27j9V6PxZjH+aPU3XEZw4teOf9knB8PL/hA6GdT19iq9r1vrfqQ9DSXhOthfijGO599lu/8AJsX+VxPZcjH4Q6wBoIGkRaelgtnC8E4eaDGyo+O11upv1KvR0sZwjvYXj+MBLiz0yz+iXg/iMkCWiTy/dfP4pMGFzcPiSBcaGxKtpfFOM+tmXZNOXQ+6d4xlEuOHfaZPyWbPGQ4S1pcOYaQPdfAjibj9F1DxmK4CmXQBbYRv+XuuxfGOIT3fv39jOXAxR9YPG8O2a09ZSMPxDCOjh7r5rgi8tylpcRIAiw0mZC34OGZJc3KRp/TprH3uuvS+McRtlZ/D/wCHNPhoLJ9M1wOhHuvYXyU4hcYEHe8e3zTMDH4gD4jpYEzPddul8aU+9pv8e0ZS4XHiR9DCoXJ4XxfE/wD0ZBGsT9ldBnGA62X1NHjdHVWYv12OeWlKPM3QqFpdxrAYm62HFHNdCnF8mUwzKFQsao5qqhWsvMjBlCoWBxgNecLE8UwAkkADWTEeqi6XUnDNsKhFHiWHznSIvIIse6j4i2JtG9xb5rLtGl9SLUl5CoXqMzxDDI1jodVK61YPxL1Iq/I/OMLwUZC54AnScVoIbmiZMxJtMFc1/DtzHKIaLySZgbkgfkvpOOY8AszBznlkzc2ky0TIaMuo9OS454NzQ4OgiQDJkE5hlbb/AFRb+y8DLbCPSQlnds5jSIkTfRbxhk6b6egEpp8LgACXOkhxiAd3OzHpb6JwwMJodGWJEXvbXSbaFZt+Ro5rocTCwiSk4nh7wBfW/YkCfmPddKWMaYLYByiRMwCCSOh/7QmOgDkTEZtmiIkTpYnsmG2Ueozh/wCGuaJO5PPQQStrMANIi+ncn9108fjGPIGS2YRfYib7m5lY4Tg8OJGWfK0bgZjBB0PNVks9SPmPG6C8P4Y9xMQBIAnWTZb2eDjN5ja+UCLn8k7DdlnUudBLRsRDQBO1vmvXFgA8xaYsQdSC0OIB1MyLqfl/cyerI1YPhLSduTeX980rYPC3SPSeXMgDpolcGxznGDDdr/P30ulYvCeU8yN40313W0OGvG2DGWs08ZOBi8K8QLmY9B9wtuHxeI1uWbcuwsDzXa/hIva35W77fNcTj8RomGkG8bENk311Kz1OHekuZeGp8zYsPEa4X5XQeK8NcDLTmHILAwDA++n0XUyf027FfP3g9jo7vI4eNiQfhPLT6/Nb+H8cc05Rb330XSOHm+INP/H80biPD2keUCdpuPRaR1Y9SbJ7My/x5wuD8/W0+yOPHcRwPm66ouJ4U4bkRe0kdO3Rc7Hxzhu80xeLXO8+wXRD9W0WTGEPI+j4TFeTd+pAI5xrHyC7jPExpIt153H31X59/iXnaPMBPOQdttrpuF4qWt58vzIOy3g56Xd6lNTQUz7FvHAGGkHLcW9NfqjnxkFsXNxvrMQZ22Xy/wDHS4iTsdTzvY9Qvf4nMCTGwbBjrc+oR62pyKrhormfX4njrQbnX6DX9O6LiePh0Fp5787x96L5Z+KSXRFrgGdlk9paL23AvOpH36Kz4jWaw5BcNpo+k4fx2XSSYGvm5m5A5z8l67x8g+WTy1Efv9JC+awAdC6DeNTOwB7LU4uIhxOo0BN9h00VVq6i8Rbs8D6LG/Ez2m5BOjRrB0n063R8fxaoHSbN2zDKTkIJ9BLfUnTVcLExQNSOlrg7x2WxzhFiYElthcECwB73U/Mn1bf5LLRguSOhieNloLSTrLpEztB3vb59tP8AiL34gM2E23zeYBxG7tf2Q8ZohrhEOylsCfS3oIWOHjkCGmZMkgAabn0nTqVTdouoR6H0eH45Ag1ZkzcczbUKXzTsJ0n9AfRS0WpJdSnyIHefxReWvdnBdiEYeXLaxDyfQQb/ANU2RBh5YaS52QzMaXdcnnd3UydknDxGsDWYYk/EHHNyykWJGgOnSIlc5vGNJeJifM4kF1p+IbEuMAQbA9lm8y2REV5C38cXZgxrWtiBpeQXEQTyB2tF1hgY8YdhmLiLkwAGnafTa0BH4rGYWwCyLhsA2HmJAOpBdaTeI7eYuOS1haGtBFjJ2JBM9TlMeiOJZIbw4gWsJ8xDZMGA34tT8R7eq2vc14lmY3LQSRFtT/uEjsPcQxsrYGkbjVoJgu1EzbXYd+jhYmXDY55aHEOpwBDQCCSZsfLpff2qoZKy23COeGwJJOkx6yfY/P0SsHGhmY5bzl817CPkJ+S5HFcU5zhf/UQJgEhoMcjAbYWvZZO4iWhpmLD1+xHsolHfJZxyjsYPGtN9ABDY05tBnv8AVZs4sEBxy+UWtJi251JJ+ey+cOIZj/5OltP191vw8eHCT0HL1t92UuLIcEfS8L4oYibzc/Z5TtaUw+KARbMNo+7/ALr5fCxi10iDEgdYNyRaNB7nmszxTtTt0sN7KFqzjtkyloRbPof8cE+YHXn7mB2XN4riw5xO2/XpG8HRBa8Eaae/W3svMuY7x8/u6rLXnJYkyY6UYvY3cLhuc4TpqYH6Lph0cveFp4PAEGRrB7fr+iZiARaJ5bei5Jfq3Epb4CO5e24+SmED+bqdFk5ggLPLpYdvvVZjIbiMNzh8X7Ll43hjSL+nMc12wJEo/FcPa0A9HQY69P3WkJtFoy6HzjuAa3bRYYnwyCO4+VvVdjGw4s8Ek79NLboh4CJLd9bdQP0XbHVzzNMnJGMc0g6i5Guug+V1655iM2tvvml4/Cx0I1PXSPVaMTh8om+gAnl67HfuuhSTLFg8Q5t5NwQRNrgmDvpPuVsxeJcRebAFoJMdD1WhjosZvt+sd9l5ivh2VpLZE5tA3l6TdMZYwZl0N1ubfMEAW5T7hZ4nFsy+UmxlxLvWIHuFrq5Q6DlIvE2iJN+9+65jMYOEiCwzALodIzBwNtZ0Gp7QdI6dijlg6GFxVyDl3yjSe56fTkUnMyNTmId5LtyvIIgkQCJA0tZcnCBveJAgWtIEkc/5ZlbMLiQC0TLrExFiJkEbmO9tFZw8ibIQMQXDDAy7WsAZn2mdYWHCcfBDnN3zNkWkAX/bogcUf5wSBsdRBg6Ty3/ZGHHMcBhgvuZDQM1xJiOgdA2976R0srJfKO5wni7msAzOt6Hc7qXJ/jXM8oBcB/NLLzfd077qVXwybzhf0SfQYnEAudZ0NbtrLQQAJMTN+mYqc80nEgjNGhny65bzN7SeRK98QcG42IxgF7t1ucg2POXe3VaMXiYyFrc0aMO4ky4iOWbrcrnryRRbo2lgIbzMOm4MWAPWbrdjYgLoETGgBAAytOmnOyIwQQDJyiHX2GZ0esQO6ybxEvJ0O2Y2iDz+yoaJGuxC0GBAO55hu+2p25rRjcQDEAAkQYO519N+ixxeIJg66SNDNh3JgnT1XoxQC7fLpykxM9Y5dFXBB5hu+I62ib6kjT1uO6VilouBc2LeV5kc9FhRaCC0jLMgRMkEgWvzOv6Lws1PeT03PLf2VW0QWE+5nTrBva3ePl6rZjOJkgHMBu4kbAD6e6xBOXpzj5/fVemJgQJ9vbZVyDYTEC03mDOwmOQuVsiXxH6GwH1+i1Pw72BBtvfa3ySmNcX7w6HAwYE7m0ACdOXeM8Z5EZM8PhgfL9nsupwfBAQZBcIBgEC24HfTqsXYGUgtOGdg7ci0W99OQW9uKIkiTbSLev3ss+uGYyk2tjccUCAbCNrlF4lzyZaR15zEjVbMfGvaNPMBAvb3RK2Y+WHDWZ57n6KsvIrFdT2mXmMzfR3z0F1uZhXABE9xtzQ6sm0jpqevrtutj+JIgyfY/wBo/RUx0aNGmJonNHod9xK1U8pN7cySTr1005qGNlvJMWymYPcfstfF4hcRlLvQNgcrGPRTVYyiEnkn4zQe2s/T5IHEXtJJN4tJ6cilY2K3DEOzGdgJ2m59/so+aSRB3BBtHRWScWXiExS2YeRYzEyY2PzWnH4SbgyeV9dtlux+AADi1rnECWwYvsDmmdI5LVne0ZnBrWtaJGcSCI+gzdbeq6Y8sxZojn8Rh3MkhxsLSYmSCP7orMUtEyb22uMw2+/i1K6WFxjMSSyCCfKYEkgeaL2PrrCy/hGj4YubgXtYm282+4XQp12ki2ThY2M57f8ALgZYzSfK7dwLYvrHK5Wt/EBgEYYdJHwib/CJbf8AlDdvzXSx+FMua0EQLCwH15HWLQEd/CgP/ocIFs277CZsLjbfuuqM4so0F4rDxHeW4cIE6+aSGkH17wIQzxDtcUXmCbglskibxz1krrY7XseXMzZjmMgXEiDfuQLW9brlPkmXDylocBEC+kCCB8J9lvptNFVFczCkTig4bgQL2MgRJjkTcARzhasXjwRAm95zFp1AylosRc2vptCW8GXUswbmJewRlc7XQADQnVbmeDjkYgga7zoCYAGYTHLQTK0vFbyIw+gNj2kAy7S8YhFxY2ymPdeLE8MwWHmjU+YX3+EgWMjQaL1Tt9yn4/s+nbxDRitxACS0M0nbym/QNH2VnjmMRwbPxlxMAkCTpyJEAD6StDeODWuyNdln/LJbuP6TvoRHXucg8uJMOBIaHZjlaIDcxNtSTp0XzMM3T2MsLhiTvBLh8PW28mbXKzPDZW5rZbmLix1JHLzCD16rzhuLw87mOkCJ1gaGbn4fh0NtNEXE4syW/ABMhzvi2OoGpNhHXZMSbJZva/zWjk0DadzrY/Rb8FrrCXWMGN4Ove3z7G4Nt5IIB12IIOgvyIvr7p+HjsBykbET00kjXcnuFnPbZEM3cOzKHATaJ9fNHpF+l1t4prSJHI7+giw0B73WjBxZxII1ymAbC4EyRfUSt+JguvO48wHU68unZYPnuVNby1rQHScpkG1ge3L81YeVp5wee0Hn2+ayY0kHYnTUgCNRaIkRyut+FwmUmr8EnI0NbmMfzGekHTfunMPY9w2teQJibdLnXtdfQjIGQ4gtAAOY7RPtoSvnm8C7MHCCw8hpbyw4dZ6XXZPCACCQ6wBkQeczpz7KibjyMZ782aOM8KYWeTELLzIGY6WiTb2JuuPi+IUmgYebzEZnZTJ11vYekr6YMDfKdosYkdZOuiLi4WGwkhrC8El1hOWCJJj19ZWmy5oiE+j3CcNi59ZvGo35n75rF+C2cwN55abLF/GZgSARrlkQDppHf3KOMRupOo0kx5iBqfy5Lnw8myQpgk3I3PdboEkDpaPzQMF7i4iABP8AlnbLsSUsF7GS4gDaJ00gzveFWUNyGby5oFgdP6SelpWrhzMkNeOebUif0P3dQedAZFoOvuFi3ibiARv3veVVLZojBtoMJDbCPhMaHosOMaBY5dYEmxMfO8LzH4kDEazzOzSXEAkCOa8xWMe1ucSJsXE2N+URoLQtEvMj7mGOABuJBgDUzPb+65fFcCXDLIIi2YSJ6pjHmIbDtwJk84uPSF7hsxJOZkAfzSCBrqdlaOY7outjhO8PGFh3IzguMNBBJAgRHKBbSSYOi38L4i4tGbTS7SbaEnn079IZVcX/AMrhcaSQDpMejj3QuOztIs3K65hm141F7D5idF1qV9pcyxsxOJaYBGaQbzNtLSRvF5Wp3DBwk3tBsQA2bxJMC5k9FyeEZiYJLnOOI4nysbMWJAA5AC8xvfVdNri8hwtaBI2MF0mNNfQtWkoVf6XsMhHAtxNC1sw3yF06knMBYdeY2ER5iYTS4NdLzm65I1NzGpjWBt1XTflc3KScsEw0tDvKS4k5j/q5clodgMc5rpbaZHMGLtOsfDtH52jPqRlHNGAA4uY0MPlIEnynzBwBm2pNvTotTuExC4hxhhIHwTPmi2W2gNuoTsXgThS4Q1oMXMOgwBDTYGQTb0Wo4nnM+WQIHPW49QSe+y2U3zRJ4OHLbUw+NHGSSNrhp2j87qWs8Q4E5cYNEmA6XEdCQ6CpTV+8lcobxf8A7p3EkHkZbcKB0/2O/NSlzrki3hA4vwP/AOX/AHSfDhmc0OuCHSDcGIiR3PuvVLWXdfvoHzOjitECw+FvzN1hhDzH0H1epS5UBnDjzD/aD3zaroBopk7w75Owo+pXilgyjA4Px9x9D+gXb4JopMO/nv6AEKUtdPvFdTkbODu4A6ZnSPZK4S7r3uPqVKWXiX8/4MZ9ffU42Y/xcSYyi3crDxAxcanKCemYqUnVG65ozaPh9ULFwm5XWGo2HNy9UqLvFkYPaBEWk3je7RddHwdxc8BxJBaZkzNt1KWi6e+on3WaPGBlNrecaW/oRcTEOciT8Dt+hP1UpFzEeSPfCT8PWJ/+kzFcYjaQI6SLeilKr/8AQPmY8CIZa3mZ9bpPHNAcQAIsI2iDaOSlKr5P+Sr5mLcMZDYWcIsjeM4DcrTlbOYXyidVKWsCviOZgNGZvof+jkHiTGOyLSLxvdqlLfT734/2bM9AnW8sw571wfcNaOwRvDjad4id4mPopS3XUDvFB/kN/wCJ75Bdc5riWySSchudfjaNe5914pRpcvyyjOz4f/6mf7QpSlxT7zJ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595021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Известно более 4000 видов божьих коровок, которые распространены во всех частях света. Одни из них встречаются на всех растениях: деревьях, кустарниках или травах, на которых только есть тли; другие держатся только на полевых травах; третьи — на лугах, прилегающих к ручьям</a:t>
            </a:r>
          </a:p>
        </p:txBody>
      </p:sp>
      <p:pic>
        <p:nvPicPr>
          <p:cNvPr id="71682" name="Picture 2" descr="https://encrypted-tbn3.gstatic.com/images?q=tbn:ANd9GcTpzEhlc-04MqkF6xJmPKTA9ifP_NGsLlq7viPdCX7GuQ7NFyu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337614"/>
            <a:ext cx="3689970" cy="2477936"/>
          </a:xfrm>
          <a:prstGeom prst="rect">
            <a:avLst/>
          </a:prstGeom>
          <a:noFill/>
        </p:spPr>
      </p:pic>
      <p:pic>
        <p:nvPicPr>
          <p:cNvPr id="71684" name="Picture 4" descr="https://encrypted-tbn0.gstatic.com/images?q=tbn:ANd9GcRA3jx-CVnyinZ6NSBvOwa0v64TYlENm8-G0UpqH7-xxu4URJFIQ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05064"/>
            <a:ext cx="4139952" cy="26954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226</Words>
  <Application>Microsoft Office PowerPoint</Application>
  <PresentationFormat>Экран (4:3)</PresentationFormat>
  <Paragraphs>49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ЖИВОТНЫЕ ПОЛЯ</vt:lpstr>
      <vt:lpstr>ЗВЕРИ</vt:lpstr>
      <vt:lpstr>ЛИСИЦА</vt:lpstr>
      <vt:lpstr>ЗАЯЦ</vt:lpstr>
      <vt:lpstr>МЫШЬ</vt:lpstr>
      <vt:lpstr>ХОМЯК</vt:lpstr>
      <vt:lpstr>СУСЛИК</vt:lpstr>
      <vt:lpstr>НАСЕКОМЫЕ</vt:lpstr>
      <vt:lpstr>БОЖЬЯ КОРОВКА</vt:lpstr>
      <vt:lpstr>СЛИЗЕНЬ</vt:lpstr>
      <vt:lpstr>ЖУЖЕЛИЦА</vt:lpstr>
      <vt:lpstr>ТЛЯ</vt:lpstr>
      <vt:lpstr>КОЛОРАДСКИЙ ЖУК</vt:lpstr>
      <vt:lpstr>ХЛЕБНЫЙ ЖУК</vt:lpstr>
      <vt:lpstr>КАПУСТНАЯ БЕЛЯНКА</vt:lpstr>
      <vt:lpstr>ПТИЦЫ</vt:lpstr>
      <vt:lpstr>ЖАВОРОНОК</vt:lpstr>
      <vt:lpstr>ГРАЧ</vt:lpstr>
      <vt:lpstr>СКВОРЕЦ</vt:lpstr>
      <vt:lpstr>ТРЯСОГУЗКА</vt:lpstr>
      <vt:lpstr>ВОРОБЕЙ</vt:lpstr>
      <vt:lpstr>КАНЮК</vt:lpstr>
      <vt:lpstr>СОВА</vt:lpstr>
      <vt:lpstr>ПУСТЕЛЬГА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ПОЛЯ</dc:title>
  <dc:creator>Irina</dc:creator>
  <cp:lastModifiedBy>User</cp:lastModifiedBy>
  <cp:revision>47</cp:revision>
  <dcterms:created xsi:type="dcterms:W3CDTF">2012-12-03T14:05:27Z</dcterms:created>
  <dcterms:modified xsi:type="dcterms:W3CDTF">2013-10-08T18:13:59Z</dcterms:modified>
</cp:coreProperties>
</file>