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7" r:id="rId27"/>
    <p:sldId id="288" r:id="rId28"/>
    <p:sldId id="281" r:id="rId29"/>
    <p:sldId id="282" r:id="rId30"/>
    <p:sldId id="283" r:id="rId31"/>
    <p:sldId id="284" r:id="rId32"/>
    <p:sldId id="289" r:id="rId33"/>
    <p:sldId id="285" r:id="rId34"/>
    <p:sldId id="286" r:id="rId35"/>
    <p:sldId id="290" r:id="rId36"/>
    <p:sldId id="291" r:id="rId37"/>
    <p:sldId id="293" r:id="rId38"/>
    <p:sldId id="292" r:id="rId39"/>
    <p:sldId id="294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99CE62-E8D6-498D-9777-2E8DD443EE29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A75B68-1312-444D-A8DE-63B1CAD77C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0B2CF-7D9B-4D84-AF5A-40B9F747F24A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1A250-285F-441C-BD22-DF5EB18E6E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C451F-ED75-47C1-ABC2-9DEE72AA9E55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CB32A-DAD7-4B87-8CF0-C4838A5188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7E20-164A-486A-B47A-729660FD74F0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D5D6-FC28-49FD-A8C6-09D93067C7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94E059-3C46-4FAA-9A00-4A5A138C6FE1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E6D885-4539-4058-9FF3-317AECC323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0197-13DD-4D71-819E-2B0A8E91BD5E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D34E-A446-4161-BF30-5EB95DAB15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0904BD-A6AB-4AB7-80B5-FB472F3A1BF9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5323C2-112F-4F3E-820D-F4B2EFE69E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24B0E-F39A-46D7-8A98-D9D461A17836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8393-E65F-48C9-B1ED-CF50E4BF47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D2A92E-F7AE-4341-A505-36FEE66B7F74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4AC7AD-3366-4FAA-A16A-B0656B00E4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01194B-649D-422A-B062-5BEF83FAE011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532D4E-F5A4-4A47-9ECD-9037C48833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BFFE97-ADD3-4C1C-9915-61C8C08EDD42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C3244-3C5B-4C73-85C0-47FE4A9DB3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78E33C1-3EB8-4C90-98F5-5AFEFEC8F205}" type="datetimeFigureOut">
              <a:rPr lang="ru-RU"/>
              <a:pPr>
                <a:defRPr/>
              </a:pPr>
              <a:t>09.10.2013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E0F94B9-8095-4AA2-99ED-A4E86049CA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8" r:id="rId2"/>
    <p:sldLayoutId id="2147483804" r:id="rId3"/>
    <p:sldLayoutId id="2147483799" r:id="rId4"/>
    <p:sldLayoutId id="2147483805" r:id="rId5"/>
    <p:sldLayoutId id="2147483800" r:id="rId6"/>
    <p:sldLayoutId id="2147483806" r:id="rId7"/>
    <p:sldLayoutId id="2147483807" r:id="rId8"/>
    <p:sldLayoutId id="2147483808" r:id="rId9"/>
    <p:sldLayoutId id="2147483801" r:id="rId10"/>
    <p:sldLayoutId id="21474838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rebuchet MS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vkusno.ru/images/it/15231_200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elisichkin.ru/wp-content/uploads/2011/12/72165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helflifetastetest.com/wp-content/uploads/2008/10/lindtthumb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img-fotki.yandex.ru/get/6506/36014149.d6/0_750ae_5a8133df_X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73.radikal.ru/1005/20/411d48c2eb6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313" y="1728788"/>
            <a:ext cx="45720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 numCol="1">
            <a:prstTxWarp prst="textWave1">
              <a:avLst>
                <a:gd name="adj1" fmla="val 5120"/>
                <a:gd name="adj2" fmla="val 366"/>
              </a:avLst>
            </a:prstTxWarp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Comic Sans MS" pitchFamily="66" charset="0"/>
              </a:rPr>
              <a:t>ШОКОЛАД</a:t>
            </a:r>
            <a:endParaRPr lang="ru-RU" sz="8000" b="1" dirty="0">
              <a:solidFill>
                <a:schemeClr val="tx2">
                  <a:satMod val="130000"/>
                </a:schemeClr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445224"/>
            <a:ext cx="6764993" cy="92333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ПОЛЬЗА или ВРЕД ?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300" y="188913"/>
            <a:ext cx="7497763" cy="777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Какао порошок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7411" name="Picture 2" descr="http://organic-market.nnovo.ru/images/13565415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1863" y="1698625"/>
            <a:ext cx="2141537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22375" y="4581525"/>
            <a:ext cx="7812088" cy="20304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 какао содержится около 300 полезных веществ, которые благотворно влияют на здоровье человека, увеличивают работоспособность, улучшают память и замедляют старение кожи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акао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улучшает кровоснабжение мозга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снижает артериальное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давление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6375" y="1698625"/>
            <a:ext cx="182880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76375" y="981075"/>
            <a:ext cx="5183188" cy="67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Получают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путём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измельчения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какао-бобов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– плодов шоколадного дерева</a:t>
            </a:r>
          </a:p>
        </p:txBody>
      </p:sp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8400" y="1698625"/>
            <a:ext cx="1976438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гнутая вниз стрелка 7"/>
          <p:cNvSpPr/>
          <p:nvPr/>
        </p:nvSpPr>
        <p:spPr>
          <a:xfrm rot="1286823">
            <a:off x="2933700" y="4160838"/>
            <a:ext cx="1079500" cy="503237"/>
          </a:xfrm>
          <a:prstGeom prst="curvedUp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rot="1547879">
            <a:off x="5059363" y="4191000"/>
            <a:ext cx="1081087" cy="503238"/>
          </a:xfrm>
          <a:prstGeom prst="curvedUp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2987377" cy="2987377"/>
          </a:xfrm>
          <a:prstGeom prst="rect">
            <a:avLst/>
          </a:prstGeom>
          <a:noFill/>
          <a:ln>
            <a:noFill/>
          </a:ln>
          <a:effectLst>
            <a:glow rad="1905000">
              <a:schemeClr val="accent2">
                <a:lumMod val="20000"/>
                <a:lumOff val="80000"/>
                <a:alpha val="40000"/>
              </a:schemeClr>
            </a:glow>
            <a:outerShdw dist="35921" dir="2700000" algn="ctr" rotWithShape="0">
              <a:schemeClr val="bg2"/>
            </a:outerShdw>
            <a:softEdge rad="2413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211513" cy="4211513"/>
          </a:xfrm>
          <a:prstGeom prst="rect">
            <a:avLst/>
          </a:prstGeom>
          <a:noFill/>
          <a:ln>
            <a:noFill/>
          </a:ln>
          <a:effectLst>
            <a:glow rad="1905000">
              <a:schemeClr val="accent2">
                <a:lumMod val="20000"/>
                <a:lumOff val="80000"/>
                <a:alpha val="40000"/>
              </a:schemeClr>
            </a:glow>
            <a:outerShdw dist="35921" dir="2700000" algn="ctr" rotWithShape="0">
              <a:schemeClr val="bg2"/>
            </a:outerShdw>
            <a:softEdge rad="2413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100" y="188641"/>
            <a:ext cx="7962900" cy="1944216"/>
          </a:xfrm>
        </p:spPr>
        <p:txBody>
          <a:bodyPr>
            <a:normAutofit/>
          </a:bodyPr>
          <a:lstStyle/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Значит какао порошок вещь полезная. 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Тогда посмотрим, что такое 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масло какао.      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 rot="659647">
            <a:off x="2555776" y="1412776"/>
            <a:ext cx="4800600" cy="4800600"/>
          </a:xfrm>
          <a:effectLst>
            <a:glow rad="1905000">
              <a:schemeClr val="bg2">
                <a:alpha val="29000"/>
              </a:schemeClr>
            </a:glow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77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Открываем интернет…….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15888"/>
            <a:ext cx="7777162" cy="1427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МАСЛО КАКАО – это жир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effectLst/>
              </a:rPr>
              <a:t>, выжимаемый из зёрен плодов шоколадного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дерева.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844675"/>
            <a:ext cx="7240588" cy="4032250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Имеет в составе жирные кислоты, которые снижают уровень холестерина в крови;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Обладает заживляющим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тонизирующим действием;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Эффективно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при лечении ожогов, высыпаний на коже, кашля, сухих губ, а также при простудных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заболеваниях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И это тоже очень даже полезная вещица</a:t>
            </a:r>
            <a:endParaRPr lang="ru-RU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87900" y="1557338"/>
            <a:ext cx="3398838" cy="4241800"/>
          </a:xfrm>
        </p:spPr>
      </p:pic>
      <p:pic>
        <p:nvPicPr>
          <p:cNvPr id="21508" name="Picture 4" descr="http://www.nevkusno.ru/images/it/15231_2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713" y="2276475"/>
            <a:ext cx="1905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2275" y="4468813"/>
            <a:ext cx="2879725" cy="1338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Между прочим, масло какао – это самый дорогой ингредиент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6988" y="4076700"/>
            <a:ext cx="277812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555776" y="1484784"/>
            <a:ext cx="3827512" cy="3827512"/>
          </a:xfrm>
          <a:effectLst>
            <a:glow rad="1905000">
              <a:schemeClr val="accent2">
                <a:lumMod val="20000"/>
                <a:lumOff val="80000"/>
                <a:alpha val="28000"/>
              </a:schemeClr>
            </a:glow>
            <a:softEdge rad="127000"/>
          </a:effec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effectLst/>
              </a:rPr>
              <a:t>Дальше … МОЛОКО.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1640" y="5211157"/>
            <a:ext cx="7488832" cy="785239"/>
          </a:xfrm>
          <a:prstGeom prst="rect">
            <a:avLst/>
          </a:prstGeom>
          <a:noFill/>
        </p:spPr>
        <p:txBody>
          <a:bodyPr spcFirstLastPara="1">
            <a:prstTxWarp prst="textArchDown">
              <a:avLst>
                <a:gd name="adj" fmla="val 21484532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Ну то, что молоко </a:t>
            </a:r>
            <a:r>
              <a:rPr lang="ru-RU" sz="2400" u="sng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полезное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каждый ребенок знает.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699792" y="1556792"/>
            <a:ext cx="4800600" cy="4800600"/>
          </a:xfrm>
          <a:effectLst>
            <a:glow rad="1905000">
              <a:schemeClr val="accent2">
                <a:lumMod val="20000"/>
                <a:lumOff val="80000"/>
                <a:alpha val="18000"/>
              </a:schemeClr>
            </a:glow>
            <a:outerShdw dist="35921" dir="2700000" algn="ctr" rotWithShape="0">
              <a:schemeClr val="bg2"/>
            </a:outerShdw>
            <a:softEdge rad="2159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И последнее…. САХАР 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(ну или сахарная пудра).</a:t>
            </a:r>
            <a:endParaRPr lang="ru-RU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784475" y="1447800"/>
            <a:ext cx="4667845" cy="4667845"/>
          </a:xfrm>
          <a:effectLst>
            <a:glow rad="1905000">
              <a:schemeClr val="accent2">
                <a:lumMod val="20000"/>
                <a:lumOff val="80000"/>
                <a:alpha val="21000"/>
              </a:schemeClr>
            </a:glow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  <a:softEdge rad="1270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 снова интернет в помощь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ЧИТАЕМ: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Сахар активизирует кровообращение в головном и спинном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мозге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Сахар помогает наладить работу печени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селезенки</a:t>
            </a:r>
            <a:endParaRPr lang="ru-RU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Сахар уменьшает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опасность поражения бляшками кровеносных сосудов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627784" y="1700808"/>
            <a:ext cx="4800600" cy="4800600"/>
          </a:xfrm>
          <a:effectLst>
            <a:glow rad="1905000">
              <a:schemeClr val="accent2">
                <a:lumMod val="20000"/>
                <a:lumOff val="80000"/>
                <a:alpha val="40000"/>
              </a:schemeClr>
            </a:glow>
            <a:softEdge rad="2413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СПЛОШНАЯ, ЗНАЕТЕ-ЛИ ПОЛЬЗА ПОЛУЧАЕТСЯ…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95736" y="1484784"/>
            <a:ext cx="5232648" cy="5232648"/>
          </a:xfrm>
          <a:effectLst>
            <a:glow rad="825500">
              <a:schemeClr val="tx2">
                <a:lumMod val="75000"/>
                <a:alpha val="20000"/>
              </a:schemeClr>
            </a:glow>
            <a:softEdge rad="5334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71600" y="116632"/>
            <a:ext cx="7920880" cy="1754326"/>
          </a:xfrm>
          <a:prstGeom prst="rect">
            <a:avLst/>
          </a:prstGeom>
          <a:noFill/>
          <a:effectLst>
            <a:softEdge rad="317500"/>
          </a:effectLst>
        </p:spPr>
        <p:txBody>
          <a:bodyPr>
            <a:prstTxWarp prst="textCanUp">
              <a:avLst>
                <a:gd name="adj" fmla="val 88547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ЗДРАВСТВУЙТЕ!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МЕНЯ ЗОВУТ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АЛИНА МАЛИНОВСКАЯ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НО ЕСТЬ МНЕНИЕ, ЧТО ОТ ШОКОЛАДА ПОЛНЕЮТ.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7651" name="Picture 2" descr="http://selisichkin.ru/wp-content/uploads/2011/12/7216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79800" y="1989138"/>
            <a:ext cx="2514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627784" y="1340768"/>
            <a:ext cx="4320480" cy="4320480"/>
          </a:xfrm>
          <a:effectLst>
            <a:glow rad="1905000">
              <a:schemeClr val="accent2">
                <a:lumMod val="20000"/>
                <a:lumOff val="80000"/>
                <a:alpha val="33000"/>
              </a:schemeClr>
            </a:glow>
            <a:softEdge rad="190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ЕРУНДА…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7450" y="5516563"/>
            <a:ext cx="7497763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… ПОЛНЕЮТ ОТ ЛИШНИХ КАЛЛОРИЙ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rk-istoki.ru/upload/resize_cache/iblock/3c9/640_490_1/3c9f8fc2f2acec842f995fac768fc7c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83768" y="1814018"/>
            <a:ext cx="5472608" cy="4104456"/>
          </a:xfrm>
          <a:prstGeom prst="rect">
            <a:avLst/>
          </a:prstGeom>
          <a:noFill/>
          <a:effectLst>
            <a:glow rad="1905000">
              <a:schemeClr val="accent2">
                <a:lumMod val="20000"/>
                <a:lumOff val="80000"/>
                <a:alpha val="30000"/>
              </a:schemeClr>
            </a:glow>
            <a:softEdge rad="127000"/>
          </a:effectLst>
          <a:extLst>
            <a:ext uri="{909E8E84-426E-40DD-AFC4-6F175D3DCCD1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 еще говорят, что шоколад портит зубы.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115888"/>
            <a:ext cx="7497762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ШУТЯТ… ВИДИМО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1638" y="1341438"/>
            <a:ext cx="3922712" cy="392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8888" y="5445125"/>
            <a:ext cx="669766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Вот я  ем много шоколада, а мои зубы остаются белыми и здоровыми.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90000"/>
                </a:solidFill>
                <a:latin typeface="+mn-lt"/>
                <a:cs typeface="+mn-cs"/>
              </a:rPr>
              <a:t>Зубы портятся когда забываешь их чистить. ВОТ!</a:t>
            </a:r>
            <a:endParaRPr lang="ru-RU" sz="2000" b="1" dirty="0">
              <a:solidFill>
                <a:srgbClr val="99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620713"/>
            <a:ext cx="7497763" cy="3060700"/>
          </a:xfrm>
        </p:spPr>
        <p:txBody>
          <a:bodyPr>
            <a:normAutofit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И, кстати, ученые подтверждают, что шоколад обладает антибактерицидными свойствами (убивает вредные бактерии) и может служить профилактикой кариеса.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1747" name="Picture 2" descr="http://gizmod.ru/uploads/posts/2000/4700/im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3475038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 вот еще кое-что интересненькое…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Считается, что шоколад вызывает аллергические реакции, а японские врачи с его помощью лечат аллергии у детей;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прыщей от шоколада не бывает;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Одно время шоколад продавался в аптеках, ведь  шоколад содержит огромное количество минералов и витаминов.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555776" y="1556792"/>
            <a:ext cx="4800600" cy="4800600"/>
          </a:xfrm>
          <a:effectLst>
            <a:glow rad="1905000">
              <a:schemeClr val="bg1">
                <a:lumMod val="85000"/>
                <a:alpha val="19000"/>
              </a:schemeClr>
            </a:glow>
            <a:outerShdw dist="35921" dir="2700000" algn="ctr" rotWithShape="0">
              <a:schemeClr val="bg2"/>
            </a:outerShdw>
            <a:softEdge rad="190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Шоколад помогает восстановить силы и энергию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55850" y="1484313"/>
            <a:ext cx="4713288" cy="48974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… и это научный факт.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4820" name="Picture 2" descr="http://shelflifetastetest.com/wp-content/uploads/2008/10/lindtthum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92" r="2272"/>
          <a:stretch>
            <a:fillRect/>
          </a:stretch>
        </p:blipFill>
        <p:spPr bwMode="auto">
          <a:xfrm rot="-5460000">
            <a:off x="3880644" y="708819"/>
            <a:ext cx="184626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692150"/>
            <a:ext cx="7497763" cy="44656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А еще ученые говорят, что шоколад </a:t>
            </a:r>
            <a:b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поднимает настроение, успокаивает, </a:t>
            </a:r>
            <a:b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спасает от депрессии и</a:t>
            </a:r>
            <a:b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делает человека счастливее</a:t>
            </a:r>
            <a:endParaRPr lang="ru-RU" sz="48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ОНИ ПРАВЫ….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68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76500" y="1447800"/>
            <a:ext cx="54165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987824" y="2132856"/>
            <a:ext cx="4104456" cy="4104456"/>
          </a:xfrm>
          <a:effectLst>
            <a:glow rad="1905000">
              <a:schemeClr val="bg2">
                <a:lumMod val="90000"/>
                <a:alpha val="56000"/>
              </a:schemeClr>
            </a:glo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1720"/>
            <a:ext cx="7704856" cy="2327160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numCol="1">
            <a:prstTxWarp prst="textInflateTop">
              <a:avLst>
                <a:gd name="adj" fmla="val 15102"/>
              </a:avLst>
            </a:prstTxWarp>
            <a:normAutofit fontScale="90000"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/>
              </a:rPr>
              <a:t>Я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ОЧЕНЬ ЛЮБЛЮ ШОКОЛАД. 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И МНЕ ИНТЕРЕСНО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ОН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ВРЕДНЫЙ ИЛИ ПОЛЕЗНЫЙ</a:t>
            </a:r>
            <a:endParaRPr lang="ru-RU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2123728" y="3429000"/>
            <a:ext cx="5436096" cy="3252038"/>
          </a:xfrm>
          <a:prstGeom prst="rect">
            <a:avLst/>
          </a:prstGeom>
          <a:noFill/>
          <a:ln>
            <a:noFill/>
          </a:ln>
          <a:effectLst>
            <a:glow rad="1905000">
              <a:schemeClr val="bg2">
                <a:alpha val="34000"/>
              </a:schemeClr>
            </a:glow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333375"/>
            <a:ext cx="7848600" cy="30241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КАК МНОГО РАЗНЫХ ПОЛЕЗНОСТЕЙ.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Даже в косметических салонах применяют шоколад – делают шоколадные обертывания.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Это для того, чтобы кожа была гладкая, красивая и здоровая.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475656" y="2420888"/>
            <a:ext cx="4032448" cy="3803749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5651500" y="2276475"/>
            <a:ext cx="2952750" cy="1008063"/>
          </a:xfrm>
          <a:prstGeom prst="wedgeEllipseCallout">
            <a:avLst>
              <a:gd name="adj1" fmla="val -110683"/>
              <a:gd name="adj2" fmla="val 85360"/>
            </a:avLst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27763" y="2319338"/>
            <a:ext cx="18732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Вырасту, обязательно попробую!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923928" y="1772816"/>
            <a:ext cx="4691608" cy="4691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glow rad="1905000">
              <a:schemeClr val="bg1">
                <a:lumMod val="85000"/>
                <a:alpha val="29000"/>
              </a:schemeClr>
            </a:glow>
            <a:outerShdw dist="35921" dir="2700000" algn="ctr" rotWithShape="0">
              <a:schemeClr val="bg2"/>
            </a:outerShdw>
            <a:softEdge rad="127000"/>
          </a:effectLst>
          <a:extLst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497763" cy="22907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 то, что волосы от шоколада крепче становятся, тоже доказано и…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проверено.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Да, какого только шоколада не бывает: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646389" y="1124744"/>
            <a:ext cx="4896544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04533" y="1628800"/>
            <a:ext cx="2146330" cy="2146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89566" y="4149080"/>
            <a:ext cx="2376264" cy="23762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476250"/>
            <a:ext cx="8034337" cy="5772150"/>
          </a:xfrm>
        </p:spPr>
        <p:txBody>
          <a:bodyPr>
            <a:normAutofit fontScale="92500" lnSpcReduction="20000"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Чёрный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Белый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Чёрно-белый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Горький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Молочный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Пористый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Горячий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 начинками и орешками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Но главное, что весь он ОЧЕНЬ вкусный. 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 САМЫЙ ВКУСНЫЙ ШОКОЛАД ТОТ…..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31447" y="1196752"/>
            <a:ext cx="3700993" cy="5112568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714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КОТОРЫЙ ТЫ КУШАЕШЬ ВМЕСТЕ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С ДРУЗЬЯМИ……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962900" cy="6408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Вот был бы у меня шоколадный фонтан, я бы …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вас всех угостила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Жаль что такое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возможно только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в сказке</a:t>
            </a:r>
            <a:endParaRPr lang="ru-RU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063" y="1268413"/>
            <a:ext cx="3276600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547664" y="1484784"/>
            <a:ext cx="6645955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glow rad="1905000">
              <a:schemeClr val="accent2">
                <a:lumMod val="20000"/>
                <a:lumOff val="80000"/>
                <a:alpha val="33000"/>
              </a:schemeClr>
            </a:glow>
            <a:outerShdw dist="35921" dir="2700000" algn="ctr" rotWithShape="0">
              <a:schemeClr val="bg2"/>
            </a:outerShdw>
            <a:reflection stA="21000" endPos="34000" dir="5400000" sy="-100000" algn="bl" rotWithShape="0"/>
            <a:softEdge rad="127000"/>
          </a:effectLst>
          <a:extLst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260350"/>
            <a:ext cx="74977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Ахалай - Махалай …….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64163" y="2420938"/>
            <a:ext cx="3600450" cy="4252912"/>
          </a:xfrm>
        </p:spPr>
      </p:pic>
      <p:sp>
        <p:nvSpPr>
          <p:cNvPr id="4" name="TextBox 3"/>
          <p:cNvSpPr txBox="1"/>
          <p:nvPr/>
        </p:nvSpPr>
        <p:spPr>
          <a:xfrm rot="19036592">
            <a:off x="2541580" y="2605134"/>
            <a:ext cx="7344816" cy="2194090"/>
          </a:xfrm>
          <a:prstGeom prst="rect">
            <a:avLst/>
          </a:prstGeom>
          <a:noFill/>
        </p:spPr>
        <p:txBody>
          <a:bodyPr spcFirstLastPara="1">
            <a:prstTxWarp prst="textArchUp">
              <a:avLst>
                <a:gd name="adj" fmla="val 10541092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Угощайтесь</a:t>
            </a:r>
            <a:r>
              <a:rPr lang="ru-RU" sz="88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!</a:t>
            </a:r>
            <a:endParaRPr lang="ru-RU" sz="88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59632" y="311110"/>
            <a:ext cx="3384375" cy="3384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img-fotki.yandex.ru/get/6506/36014149.d6/0_750ae_5a8133df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58225">
            <a:off x="4240213" y="230188"/>
            <a:ext cx="4752975" cy="632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425450"/>
            <a:ext cx="3887788" cy="12239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ВАЖНО…</a:t>
            </a:r>
            <a:r>
              <a:rPr lang="ru-RU" sz="4800" b="1" u="sng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4800" b="1" u="sng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sz="4800" b="1" u="sng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sp>
        <p:nvSpPr>
          <p:cNvPr id="47108" name="TextBox 3"/>
          <p:cNvSpPr txBox="1">
            <a:spLocks noChangeArrowheads="1"/>
          </p:cNvSpPr>
          <p:nvPr/>
        </p:nvSpPr>
        <p:spPr bwMode="auto">
          <a:xfrm rot="360000">
            <a:off x="4827588" y="1019175"/>
            <a:ext cx="331311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ПОМНИТЕ: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«ВСЁ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ХОРОШО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В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МЕРУ»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Mistral" pitchFamily="66" charset="0"/>
              </a:rPr>
              <a:t>!!!</a:t>
            </a:r>
            <a:endParaRPr lang="ru-RU" sz="54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75856" y="848936"/>
            <a:ext cx="5531942" cy="5531942"/>
          </a:xfrm>
          <a:effectLst>
            <a:glow rad="1790700">
              <a:schemeClr val="bg1">
                <a:lumMod val="75000"/>
                <a:alpha val="36000"/>
              </a:schemeClr>
            </a:glo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497763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dirty="0" smtClean="0">
                <a:solidFill>
                  <a:schemeClr val="tx2">
                    <a:satMod val="130000"/>
                  </a:schemeClr>
                </a:solidFill>
              </a:rPr>
              <a:t>   Р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ОДИТЕЛИ ГОВОРЯТ: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« </a:t>
            </a:r>
            <a:r>
              <a:rPr lang="ru-RU" sz="6000" b="1" dirty="0" smtClean="0">
                <a:solidFill>
                  <a:schemeClr val="tx2">
                    <a:satMod val="130000"/>
                  </a:schemeClr>
                </a:solidFill>
              </a:rPr>
              <a:t>ОН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ВРЕДНЫЙ!»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073.radikal.ru/1005/20/411d48c2eb6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85996" y="836324"/>
            <a:ext cx="720080" cy="576064"/>
          </a:xfrm>
          <a:prstGeom prst="rect">
            <a:avLst/>
          </a:prstGeom>
          <a:noFill/>
          <a:effectLst>
            <a:glow rad="317500">
              <a:schemeClr val="bg2">
                <a:alpha val="32000"/>
              </a:schemeClr>
            </a:glow>
            <a:softEdge rad="76200"/>
          </a:effectLst>
          <a:extLst>
            <a:ext uri="{909E8E84-426E-40DD-AFC4-6F175D3DCCD1}"/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267744" y="1268760"/>
            <a:ext cx="5124044" cy="5124044"/>
          </a:xfrm>
          <a:effectLst>
            <a:glow rad="1905000">
              <a:schemeClr val="bg2">
                <a:alpha val="46000"/>
              </a:schemeClr>
            </a:glow>
            <a:softEdge rad="2794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88" y="265113"/>
            <a:ext cx="7497762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 МНЕ КАЖЕТСЯ, ЧТО ВРЕДНЫЕ … МОИ РОДИТЕЛИ. 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os-autoexpert.ru/assets/images/ves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2636838"/>
            <a:ext cx="5143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ДАВАЙТЕ РАЗБИРАТЬСЯ.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337949">
            <a:off x="3861037" y="2587807"/>
            <a:ext cx="4056925" cy="506797"/>
          </a:xfrm>
        </p:spPr>
        <p:txBody>
          <a:bodyPr>
            <a:prstTxWarp prst="textPlain">
              <a:avLst/>
            </a:prstTxWarp>
            <a:normAutofit fontScale="92500" lnSpcReduction="10000"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ПОЛЬЗА или ВРЕД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425" y="188913"/>
            <a:ext cx="7705725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ИЗ ЧЕГО СДЕЛАН ШОКОЛАД ? ПОСМОТРИМ… 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116388" y="1341438"/>
            <a:ext cx="4895850" cy="4895850"/>
          </a:xfrm>
        </p:spPr>
      </p:pic>
      <p:sp>
        <p:nvSpPr>
          <p:cNvPr id="5" name="TextBox 4"/>
          <p:cNvSpPr txBox="1"/>
          <p:nvPr/>
        </p:nvSpPr>
        <p:spPr>
          <a:xfrm>
            <a:off x="971550" y="2852738"/>
            <a:ext cx="29527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               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Состав: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- какао порошок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- масло какао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- молоко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- сахар или сахарная пудра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755650" y="2565400"/>
            <a:ext cx="3168650" cy="2041525"/>
          </a:xfrm>
          <a:prstGeom prst="wedgeEllipseCallout">
            <a:avLst>
              <a:gd name="adj1" fmla="val 159030"/>
              <a:gd name="adj2" fmla="val 64694"/>
            </a:avLst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635896" y="908720"/>
            <a:ext cx="5328592" cy="5328592"/>
          </a:xfrm>
          <a:effectLst>
            <a:glow rad="1905000">
              <a:schemeClr val="accent5">
                <a:lumMod val="20000"/>
                <a:lumOff val="80000"/>
                <a:alpha val="17000"/>
              </a:schemeClr>
            </a:glow>
            <a:softEdge rad="444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6327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КАКАО ПОРОШОК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ЧТО ЭТО?</a:t>
            </a:r>
            <a:endParaRPr lang="ru-RU" sz="5400" b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Открываем интернет…….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6387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92500" y="1700213"/>
            <a:ext cx="48006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566</TotalTime>
  <Words>497</Words>
  <Application>Microsoft Office PowerPoint</Application>
  <PresentationFormat>Экран (4:3)</PresentationFormat>
  <Paragraphs>89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6" baseType="lpstr">
      <vt:lpstr>Trebuchet MS</vt:lpstr>
      <vt:lpstr>Arial</vt:lpstr>
      <vt:lpstr>Wingdings 2</vt:lpstr>
      <vt:lpstr>Verdana</vt:lpstr>
      <vt:lpstr>Calibri</vt:lpstr>
      <vt:lpstr>Mistral</vt:lpstr>
      <vt:lpstr>Солнцестояние</vt:lpstr>
      <vt:lpstr>ШОКОЛАД</vt:lpstr>
      <vt:lpstr>Слайд 2</vt:lpstr>
      <vt:lpstr>Я ОЧЕНЬ ЛЮБЛЮ ШОКОЛАД.  И МНЕ ИНТЕРЕСНО ОН  ВРЕДНЫЙ ИЛИ ПОЛЕЗНЫЙ</vt:lpstr>
      <vt:lpstr>   РОДИТЕЛИ ГОВОРЯТ:  « ОН ВРЕДНЫЙ!»</vt:lpstr>
      <vt:lpstr>А МНЕ КАЖЕТСЯ, ЧТО ВРЕДНЫЕ … МОИ РОДИТЕЛИ.  </vt:lpstr>
      <vt:lpstr>ДАВАЙТЕ РАЗБИРАТЬСЯ.</vt:lpstr>
      <vt:lpstr>ИЗ ЧЕГО СДЕЛАН ШОКОЛАД ? ПОСМОТРИМ… </vt:lpstr>
      <vt:lpstr>КАКАО ПОРОШОК  ЧТО ЭТО?</vt:lpstr>
      <vt:lpstr>Открываем интернет…….</vt:lpstr>
      <vt:lpstr>Какао порошок</vt:lpstr>
      <vt:lpstr>Слайд 11</vt:lpstr>
      <vt:lpstr>Открываем интернет…….</vt:lpstr>
      <vt:lpstr>МАСЛО КАКАО – это жир, выжимаемый из зёрен плодов шоколадного дерева.</vt:lpstr>
      <vt:lpstr>И это тоже очень даже полезная вещица</vt:lpstr>
      <vt:lpstr>Дальше … МОЛОКО.</vt:lpstr>
      <vt:lpstr>И последнее…. САХАР  (ну или сахарная пудра).</vt:lpstr>
      <vt:lpstr>И снова интернет в помощь</vt:lpstr>
      <vt:lpstr>ЧИТАЕМ:</vt:lpstr>
      <vt:lpstr>СПЛОШНАЯ, ЗНАЕТЕ-ЛИ ПОЛЬЗА ПОЛУЧАЕТСЯ…</vt:lpstr>
      <vt:lpstr>НО ЕСТЬ МНЕНИЕ, ЧТО ОТ ШОКОЛАДА ПОЛНЕЮТ.</vt:lpstr>
      <vt:lpstr>ЕРУНДА…</vt:lpstr>
      <vt:lpstr>А еще говорят, что шоколад портит зубы.</vt:lpstr>
      <vt:lpstr>ШУТЯТ… ВИДИМО</vt:lpstr>
      <vt:lpstr>Слайд 24</vt:lpstr>
      <vt:lpstr>А вот еще кое-что интересненькое…</vt:lpstr>
      <vt:lpstr>Шоколад помогает восстановить силы и энергию</vt:lpstr>
      <vt:lpstr>… и это научный факт.</vt:lpstr>
      <vt:lpstr>А еще ученые говорят, что шоколад  поднимает настроение, успокаивает,  спасает от депрессии и делает человека счастливее</vt:lpstr>
      <vt:lpstr>ОНИ ПРАВЫ….</vt:lpstr>
      <vt:lpstr>КАК МНОГО РАЗНЫХ ПОЛЕЗНОСТЕЙ. Даже в косметических салонах применяют шоколад – делают шоколадные обертывания. </vt:lpstr>
      <vt:lpstr>Это для того, чтобы кожа была гладкая, красивая и здоровая.</vt:lpstr>
      <vt:lpstr>И то, что волосы от шоколада крепче становятся, тоже доказано и… проверено.</vt:lpstr>
      <vt:lpstr>Да, какого только шоколада не бывает:</vt:lpstr>
      <vt:lpstr>Слайд 34</vt:lpstr>
      <vt:lpstr>КОТОРЫЙ ТЫ КУШАЕШЬ ВМЕСТЕ  С ДРУЗЬЯМИ……</vt:lpstr>
      <vt:lpstr>Вот был бы у меня шоколадный фонтан, я бы … вас всех угостила      Жаль что такое  возможно только в сказке</vt:lpstr>
      <vt:lpstr>Ахалай - Махалай …….</vt:lpstr>
      <vt:lpstr>Слайд 38</vt:lpstr>
      <vt:lpstr>ВАЖНО… </vt:lpstr>
    </vt:vector>
  </TitlesOfParts>
  <Company>SAINT-GOBAIN 1.4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</dc:title>
  <dc:creator>d41svc-0001</dc:creator>
  <cp:lastModifiedBy>ВАРЕЧКА</cp:lastModifiedBy>
  <cp:revision>46</cp:revision>
  <dcterms:created xsi:type="dcterms:W3CDTF">2013-04-07T18:08:14Z</dcterms:created>
  <dcterms:modified xsi:type="dcterms:W3CDTF">2013-10-09T06:44:36Z</dcterms:modified>
</cp:coreProperties>
</file>