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07.10-11.10\&#1051;&#1080;&#1090;&#1077;&#1088;&#1072;&#1090;&#1091;&#1088;&#1085;&#1086;&#1077;%20&#1095;&#1090;&#1077;&#1085;&#1080;&#1077;\001.wa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131" y="214290"/>
            <a:ext cx="8311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Раздел: «Сказочные человечки».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pic>
        <p:nvPicPr>
          <p:cNvPr id="3" name="Рисунок 2" descr="Dzhon_R._R._Tolkin__Hobbit_ili_Tuda_i_obratno._Priklyucheniya_Toma_Bombadila_i_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2000240"/>
            <a:ext cx="2958768" cy="463047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100184" y="1142984"/>
            <a:ext cx="6933693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Опасное путешествие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Бильбо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(Дж. Р. Р. 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Толкин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«Хоббит».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Глава «Пауки и мухи»,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Ч. 1 и 2.</a:t>
            </a:r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2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1406" y="71414"/>
            <a:ext cx="878687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Ночью в окружающей тьме начинали вспыхивать огоньки, на путников нацеливались пары глаз – жёлтые, красные, зелёные, – потом исчезали и возникали уже в другом месте. Порой  огоньки сверкали откуда-то сверху, с веток, и это  было очень страшно. Но больше всего Бильбо не нравились отвратительные бледные выпуклые глаза. «Как у насекомых, – думал он, – только что-то чересчур большие».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4500570"/>
            <a:ext cx="878687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Ночью они не мёрзли, но всё же сначала пытались  поддерживать сторожевой костёр.</a:t>
            </a:r>
            <a:r>
              <a:rPr lang="ru-RU" sz="3200" i="1" dirty="0" smtClean="0"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lang="ru-RU" sz="2400" dirty="0" smtClean="0"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lang="ru-RU" sz="2400" dirty="0" smtClean="0">
                <a:latin typeface="Monotype Corsiva" pitchFamily="66" charset="0"/>
                <a:ea typeface="JournalC-Italic"/>
                <a:cs typeface="Times New Roman" pitchFamily="18" charset="0"/>
              </a:rPr>
              <a:t>Обычно путники </a:t>
            </a:r>
            <a:r>
              <a:rPr lang="ru-RU" sz="2400" dirty="0" smtClean="0">
                <a:latin typeface="Monotype Corsiva" pitchFamily="66" charset="0"/>
                <a:ea typeface="JournalC-Italic"/>
                <a:cs typeface="Times New Roman" pitchFamily="18" charset="0"/>
              </a:rPr>
              <a:t>стараются  </a:t>
            </a:r>
            <a:r>
              <a:rPr lang="ru-RU" sz="2400" dirty="0" smtClean="0">
                <a:latin typeface="Monotype Corsiva" pitchFamily="66" charset="0"/>
                <a:ea typeface="JournalC-Italic"/>
                <a:cs typeface="Times New Roman" pitchFamily="18" charset="0"/>
              </a:rPr>
              <a:t>поддерживать ночью огонь, чтобы отпугивать диких зверей.</a:t>
            </a:r>
            <a:r>
              <a:rPr lang="ru-RU" sz="2400" dirty="0" smtClean="0">
                <a:latin typeface="Monotype Corsiva" pitchFamily="66" charset="0"/>
                <a:ea typeface="JournalSansC"/>
                <a:cs typeface="Times New Roman" pitchFamily="18" charset="0"/>
              </a:rPr>
              <a:t>)</a:t>
            </a:r>
            <a:r>
              <a:rPr lang="ru-RU" sz="2400" i="1" dirty="0" smtClean="0">
                <a:latin typeface="Monotype Corsiva" pitchFamily="66" charset="0"/>
                <a:ea typeface="JournalSansC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Monotype Corsiva" pitchFamily="66" charset="0"/>
                <a:ea typeface="JournalSansC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Вскоре</a:t>
            </a: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, однако, пришлось от костров отказаться</a:t>
            </a:r>
            <a:r>
              <a:rPr lang="ru-RU" sz="3200" i="1" dirty="0" smtClean="0"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ea typeface="JournalSansC"/>
                <a:cs typeface="Times New Roman" pitchFamily="18" charset="0"/>
              </a:rPr>
              <a:t>(Интересно почему?)</a:t>
            </a:r>
            <a:endParaRPr lang="ru-RU" sz="24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44" y="214290"/>
            <a:ext cx="871543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так как стоило зажечь огонь – и из темноты  на путешественников со всех сторон начинали  пялиться сотни и сотни глаз, хотя сами обладатели глаз оставались невидимыми.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ea typeface="JournalSansC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Что ещё хуже – огонь привлекал тысячи серых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и чёрных мотыльков, подчас величиной с ладонь;  они вились и трепыхались у самого лица. Мотыльки надоедали невыносимо, равно как и огромные чёрные, как вакса, летучие мыши. Пришлось по ночам дремать в сплошной,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наводящей жуть тьме.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3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8" y="142852"/>
            <a:ext cx="8929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Всё это, как казалось хоббиту, продолжалось </a:t>
            </a: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 целую </a:t>
            </a: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вечность. Он всегда</a:t>
            </a:r>
            <a:r>
              <a:rPr lang="ru-RU" sz="3200" dirty="0" smtClean="0"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хотел есть, </a:t>
            </a: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потому  </a:t>
            </a: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что теперь приходилось экономить продукты. </a:t>
            </a: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 Дни </a:t>
            </a: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следовали за днями</a:t>
            </a:r>
            <a:r>
              <a:rPr lang="ru-RU" sz="3200" dirty="0" smtClean="0"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JournalSansC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ea typeface="JournalC-Italic"/>
                <a:cs typeface="Times New Roman" pitchFamily="18" charset="0"/>
              </a:rPr>
              <a:t>Долгим оказалось путешествие!</a:t>
            </a:r>
            <a:r>
              <a:rPr lang="ru-RU" sz="2000" dirty="0" smtClean="0">
                <a:latin typeface="Times New Roman" pitchFamily="18" charset="0"/>
                <a:ea typeface="JournalSansC"/>
                <a:cs typeface="Times New Roman" pitchFamily="18" charset="0"/>
              </a:rPr>
              <a:t>)</a:t>
            </a:r>
            <a:r>
              <a:rPr lang="ru-RU" sz="3200" i="1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,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а лес ничуть не менялся, и путники </a:t>
            </a: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встревожились.</a:t>
            </a:r>
            <a:r>
              <a:rPr lang="ru-RU" sz="3200" dirty="0" smtClean="0"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endParaRPr lang="ru-RU" sz="3200" dirty="0" smtClean="0"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3143248"/>
            <a:ext cx="88868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Вопрос.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ещё могло их встревожить?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2571744"/>
            <a:ext cx="49584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Запасы провизии иссякали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142852"/>
            <a:ext cx="3033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Вопросы: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000108"/>
            <a:ext cx="50547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Кто же шёл через лес?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500174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Чем вас поразил лес, в котором оказались наши путешественники?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66880" y="2571744"/>
            <a:ext cx="69340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Каким вы его себе представили?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07181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Почему звук шагов гулко отдавался в этом лесу?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38635" y="4071942"/>
            <a:ext cx="81338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 charset="-52"/>
                <a:cs typeface="Times New Roman" pitchFamily="18" charset="0"/>
              </a:rPr>
              <a:t>– Какое чувство возникло бы у вас, если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 charset="-52"/>
                <a:cs typeface="Times New Roman" pitchFamily="18" charset="0"/>
              </a:rPr>
              <a:t> бы вы были вместе  с нашими героями?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14282" y="5214950"/>
            <a:ext cx="87154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Почему гномы и хоббит задыхались в этом лесу?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4577" grpId="0"/>
      <p:bldP spid="6" grpId="0"/>
      <p:bldP spid="24578" grpId="0"/>
      <p:bldP spid="245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6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0" y="842688"/>
            <a:ext cx="86439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Обобщающая беседа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Попробуйте предположить: опасным ли было это путешествие?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Хочется узнать, что будет дальше, чьи это глаза следят за Бильбо и гномами? Тогда читаем дальше.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7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2844" y="784943"/>
            <a:ext cx="878687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  В этот вечер они доели последние крохи, а проснувшись наутро, опять ощутили  грызущий голод.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Мучительное чувство голода.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)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Лил дождь и уже просачивался кое-где через густой полог леса. Во рту у них пересохло от жажды, но дождь не принёс облегчения – не будешь же стоять, высунув язык, и ждать, когда на язык упадёт капля. Что им оставалось делать?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Они затянули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потуже кушаки 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пояса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) на тощих животах,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взвалили на плечи тюки и поплелись дальше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по тропинке, даже не надеясь выйти живыми из леса.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0"/>
            <a:ext cx="2823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 Часть.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-32" y="-31931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Вдруг Балин, шедший впереди, воскликнул: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– Что это? Между деревьями мелькнул огонь!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Они остановились и стали всматриваться. И в самом деле: вдали мелькнул красный огонёк, потом ещё и ещё. Путники торопились вперёд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Почему они торопились?)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нимало не задумываясь – а вдруг это гоблины или тролли.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Оказывается, у хоббитов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 и гномов есть ещё один враг – тролли.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Вскоре они разобрали, что это свет от множества факелов и костров.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857760"/>
            <a:ext cx="90011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долго спорили и наконец решили выслать двух разведчиков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(Зачем 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нужно посылать разведчиков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?)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подползут поближе к огням и постараются что-нибудь выяснить.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8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57256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тут опять вышла заминка: никому не улыбалось заблудиться и навсегда потерять своих товарищей. Под конец голод поборол благоразумие: не в силах более слушать, как Бомбур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(Кто </a:t>
            </a:r>
            <a:r>
              <a:rPr lang="ru-RU" sz="2800" dirty="0" smtClean="0">
                <a:latin typeface="Monotype Corsiva" pitchFamily="66" charset="0"/>
              </a:rPr>
              <a:t>это</a:t>
            </a:r>
            <a:r>
              <a:rPr lang="ru-RU" sz="2800" dirty="0" smtClean="0">
                <a:latin typeface="Monotype Corsiva" pitchFamily="66" charset="0"/>
              </a:rPr>
              <a:t>?)</a:t>
            </a:r>
            <a:r>
              <a:rPr lang="ru-RU" sz="2800" i="1" dirty="0" smtClean="0"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расписывает яства на лесном пире, они все вместе покинули тропу и углубились в лес. Проблуждав некоторое время между стволами, перебираясь ощупью от дерева к дереву, они наконец увидели ярко освещённую, расчищенную и выровненную полянку. Там было полно народу – ни дать ни взять эльфы! Одетые в зелёную и коричневую одежду, они сидели на пнях вокруг костра.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4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357166"/>
            <a:ext cx="864399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    Позади них на деревьях торчали факелы, но что самое замечательное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Что для Бильбо и гномов сейчас может быть  самым замечательным?)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–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они ели, пили и веселились.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Но едва они ступили в круг, как все огни погасли, словно по мановению волшебной палочки, кто-то из эльфов поддал ногой поленья, взвился сноп сверкающих искр, и костёр потух. Путники очутились в беспросветной тьме и долго не могли отыскать друг друга.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Проблуждав во мраке, налетая на деревья, хватаясь за стволы, спотыкаясь о пни, аукая во весь голос и наверняка перебудив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57256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обитателей леса на много километров вокруг, они наконец ухитрились собраться и на ощупь пересчитать друг друга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этому времени они совершенно запутались, где дорожка, и безнадёжно заблудились, во всяком случае – до утра.</a:t>
            </a:r>
          </a:p>
          <a:p>
            <a:pPr algn="just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Действительно, оставалось только лечь спать, не сходя с места. Пролежали они недолго. Бильбо только-только задремал, как вдруг Дори </a:t>
            </a:r>
            <a:r>
              <a:rPr lang="ru-RU" sz="2800" dirty="0" smtClean="0">
                <a:latin typeface="Monotype Corsiva" pitchFamily="66" charset="0"/>
              </a:rPr>
              <a:t>(А </a:t>
            </a:r>
            <a:r>
              <a:rPr lang="ru-RU" sz="2800" dirty="0" smtClean="0">
                <a:latin typeface="Monotype Corsiva" pitchFamily="66" charset="0"/>
              </a:rPr>
              <a:t>кто такой Дори</a:t>
            </a:r>
            <a:r>
              <a:rPr lang="ru-RU" sz="2800" dirty="0" smtClean="0">
                <a:latin typeface="Monotype Corsiva" pitchFamily="66" charset="0"/>
              </a:rPr>
              <a:t>?),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стоявший на часах, (Был часовым, караулил.) громко шепнул:</a:t>
            </a:r>
          </a:p>
          <a:p>
            <a:pPr algn="just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Опять огоньки. Больше, чем прежде.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85728"/>
            <a:ext cx="8715436" cy="6286544"/>
          </a:xfrm>
          <a:prstGeom prst="rect">
            <a:avLst/>
          </a:prstGeom>
        </p:spPr>
      </p:pic>
      <p:pic>
        <p:nvPicPr>
          <p:cNvPr id="4" name="00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7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71414"/>
            <a:ext cx="9144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  Они опять вскочили и бросились в ту сторону, где ясно слышались голоса и смех. Но едва они приблизились к кострам, повторилось то же самое, что и в предыдущий раз.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Пришлось опять лечь спать.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Но история с огнями на этом не кончилась.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Когда время зашло далеко за полночь, их разбудил Кили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А это кто?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)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– Вон там целый пожар – костры, факелы; слышите – поют, играют на арфах!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Они послушали-послушали и, не в состоянии преодолеть искушения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Соблазн, сильное желание чего-то запретного.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)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снова встали и пошли.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9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868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Результат оказался самый плачевный</a:t>
            </a:r>
            <a:r>
              <a:rPr lang="ru-RU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.</a:t>
            </a:r>
            <a:r>
              <a:rPr lang="ru-RU" i="1" dirty="0" smtClean="0"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lang="ru-RU" sz="2800" dirty="0" smtClean="0"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lang="ru-RU" sz="2800" dirty="0" smtClean="0">
                <a:latin typeface="Monotype Corsiva" pitchFamily="66" charset="0"/>
                <a:ea typeface="JournalC-Italic"/>
                <a:cs typeface="Times New Roman" pitchFamily="18" charset="0"/>
              </a:rPr>
              <a:t>Ничего не получилось.</a:t>
            </a:r>
            <a:r>
              <a:rPr lang="ru-RU" sz="2800" i="1" dirty="0" smtClean="0">
                <a:latin typeface="Monotype Corsiva" pitchFamily="66" charset="0"/>
                <a:ea typeface="JournalSansC"/>
                <a:cs typeface="Times New Roman" pitchFamily="18" charset="0"/>
              </a:rPr>
              <a:t> </a:t>
            </a:r>
            <a:r>
              <a:rPr lang="ru-RU" sz="2800" dirty="0" smtClean="0">
                <a:latin typeface="Monotype Corsiva" pitchFamily="66" charset="0"/>
                <a:ea typeface="JournalC-Italic"/>
                <a:cs typeface="Times New Roman" pitchFamily="18" charset="0"/>
              </a:rPr>
              <a:t>Почему?)</a:t>
            </a:r>
            <a:r>
              <a:rPr lang="ru-RU" sz="2800" i="1" dirty="0" smtClean="0">
                <a:latin typeface="Monotype Corsiva" pitchFamily="66" charset="0"/>
                <a:ea typeface="JournalC"/>
                <a:cs typeface="Times New Roman" pitchFamily="18" charset="0"/>
              </a:rPr>
              <a:t> </a:t>
            </a:r>
            <a:endParaRPr lang="ru-RU" sz="2800" dirty="0" smtClean="0">
              <a:latin typeface="Monotype Corsiva" pitchFamily="66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282" y="968202"/>
            <a:ext cx="871543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Этот пир был ещё пышнее, ещё роскошнее прежних, во главе пирующих сидел лесной король в венке из листьев на золотоволосой голове, точь-в-точь король из бомбуровского сна.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Эльфы передавали по кругу чаши, одни играли на арфах, другие пели. В их блестящие волосы были вплетены цветы, драгоценные камни сверкали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у них на воротниках и кушаках, лица и голоса были исполнены веселья. Песни были такие звонкие и прекрасные, что Торин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(А кто такой Торин?) 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выступил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середину...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42844" y="214290"/>
            <a:ext cx="885831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      Поющие умолкли на полуслове, настала мёртвая тишина; все огни погасли, на месте костров поднялись столбы чёрного дыма, зола и пепел запорошили гномам глаза. Лес снова наполнился их криками и воплями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Бильбо бегал кругом и звал, звал: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– Дори,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Нори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, Ори,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Ойн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Глойн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, Фили, Кили, Бомбур,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Бифур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Двалин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, Балин, Торин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Оукеншильд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Те, невидимые в темноте, делали то же самое, добавляя ещё «Бильбо!»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Оказывается, Дори, Торин, Бомбур и Кили – это гномы, с которыми путешествовал Бильбо.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7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86439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0080"/>
                </a:solidFill>
                <a:latin typeface="Times New Roman" pitchFamily="18" charset="0"/>
                <a:ea typeface="JournalSansC"/>
                <a:cs typeface="Times New Roman" pitchFamily="18" charset="0"/>
              </a:rPr>
              <a:t>Но постепенно крики гномов стали затихать, удаляться, потом, как показалось хоббиту, превратились в вопли о помощи, потом всё стихло, и Бильбо остался один в полной тишине и темноте.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2571744"/>
            <a:ext cx="3033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Вопросы: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85720" y="3247156"/>
            <a:ext cx="86439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– Какое разочарование пережили наши герои?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– Поняли ли вы, кто такие Торин, Бомбур, Кили и Дори? А как звали остальных гномов? Сколько их было?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Кто звал гномов по именам?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– Что произошло с героями в тот вечер и наутро?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– Не кажется ли вам странным появление огоньков? Что это могло быть?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– Сколько раз появлялись огни? Случайно ли это?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6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14290"/>
            <a:ext cx="6289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42844" y="2724219"/>
            <a:ext cx="88583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970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Подготовить выразительное чтение 1-й или 2-й части (с. 104 - 110, подчеркнуть слова, которые описывают лес, «оживляют» пейзаж (например, «деревья нагибаются и прислушиваются» и т.п.)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"/>
                <a:cs typeface="JournalC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rrt_1972_pi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785926"/>
            <a:ext cx="5059215" cy="38576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059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Джон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Роналд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Руэл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Толкин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5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0"/>
            <a:ext cx="2823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 Часть.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928670"/>
            <a:ext cx="88583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     Они вошли в лес, словно в мрачный туннель,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пройдя гуськом под аркой,  которую образовывали два высоких дерева, склонившихся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друг к другу, – такие старые и настолько задушенные плющом,  что на ветках лишь кое-где  виднелись побуревшие листочки.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4429132"/>
            <a:ext cx="38603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Вопрос.</a:t>
            </a:r>
          </a:p>
          <a:p>
            <a:r>
              <a:rPr lang="ru-RU" sz="4800" b="1" dirty="0" smtClean="0">
                <a:latin typeface="Monotype Corsiva" pitchFamily="66" charset="0"/>
              </a:rPr>
              <a:t>Кто это – они?</a:t>
            </a:r>
            <a:endParaRPr lang="ru-RU" sz="4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Вскоре дневной свет остался у входа в лес, далеко позади,  словно яркая светящаяся дырочка. Узкая тропинка вилась  между стволами. Тишина сделалась столь глубокой, что звук шагов гулко отдавался в лесу и казалось, деревья нагибаются и прислушиваются.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     Когда глаза их привыкли к полумраку, они стали кое-что  различать по сторонам в тёмно-зелёном сумраке.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Иногда тоненькому солнечному лучику удавалось прорваться  сквозь листву, спутанные ветки. Но это было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редко, а потом и вовсе прекратилось.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В лесу прыгали чёрные белки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2" y="5072074"/>
            <a:ext cx="81531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Вопрос.</a:t>
            </a:r>
          </a:p>
          <a:p>
            <a:r>
              <a:rPr lang="ru-RU" sz="4800" b="1" dirty="0" smtClean="0">
                <a:latin typeface="Monotype Corsiva" pitchFamily="66" charset="0"/>
              </a:rPr>
              <a:t>Заметили, что необычного в лесу?</a:t>
            </a:r>
            <a:endParaRPr lang="ru-RU" sz="4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-36077" y="226725"/>
            <a:ext cx="918007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Зоркие и любопытные глаза Бильбо, освоившись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в темноте, подмечали, как, вильнув пушистым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хвостом, белки удирали  с тропинки и прятались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за стволы.  В подлеске, в плотных слоях сухих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листьев  слышались шорох, возня, шныряние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и ворчание.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337" y="3000372"/>
            <a:ext cx="63690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Вопрос.</a:t>
            </a:r>
          </a:p>
          <a:p>
            <a:r>
              <a:rPr lang="ru-RU" sz="4800" b="1" dirty="0" smtClean="0">
                <a:latin typeface="Monotype Corsiva" pitchFamily="66" charset="0"/>
              </a:rPr>
              <a:t>Кто же это может быть?</a:t>
            </a:r>
            <a:endParaRPr lang="ru-RU" sz="4800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4500570"/>
            <a:ext cx="87154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кто издавал все эти звуки, Бильбо не мог разглядеть.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417" y="5643578"/>
            <a:ext cx="82066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/>
              <a:t>-Итак</a:t>
            </a:r>
            <a:r>
              <a:rPr lang="ru-RU" sz="2800" b="1" dirty="0" smtClean="0"/>
              <a:t>, мы узнали, что один из путешественников – </a:t>
            </a:r>
            <a:endParaRPr lang="ru-RU" sz="2800" b="1" dirty="0" smtClean="0"/>
          </a:p>
          <a:p>
            <a:pPr algn="just"/>
            <a:r>
              <a:rPr lang="ru-RU" sz="2800" b="1" dirty="0" smtClean="0"/>
              <a:t>хоббит </a:t>
            </a:r>
            <a:r>
              <a:rPr lang="ru-RU" sz="2800" b="1" dirty="0" smtClean="0"/>
              <a:t>Бильбо. Но кто же другие?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2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1414"/>
            <a:ext cx="8715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Что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самое противное – так это паутина: густая, необыкновенно толстая, она протягивалась от дерева к дереву, оплетала нижние ветки по обе стороны тропы. Тропу паутина не пересекала нигде, по волшебной ли причине или по какой другой – неизвестно.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071810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Представили эту толстую густую паутину? Действительно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противно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3929066"/>
            <a:ext cx="900115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Прошло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немного времени, и они возненавидели лес так же горячо, как ненавидели гоблинские туннели 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Гоблины – это злые и опасные враги хоббитов. Жили они чаще всего в пещерах или захватывали туннели, которые сделали гномы, и жили в этих туннелях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.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 казалось, что из него уже никогда не выбраться.</a:t>
            </a:r>
          </a:p>
          <a:p>
            <a:pPr algn="just"/>
            <a:endParaRPr lang="ru-RU" sz="2400" dirty="0">
              <a:solidFill>
                <a:schemeClr val="tx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2844" y="-135276"/>
            <a:ext cx="88583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   Под лесной полог не проникало ни единого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дуновения чистого воздуха, там навсегда застыли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духота, темнота и тишина. Даже гномов это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угнетало, хотя они и привыкли работать в шахтах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и подолгу жили под землёй.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8460" y="2357430"/>
            <a:ext cx="7324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/>
              <a:t>-</a:t>
            </a:r>
            <a:r>
              <a:rPr lang="ru-RU" sz="2800" b="1" dirty="0" smtClean="0"/>
              <a:t>Значит, вместе с Бильбо идут по лесу гномы!</a:t>
            </a:r>
            <a:endParaRPr lang="ru-RU" sz="2800" b="1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71406" y="2747090"/>
            <a:ext cx="926708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     А уж хоббит – даром что жил в норке – любил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проводить  летние дни на воздухе и теперь совсем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задыхался. Хуже всего было ночью.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Тьма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становилась непроглядной, и это не преувеличение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– они действительно ничего не видели.  Нет,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пожалуй,  неправда,  что ничего: они видели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чьи-то глаза.</a:t>
            </a: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027003"/>
            <a:ext cx="5908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Вопрос.  Интересно чьи?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1819</Words>
  <PresentationFormat>Экран (4:3)</PresentationFormat>
  <Paragraphs>111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14</cp:revision>
  <dcterms:modified xsi:type="dcterms:W3CDTF">2013-10-05T13:53:51Z</dcterms:modified>
</cp:coreProperties>
</file>