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6131" y="71414"/>
            <a:ext cx="8311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Раздел: «Сказочные человечки».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3214686"/>
            <a:ext cx="743972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Отважный герой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Бильбо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Беггинс</a:t>
            </a:r>
            <a:endParaRPr lang="en-US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(глава «Пауки и мухи», </a:t>
            </a:r>
            <a:endParaRPr lang="en-US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ч.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</a:t>
            </a:r>
            <a:r>
              <a:rPr lang="en-US" sz="5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r>
              <a:rPr lang="ru-RU" sz="5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4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85720" y="463049"/>
            <a:ext cx="857256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Чтение 5-й части до конца.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Словарная работа: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глаза вылезли из орбит, задыхались от ярости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Как удалось Бильбо выбраться из западни?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Кстати, как хоббит называл свой кинжал?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Найдите слово, в котором автор выразил своё отношение к паукам. Какое это отношение?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ea typeface="JournalC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JournalC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ea typeface="JournalC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Для чего он убежал в глубь леса?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617901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JournalC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ea typeface="JournalC-Italic"/>
                <a:cs typeface="Times New Roman" pitchFamily="18" charset="0"/>
              </a:rPr>
              <a:t>В толковом словаре </a:t>
            </a:r>
            <a:r>
              <a:rPr lang="ru-RU" sz="2800" i="1" dirty="0" smtClean="0">
                <a:solidFill>
                  <a:srgbClr val="000080"/>
                </a:solidFill>
                <a:latin typeface="Times New Roman" pitchFamily="18" charset="0"/>
                <a:ea typeface="JournalC-Italic"/>
                <a:cs typeface="Times New Roman" pitchFamily="18" charset="0"/>
              </a:rPr>
              <a:t>орава</a:t>
            </a:r>
            <a:r>
              <a:rPr lang="ru-RU" sz="2800" dirty="0" smtClean="0">
                <a:latin typeface="Times New Roman" pitchFamily="18" charset="0"/>
                <a:ea typeface="JournalC-Italic"/>
                <a:cs typeface="Times New Roman" pitchFamily="18" charset="0"/>
              </a:rPr>
              <a:t> – беспорядочное, шумное скопление людей.</a:t>
            </a:r>
            <a:r>
              <a:rPr lang="ru-RU" sz="2800" dirty="0" smtClean="0">
                <a:latin typeface="Times New Roman" pitchFamily="18" charset="0"/>
                <a:ea typeface="JournalC"/>
                <a:cs typeface="Times New Roman" pitchFamily="18" charset="0"/>
              </a:rPr>
              <a:t>)</a:t>
            </a:r>
            <a:endParaRPr lang="ru-RU" sz="28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0"/>
            <a:ext cx="5819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Чтение 6 – й части.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1357298"/>
            <a:ext cx="821537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Беседа после чтения: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Найдите слова, из которых видно отношение автора к гномам и к Бильбо.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Показал ли автор что-то новое в характере Бильбо?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Почему автор так подробно описывает спасение Фили?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Как вы думаете, успеют ли гномы и хоббит освободить остальных? А можно ли поступить иначе?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384848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Обобщающая беседа по тексту 5–6-й частей.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1. – Что нового мы узнали о Бильбо?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2. – Какие фрагменты текста понравились вам больше всего?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3. – А встретились ли нам картины природы в этих частях? Почему их нет, как вы думаете?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4. – Разгадали ли вы смысл названия главы?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JournalC"/>
                <a:cs typeface="Times New Roman" pitchFamily="18" charset="0"/>
              </a:rPr>
              <a:t>5. – Можем ли мы ответить на вопрос, куда шли гномы и Бильбо?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7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719720"/>
            <a:ext cx="6105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3478130"/>
            <a:ext cx="88583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Monotype Corsiva" pitchFamily="66" charset="0"/>
                <a:cs typeface="Times New Roman" pitchFamily="18" charset="0"/>
              </a:rPr>
              <a:t>          </a:t>
            </a:r>
            <a:r>
              <a:rPr lang="ru-RU" sz="4800" b="1" i="1" dirty="0" smtClean="0">
                <a:latin typeface="Monotype Corsiva" pitchFamily="66" charset="0"/>
                <a:cs typeface="Times New Roman" pitchFamily="18" charset="0"/>
              </a:rPr>
              <a:t>Перечитать 5–6-ю части, подчеркнуть слова, рассказывающие о том, что умел делать Бильбо.</a:t>
            </a:r>
            <a:endParaRPr lang="ru-RU" sz="4800" b="1" i="1" dirty="0"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509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88934">
            <a:off x="586458" y="1102051"/>
            <a:ext cx="3337560" cy="2482596"/>
          </a:xfrm>
          <a:prstGeom prst="rect">
            <a:avLst/>
          </a:prstGeom>
        </p:spPr>
      </p:pic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124127">
            <a:off x="4747749" y="1441298"/>
            <a:ext cx="3938562" cy="2419402"/>
          </a:xfrm>
          <a:prstGeom prst="rect">
            <a:avLst/>
          </a:prstGeom>
        </p:spPr>
      </p:pic>
      <p:pic>
        <p:nvPicPr>
          <p:cNvPr id="2" name="Рисунок 1" descr="art-ХоббитНежданное-путешествие-фильмы-гномы-49242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09334"/>
            <a:ext cx="9144000" cy="33486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24" y="-142900"/>
            <a:ext cx="735380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Проверка 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домашнего задания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214290"/>
            <a:ext cx="8537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Работа с текстом до чтения.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673260"/>
            <a:ext cx="878687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Вспомните, на каком эпизоде мы остановились.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Как вы думаете, сможет ли Бильбо помочь гномам?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Как, по-вашему, поведёт себя Бильбо в этой ситуации?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Что бы вы сделали на его месте?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4000"/>
            <a:lum/>
          </a:blip>
          <a:srcRect/>
          <a:stretch>
            <a:fillRect l="-2000" t="-5000" r="-2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0"/>
            <a:ext cx="2515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5 Часть.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714356"/>
            <a:ext cx="87154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Бильбо понял, что настал момент действовать.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(Надо срочно что-то делать.)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Добраться до пауков он не мог, стрелять было нечем.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(Что же делать?)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Оглядевшись, он увидел углубление – очевидно, русло пересохшего ручья, – где валялось много камней. Бильбо недурно метал камни. Недолго думая, он подобрал гладкий, как яйцо, камень, очень удобно лёгший в ладонь. Мальчиком Бильбо много упражнялся, швыряя камни в разные предметы, так что кролики, белки и птицы разбегались и разлетались без оглядки, едва завидев, как он наклоняется. 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3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2844" y="357166"/>
            <a:ext cx="871543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Став взрослым, он много времени отдавал метанию колец, дротика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-Italic"/>
                <a:cs typeface="Times New Roman" pitchFamily="18" charset="0"/>
              </a:rPr>
              <a:t>метательное копьё на коротком древке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стрельбе по прутику, игре в кегли, шары и другие тихие игры метательного и швырятельного свойства. Бильбо вообще много чего умел помимо того, что пускал кольца дыма, загадывал загадки и стряпал. Просто мне некогда было рассказать об этом раньше. И сейчас тоже некогда. Пока он подбирал камни, паук долез до Бомбура, и через секунду тому бы несдобровать.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3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42844" y="-66949"/>
            <a:ext cx="8786874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И тут Бильбо бросил камень. Бац! – камень ударил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паука по макушке, и паук без чувств шлёпнулся с дерева на землю, задрав лапы.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C-Italic"/>
                <a:cs typeface="Times New Roman" pitchFamily="18" charset="0"/>
              </a:rPr>
              <a:t>Представили?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JournalSansC"/>
                <a:cs typeface="Times New Roman" pitchFamily="18" charset="0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Второй камень со свистом прорвал большую паутину и наповал сразил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(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сразу убил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)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паука, сидевшего в центре. В колонии пауков поднялась паника, и на время, могу вас уверить, они и думать забыли про гномов. Видеть Бильбо они не могли. Но сообразили, с какой стороны летят камни. С молниеносной быстротой они помчались по веткам, выбрасывая нити во всех направлениях.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(Зачем?)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Пространство наполнилось смертоносными качелями.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SansC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7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5848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Беседа после чтения: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Что нового узнали мы о хоббите из этой части?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Каким стрелком был Бильбо? Докажите строчкой из текста.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Можно ли сказать, как к Бильбо относится автор? Хорошо ли знает своего героя? Почему автор раньше нам не рассказал всего этого о Бильбо?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И даже сейчас ему опять некогда. Почему?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Как вы думаете, почему хоббит бросил второй камень именно в паука, сидящего в центре?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Первый паук шлёпнулся без чувств, а второго камень сразил наповал. Есть ли разница?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Что началось в колонии пауков?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Как вы думаете, на чьей стороне автор? Прочитайте, где автор сам вступает в разговор с читателем.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Почему пауки стали выбрасывать нити во все стороны?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78085" y="-13295"/>
            <a:ext cx="518783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Чтение 3-го абзаца текста.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28596" y="1496782"/>
            <a:ext cx="842968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Беседа после чтения: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Удалось ли паукам перехитрить Бильбо?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Что чувствовал Бильбо?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Удалось ли Бильбо отвлечь пауков от гномов?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Сколько пауков сбежалось к тому месту, где раньше стоял Бильбо?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Стало ли страшно хоббиту?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О каких чертах личности говорят действия героя?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Как можно назвать песенку Бильбо?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Как вы думаете, паукам понравится эта песня?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6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42910" y="214290"/>
            <a:ext cx="807249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Чтение 4-го абзаца.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Словарная работа.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«не слишком складная дразнилка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экспромтом»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(т.е. без предварительной подготовки).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Вопрос после чтения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Как же отреагировали пауки на экспромт Бильбо? Перечитайте.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Чтение 5-го абзаца.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Словарная работа: объяснение значения слова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неминуемо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-Italic"/>
                <a:cs typeface="Times New Roman" pitchFamily="18" charset="0"/>
              </a:rPr>
              <a:t>Вопросы после чтения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Что задумали озлобленные пауки?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JournalC"/>
                <a:cs typeface="Times New Roman" pitchFamily="18" charset="0"/>
              </a:rPr>
              <a:t>– Разгадал ли Бильбо план пауков? Чтобы ответить на этот вопрос, прочитаем дальше.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891</Words>
  <PresentationFormat>Экран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</cp:revision>
  <dcterms:modified xsi:type="dcterms:W3CDTF">2013-10-06T07:24:12Z</dcterms:modified>
</cp:coreProperties>
</file>