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58" r:id="rId2"/>
    <p:sldId id="260" r:id="rId3"/>
    <p:sldId id="270" r:id="rId4"/>
    <p:sldId id="259" r:id="rId5"/>
    <p:sldId id="265" r:id="rId6"/>
    <p:sldId id="269" r:id="rId7"/>
    <p:sldId id="272" r:id="rId8"/>
    <p:sldId id="275" r:id="rId9"/>
    <p:sldId id="257" r:id="rId10"/>
    <p:sldId id="267" r:id="rId11"/>
    <p:sldId id="268" r:id="rId12"/>
    <p:sldId id="266" r:id="rId13"/>
    <p:sldId id="276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1" autoAdjust="0"/>
    <p:restoredTop sz="94660"/>
  </p:normalViewPr>
  <p:slideViewPr>
    <p:cSldViewPr>
      <p:cViewPr varScale="1">
        <p:scale>
          <a:sx n="93" d="100"/>
          <a:sy n="93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541D4-4ABD-4DA7-80FB-18788BA5B630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8603F-8626-49BA-904C-E23980744D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ADBD39B-AC7A-4E06-92F5-E519D4155A04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5C4EC40-ABBB-4D9C-9EE1-475826C52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F712C3-651B-4444-B8FA-470B8AA3E81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CD369-5273-45A9-85B5-78432C0CBB00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D20E3-F479-4B9F-8C4C-6A07B0355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3FAD3-CF6F-42A2-BB78-1CFF5C6740E0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F6713-6457-413F-928E-BD9C58CDEF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6D0EB-60E0-46A2-954B-0956D5C7EDE7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4989F-2B0F-4877-8D51-B70DD4DCA3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72DFD-E267-41F7-B63F-68F45EDEE2F8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5B022-D92B-4681-BFCA-AC35AF7E4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AFD53-DC4F-4997-B105-F61ADDD48FBC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DCD53-E6F6-44D3-8869-F3D36587C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0C20E-D111-49A8-BF31-6DE0530AAAB3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45590-ABD9-45CA-B89D-1A0A6CC6BA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B0BA1-112F-4E6A-86D1-144B468BE12A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E05A7-6B1E-4895-8AF3-97BD72D71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96434-2C22-46AF-83C4-10C56BC02D01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48A40-7A4F-463E-88FB-1252ED95A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BA102-A6CD-4E34-BD56-38E2C554AF36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C0D89-E021-4114-9CF7-770D9E843A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465E7-DA33-4F3C-9B5A-9B968F4E47B6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B3FA5-064D-479C-91A4-FB075F869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78354-CBD5-457F-A325-0618B745A026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B4163-A704-4992-BE1E-4AC04A52D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6F4FDA-E00C-4DCD-AC3A-F610868330E7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642904-9AD6-4168-91B7-249C14D05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48;&#1075;&#1088;&#1091;&#1096;&#1082;&#1072;-cut.avi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Александр Грин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grinlandia.narod.ru/images/bi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773238"/>
            <a:ext cx="26955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http://img15.nnm.ru/a/a/6/b/2/18525d2e4333fd8a401652e5ef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1844675"/>
            <a:ext cx="4344987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http://blagaya.ru/wp-content/uploads/2010/01/grin-autograph-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3429000"/>
            <a:ext cx="239553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1403350" y="765175"/>
            <a:ext cx="5976938" cy="568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3708400" y="5732463"/>
            <a:ext cx="10080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Constantia" pitchFamily="18" charset="0"/>
              </a:rPr>
              <a:t>Джон Ив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07904" y="4365104"/>
            <a:ext cx="738664" cy="1368152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</a:rPr>
              <a:t>Предложение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5816" y="3356992"/>
            <a:ext cx="461665" cy="1296144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+mn-lt"/>
              </a:rPr>
              <a:t>примет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55976" y="3068960"/>
            <a:ext cx="461665" cy="1440160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</a:rPr>
              <a:t>не примет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467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/>
              <a:t>«Дерево предсказаний»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22535" name="TextBox 11"/>
          <p:cNvSpPr txBox="1">
            <a:spLocks noChangeArrowheads="1"/>
          </p:cNvSpPr>
          <p:nvPr/>
        </p:nvSpPr>
        <p:spPr bwMode="auto">
          <a:xfrm>
            <a:off x="3132138" y="3141663"/>
            <a:ext cx="1368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2060"/>
                </a:solidFill>
                <a:latin typeface="Constantia" pitchFamily="18" charset="0"/>
              </a:rPr>
              <a:t>Почему?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484313"/>
            <a:ext cx="699135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4" descr="http://www.weblancer.net/files/portfolio/1396/139624/15714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3141663"/>
            <a:ext cx="25431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6" descr="http://grinlandia.narod.ru/articles/green_lam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3573463"/>
            <a:ext cx="28067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836613"/>
            <a:ext cx="6419850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108012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«Весы нравственного выбора»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Ответьте на вопрос: «Что каждый из героев положил на чаши, делая свой нравственный выбор?» </a:t>
            </a:r>
            <a:endParaRPr lang="ru-RU" sz="1800" b="1" dirty="0"/>
          </a:p>
        </p:txBody>
      </p:sp>
      <p:sp>
        <p:nvSpPr>
          <p:cNvPr id="24579" name="TextBox 7"/>
          <p:cNvSpPr txBox="1">
            <a:spLocks noChangeArrowheads="1"/>
          </p:cNvSpPr>
          <p:nvPr/>
        </p:nvSpPr>
        <p:spPr bwMode="auto">
          <a:xfrm>
            <a:off x="1116013" y="1916113"/>
            <a:ext cx="2087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700808"/>
            <a:ext cx="67687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Судьба? Пути и перепутья? Тракты.</a:t>
            </a:r>
          </a:p>
          <a:p>
            <a:r>
              <a:rPr lang="ru-RU" sz="3200" dirty="0" smtClean="0">
                <a:latin typeface="Monotype Corsiva" pitchFamily="66" charset="0"/>
              </a:rPr>
              <a:t>То вдаль зовёт, то гасит нас, губя.</a:t>
            </a:r>
          </a:p>
          <a:p>
            <a:r>
              <a:rPr lang="ru-RU" sz="3200" dirty="0" smtClean="0">
                <a:latin typeface="Monotype Corsiva" pitchFamily="66" charset="0"/>
              </a:rPr>
              <a:t>Судьба – предначертанье? Нет. Характер!</a:t>
            </a:r>
          </a:p>
          <a:p>
            <a:r>
              <a:rPr lang="ru-RU" sz="3200" dirty="0" smtClean="0">
                <a:latin typeface="Monotype Corsiva" pitchFamily="66" charset="0"/>
              </a:rPr>
              <a:t>Судьба – не вне, она – внутри тебя.</a:t>
            </a:r>
          </a:p>
          <a:p>
            <a:endParaRPr lang="ru-RU" sz="3200" dirty="0" smtClean="0">
              <a:latin typeface="Monotype Corsiva" pitchFamily="66" charset="0"/>
            </a:endParaRPr>
          </a:p>
          <a:p>
            <a:pPr algn="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Яков Белинский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1331913" y="1773238"/>
            <a:ext cx="648017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onstantia" pitchFamily="18" charset="0"/>
              </a:rPr>
              <a:t>Продолжите фразу:</a:t>
            </a:r>
          </a:p>
          <a:p>
            <a:pPr algn="ctr"/>
            <a:endParaRPr lang="ru-RU" sz="3200">
              <a:latin typeface="Constantia" pitchFamily="18" charset="0"/>
            </a:endParaRPr>
          </a:p>
          <a:p>
            <a:r>
              <a:rPr lang="ru-RU" sz="3200" b="1" i="1">
                <a:latin typeface="Constantia" pitchFamily="18" charset="0"/>
              </a:rPr>
              <a:t>«Чтобы не стать игрушкой в руках судьбы, нужно…»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&amp;acy;&amp;ncy;&amp;icy;&amp;mcy;&amp;iecy;,&amp;gcy;&amp;lcy;&amp;acy;&amp;zcy;&amp;acy;,&amp;kcy;&amp;ncy;&amp;icy;&amp;gcy;&amp;icy;,&amp;lcy;&amp;icy;&amp;tscy;&amp;acy;,&amp;mcy;&amp;acy;&amp;ncy;&amp;gcy;&amp;acy;,&amp;scy;&amp;tcy;&amp;icy;&amp;lcy;&amp;softcy; &amp;mcy;&amp;acy;&amp;ncy;&amp;gcy;&amp;acy;,&amp;fcy;&amp;icy;&amp;ocy;&amp;lcy;&amp;iecy;&amp;tcy;&amp;ocy;&amp;vcy;&amp;y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20713"/>
            <a:ext cx="30956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4" descr="http://i45.mindmix.ru/26/93/259326/98/4319698/33921857_Svetlana_Osipova__zelenaya_lampa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549275"/>
            <a:ext cx="39433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20702629">
            <a:off x="575621" y="2868324"/>
            <a:ext cx="5955750" cy="212365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</a:rPr>
              <a:t>Спасибо за урок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 descr="http://j.livelib.ru/boocover/1000517667/l/40f5/A._Grin__Zolotaya_tsep._Doroga_nikuda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6227763" y="3213100"/>
            <a:ext cx="19050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476375" y="1484313"/>
            <a:ext cx="705643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onstantia" pitchFamily="18" charset="0"/>
              </a:rPr>
              <a:t>«</a:t>
            </a:r>
            <a:r>
              <a:rPr lang="ru-RU" sz="3200">
                <a:solidFill>
                  <a:srgbClr val="00B050"/>
                </a:solidFill>
                <a:latin typeface="Constantia" pitchFamily="18" charset="0"/>
              </a:rPr>
              <a:t>Человек –</a:t>
            </a:r>
            <a:r>
              <a:rPr lang="ru-RU" sz="3200">
                <a:latin typeface="Constantia" pitchFamily="18" charset="0"/>
              </a:rPr>
              <a:t> это звучит гордо»</a:t>
            </a:r>
          </a:p>
          <a:p>
            <a:pPr algn="r"/>
            <a:r>
              <a:rPr lang="ru-RU" sz="3200">
                <a:latin typeface="Constantia" pitchFamily="18" charset="0"/>
              </a:rPr>
              <a:t>М.Горький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331913" y="3500438"/>
            <a:ext cx="720090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«В мире нет ничего  более  замечательного, чем </a:t>
            </a:r>
            <a:r>
              <a:rPr lang="ru-RU" sz="2800">
                <a:solidFill>
                  <a:srgbClr val="00B050"/>
                </a:solidFill>
                <a:latin typeface="Constantia" pitchFamily="18" charset="0"/>
              </a:rPr>
              <a:t>человек</a:t>
            </a:r>
            <a:r>
              <a:rPr lang="ru-RU" sz="2800">
                <a:latin typeface="Constantia" pitchFamily="18" charset="0"/>
              </a:rPr>
              <a:t>»</a:t>
            </a:r>
          </a:p>
          <a:p>
            <a:pPr algn="r"/>
            <a:r>
              <a:rPr lang="ru-RU" sz="2800">
                <a:latin typeface="Constantia" pitchFamily="18" charset="0"/>
              </a:rPr>
              <a:t> Абдулла Сарацин, арабский философ</a:t>
            </a:r>
            <a:r>
              <a:rPr lang="ru-RU">
                <a:latin typeface="Constantia" pitchFamily="18" charset="0"/>
              </a:rPr>
              <a:t>.</a:t>
            </a:r>
          </a:p>
        </p:txBody>
      </p:sp>
      <p:pic>
        <p:nvPicPr>
          <p:cNvPr id="15364" name="Picture 2" descr="http://j.livelib.ru/boocover/1000087129/l/013e/A._Grin__Alye_parusa._Beguschaya_po_voln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549275"/>
            <a:ext cx="19050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1"/>
          <p:cNvSpPr>
            <a:spLocks noChangeArrowheads="1"/>
          </p:cNvSpPr>
          <p:nvPr/>
        </p:nvSpPr>
        <p:spPr bwMode="auto">
          <a:xfrm>
            <a:off x="1042988" y="2151063"/>
            <a:ext cx="698500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Constantia" pitchFamily="18" charset="0"/>
              </a:rPr>
              <a:t>«Человек в порыве к счастью способен своими руками совершать чудеса»</a:t>
            </a:r>
          </a:p>
          <a:p>
            <a:pPr algn="r"/>
            <a:endParaRPr lang="ru-RU" sz="4000">
              <a:latin typeface="Constantia" pitchFamily="18" charset="0"/>
            </a:endParaRPr>
          </a:p>
          <a:p>
            <a:pPr algn="r"/>
            <a:r>
              <a:rPr lang="ru-RU" sz="4000">
                <a:latin typeface="Constantia" pitchFamily="18" charset="0"/>
              </a:rPr>
              <a:t>             К.Паустовский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img0.liveinternet.ru/images/attach/c/0/33/921/33921857_Svetlana_Osipova__zelenaya_lampa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3132138" y="2133600"/>
            <a:ext cx="30797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3"/>
          <p:cNvSpPr txBox="1">
            <a:spLocks noChangeArrowheads="1"/>
          </p:cNvSpPr>
          <p:nvPr/>
        </p:nvSpPr>
        <p:spPr bwMode="auto">
          <a:xfrm>
            <a:off x="250825" y="908050"/>
            <a:ext cx="8353425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Рассказ</a:t>
            </a:r>
          </a:p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«Зелёная лампа»</a:t>
            </a:r>
          </a:p>
        </p:txBody>
      </p:sp>
      <p:sp>
        <p:nvSpPr>
          <p:cNvPr id="17411" name="Прямоугольник 5"/>
          <p:cNvSpPr>
            <a:spLocks noChangeArrowheads="1"/>
          </p:cNvSpPr>
          <p:nvPr/>
        </p:nvSpPr>
        <p:spPr bwMode="auto">
          <a:xfrm>
            <a:off x="1331913" y="620713"/>
            <a:ext cx="66246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«Судьба – не вне, она – внутри тебя!»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613"/>
            <a:ext cx="8229600" cy="101123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Цели урока: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434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Продолжить знакомство с творчеством А. Грина. </a:t>
            </a:r>
          </a:p>
          <a:p>
            <a:r>
              <a:rPr lang="ru-RU" dirty="0" smtClean="0"/>
              <a:t>Развивать воображение, фантазию в процессе  чтения произведения. </a:t>
            </a:r>
          </a:p>
          <a:p>
            <a:r>
              <a:rPr lang="ru-RU" dirty="0" smtClean="0"/>
              <a:t>Высказать свою точку зрения по вопросам нравственного выбора, жизненной позиции героев.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042988" y="788988"/>
            <a:ext cx="6624637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Судьба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1.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Стечение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жизненных обстоятельств, не зависящих от воли человека, ход событий (по суеверным представлениям – воля Бога, предопределяющая все, что происходит в жизни). </a:t>
            </a:r>
            <a:b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Участь, доля, жизненный путь.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Обстоятельства, условия дальнейшего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существования,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развития чего-либо ; будущность.</a:t>
            </a:r>
          </a:p>
          <a:p>
            <a:endParaRPr lang="ru-RU" sz="28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8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2555875" y="5300663"/>
            <a:ext cx="5432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onstantia" pitchFamily="18" charset="0"/>
              </a:rPr>
              <a:t>Значение слова Судьба по словарю Ефремовой</a:t>
            </a:r>
            <a:endParaRPr lang="ru-RU">
              <a:latin typeface="Constantia" pitchFamily="18" charset="0"/>
            </a:endParaRP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6588125" y="5732463"/>
            <a:ext cx="1079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  <a:hlinkClick r:id="rId2" action="ppaction://hlinkfile"/>
              </a:rPr>
              <a:t>Фильм</a:t>
            </a:r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можно ли …?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5400"/>
            <a:ext cx="8229600" cy="3759200"/>
          </a:xfrm>
        </p:spPr>
        <p:txBody>
          <a:bodyPr/>
          <a:lstStyle/>
          <a:p>
            <a:pPr algn="just"/>
            <a:r>
              <a:rPr lang="ru-RU" sz="3200" smtClean="0"/>
              <a:t>В виде игрушки- живой человек</a:t>
            </a:r>
          </a:p>
          <a:p>
            <a:pPr algn="just"/>
            <a:r>
              <a:rPr lang="ru-RU" sz="3200" smtClean="0"/>
              <a:t>За деньги можно всё </a:t>
            </a:r>
          </a:p>
          <a:p>
            <a:pPr algn="just"/>
            <a:r>
              <a:rPr lang="ru-RU" sz="3200" smtClean="0"/>
              <a:t>Остаться человеком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204864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Кэб</a:t>
            </a:r>
            <a:r>
              <a:rPr lang="ru-RU" dirty="0" smtClean="0"/>
              <a:t>, иногда </a:t>
            </a:r>
            <a:r>
              <a:rPr lang="ru-RU" i="1" dirty="0" smtClean="0"/>
              <a:t>кеб</a:t>
            </a:r>
            <a:r>
              <a:rPr lang="ru-RU" dirty="0" smtClean="0"/>
              <a:t> (</a:t>
            </a:r>
            <a:r>
              <a:rPr lang="ru-RU" dirty="0" smtClean="0">
                <a:hlinkClick r:id="rId2" tooltip="Английский язык"/>
              </a:rPr>
              <a:t>англ.</a:t>
            </a:r>
            <a:r>
              <a:rPr lang="ru-RU" dirty="0" smtClean="0"/>
              <a:t> </a:t>
            </a:r>
            <a:r>
              <a:rPr lang="ru-RU" i="1" dirty="0" err="1" smtClean="0"/>
              <a:t>cab</a:t>
            </a:r>
            <a:r>
              <a:rPr lang="ru-RU" dirty="0" smtClean="0"/>
              <a:t> ← </a:t>
            </a:r>
            <a:r>
              <a:rPr lang="ru-RU" i="1" dirty="0" err="1" smtClean="0"/>
              <a:t>cabriolet</a:t>
            </a:r>
            <a:r>
              <a:rPr lang="ru-RU" dirty="0" smtClean="0"/>
              <a:t>) — наёмный экипаж на конной тяге, распространённый преимущественно в Великобритании в XVII—XIX веках.</a:t>
            </a:r>
            <a:endParaRPr lang="ru-RU" dirty="0"/>
          </a:p>
        </p:txBody>
      </p:sp>
      <p:pic>
        <p:nvPicPr>
          <p:cNvPr id="1026" name="Picture 2" descr="File:HansomCa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996952"/>
            <a:ext cx="2736304" cy="20522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1412776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Джентльмен</a:t>
            </a:r>
            <a:r>
              <a:rPr lang="ru-RU" dirty="0" smtClean="0"/>
              <a:t> - почтительное обращение к мужчинам в англоязычных странах. Хорошо воспитанный человек.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32129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Фунт стерлингов - </a:t>
            </a:r>
            <a:r>
              <a:rPr lang="ru-RU" dirty="0" smtClean="0"/>
              <a:t> денежная единица Великобритании</a:t>
            </a:r>
            <a:endParaRPr lang="ru-RU" dirty="0"/>
          </a:p>
        </p:txBody>
      </p:sp>
      <p:pic>
        <p:nvPicPr>
          <p:cNvPr id="1028" name="Picture 4" descr="1 &amp;fcy;&amp;ucy;&amp;ncy;&amp;tcy; &amp;scy;&amp;tcy;&amp;iecy;&amp;rcy;&amp;lcy;&amp;icy;&amp;ncy;&amp;gcy;&amp;ocy;&amp;vcy; 2009 &amp;gcy;&amp;ocy;&amp;d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645024"/>
            <a:ext cx="2448272" cy="161586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3528" y="3861048"/>
            <a:ext cx="2304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1Ф.с = </a:t>
            </a:r>
            <a:r>
              <a:rPr lang="ru-RU" dirty="0" smtClean="0"/>
              <a:t>47.25 </a:t>
            </a:r>
            <a:r>
              <a:rPr lang="ru-RU" dirty="0" err="1" smtClean="0"/>
              <a:t>руб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8313" y="476250"/>
          <a:ext cx="8064896" cy="5904657"/>
        </p:xfrm>
        <a:graphic>
          <a:graphicData uri="http://schemas.openxmlformats.org/drawingml/2006/table">
            <a:tbl>
              <a:tblPr/>
              <a:tblGrid>
                <a:gridCol w="4032448"/>
                <a:gridCol w="4032448"/>
              </a:tblGrid>
              <a:tr h="8254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95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5395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1519" name="Rectangle 1"/>
          <p:cNvSpPr>
            <a:spLocks noChangeArrowheads="1"/>
          </p:cNvSpPr>
          <p:nvPr/>
        </p:nvSpPr>
        <p:spPr bwMode="auto">
          <a:xfrm>
            <a:off x="0" y="-95250"/>
            <a:ext cx="695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№1                                       Таблица </a:t>
            </a:r>
            <a:r>
              <a:rPr lang="ru-RU" b="1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Характеристика героев</a:t>
            </a:r>
            <a:r>
              <a:rPr lang="ru-RU" b="1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lang="ru-RU" sz="900"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1005</TotalTime>
  <Words>253</Words>
  <Application>Microsoft Office PowerPoint</Application>
  <PresentationFormat>Экран (4:3)</PresentationFormat>
  <Paragraphs>47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Александр Грин</vt:lpstr>
      <vt:lpstr>Слайд 2</vt:lpstr>
      <vt:lpstr>Слайд 3</vt:lpstr>
      <vt:lpstr>Слайд 4</vt:lpstr>
      <vt:lpstr>          Цели урока: </vt:lpstr>
      <vt:lpstr>Слайд 6</vt:lpstr>
      <vt:lpstr>А можно ли …?</vt:lpstr>
      <vt:lpstr>Словарная работа</vt:lpstr>
      <vt:lpstr>Слайд 9</vt:lpstr>
      <vt:lpstr>«Дерево предсказаний» </vt:lpstr>
      <vt:lpstr>Слайд 11</vt:lpstr>
      <vt:lpstr>                  «Весы нравственного выбора»   Ответьте на вопрос: «Что каждый из героев положил на чаши, делая свой нравственный выбор?» </vt:lpstr>
      <vt:lpstr>Слайд 13</vt:lpstr>
      <vt:lpstr>Слайд 14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103</cp:revision>
  <dcterms:created xsi:type="dcterms:W3CDTF">2013-02-18T12:49:26Z</dcterms:created>
  <dcterms:modified xsi:type="dcterms:W3CDTF">2013-03-12T15:58:12Z</dcterms:modified>
</cp:coreProperties>
</file>