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sldIdLst>
    <p:sldId id="256" r:id="rId2"/>
    <p:sldId id="257" r:id="rId3"/>
    <p:sldId id="258" r:id="rId4"/>
    <p:sldId id="260" r:id="rId5"/>
    <p:sldId id="261" r:id="rId6"/>
    <p:sldId id="269" r:id="rId7"/>
    <p:sldId id="263" r:id="rId8"/>
    <p:sldId id="266" r:id="rId9"/>
    <p:sldId id="267" r:id="rId10"/>
    <p:sldId id="268" r:id="rId11"/>
    <p:sldId id="264" r:id="rId12"/>
    <p:sldId id="265" r:id="rId13"/>
    <p:sldId id="270" r:id="rId14"/>
    <p:sldId id="274" r:id="rId15"/>
    <p:sldId id="273"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7E750B-E886-4451-A39D-9CE4A2D6D2F0}" type="datetimeFigureOut">
              <a:rPr lang="ru-RU" smtClean="0"/>
              <a:pPr/>
              <a:t>09.02.2013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7C0D6-3A62-4CC5-B54A-3D58A6EC0DE5}" type="slidenum">
              <a:rPr lang="ru-RU" smtClean="0"/>
              <a:pPr/>
              <a:t>‹#›</a:t>
            </a:fld>
            <a:endParaRPr lang="ru-RU"/>
          </a:p>
        </p:txBody>
      </p:sp>
    </p:spTree>
    <p:extLst>
      <p:ext uri="{BB962C8B-B14F-4D97-AF65-F5344CB8AC3E}">
        <p14:creationId xmlns:p14="http://schemas.microsoft.com/office/powerpoint/2010/main" xmlns="" val="167487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F37C0D6-3A62-4CC5-B54A-3D58A6EC0DE5}"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286D2EB-81E0-4E17-9231-F3843D098C47}" type="datetimeFigureOut">
              <a:rPr lang="ru-RU" smtClean="0"/>
              <a:pPr/>
              <a:t>09.02.2013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35830BB-AEFE-449F-BFB8-5B62EA4949A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E286D2EB-81E0-4E17-9231-F3843D098C47}" type="datetimeFigureOut">
              <a:rPr lang="ru-RU" smtClean="0"/>
              <a:pPr/>
              <a:t>09.02.2013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35830BB-AEFE-449F-BFB8-5B62EA4949A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286D2EB-81E0-4E17-9231-F3843D098C47}" type="datetimeFigureOut">
              <a:rPr lang="ru-RU" smtClean="0"/>
              <a:pPr/>
              <a:t>09.02.2013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E286D2EB-81E0-4E17-9231-F3843D098C47}" type="datetimeFigureOut">
              <a:rPr lang="ru-RU" smtClean="0"/>
              <a:pPr/>
              <a:t>09.02.2013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5830BB-AEFE-449F-BFB8-5B62EA4949A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E286D2EB-81E0-4E17-9231-F3843D098C47}" type="datetimeFigureOut">
              <a:rPr lang="ru-RU" smtClean="0"/>
              <a:pPr/>
              <a:t>09.02.2013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5830BB-AEFE-449F-BFB8-5B62EA4949A0}"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286D2EB-81E0-4E17-9231-F3843D098C47}" type="datetimeFigureOut">
              <a:rPr lang="ru-RU" smtClean="0"/>
              <a:pPr/>
              <a:t>09.02.2013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35830BB-AEFE-449F-BFB8-5B62EA4949A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bruschatkann.ru/polz9.html" TargetMode="External"/><Relationship Id="rId2" Type="http://schemas.openxmlformats.org/officeDocument/2006/relationships/hyperlink" Target="http://www.&#1091;&#1073;&#1089;&#1090;.&#1088;&#1092;/uslugi/ukladka_bruschatki.html" TargetMode="External"/><Relationship Id="rId1" Type="http://schemas.openxmlformats.org/officeDocument/2006/relationships/slideLayout" Target="../slideLayouts/slideLayout2.xml"/><Relationship Id="rId5" Type="http://schemas.openxmlformats.org/officeDocument/2006/relationships/hyperlink" Target="http://www.ndom.ru/zsm/izd/bruschatka/istoriya-bruschatki.php" TargetMode="External"/><Relationship Id="rId4" Type="http://schemas.openxmlformats.org/officeDocument/2006/relationships/hyperlink" Target="http://images.yandex.ru/yandsearch?tex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268760"/>
            <a:ext cx="8220748" cy="2868168"/>
          </a:xfrm>
        </p:spPr>
        <p:txBody>
          <a:bodyPr/>
          <a:lstStyle/>
          <a:p>
            <a:pPr algn="ctr"/>
            <a:r>
              <a:rPr lang="ru-RU" dirty="0" smtClean="0">
                <a:solidFill>
                  <a:schemeClr val="accent4">
                    <a:lumMod val="75000"/>
                  </a:schemeClr>
                </a:solidFill>
                <a:ea typeface="Arial Unicode MS" pitchFamily="34" charset="-128"/>
                <a:cs typeface="Andalus" pitchFamily="18" charset="-78"/>
              </a:rPr>
              <a:t>Исследовательская работа на тему: </a:t>
            </a:r>
            <a:br>
              <a:rPr lang="ru-RU" dirty="0" smtClean="0">
                <a:solidFill>
                  <a:schemeClr val="accent4">
                    <a:lumMod val="75000"/>
                  </a:schemeClr>
                </a:solidFill>
                <a:ea typeface="Arial Unicode MS" pitchFamily="34" charset="-128"/>
                <a:cs typeface="Andalus" pitchFamily="18" charset="-78"/>
              </a:rPr>
            </a:br>
            <a:r>
              <a:rPr lang="ru-RU" dirty="0" smtClean="0">
                <a:solidFill>
                  <a:srgbClr val="00B0F0"/>
                </a:solidFill>
                <a:ea typeface="Arial Unicode MS" pitchFamily="34" charset="-128"/>
                <a:cs typeface="Andalus" pitchFamily="18" charset="-78"/>
              </a:rPr>
              <a:t>«выбор оптимального варианта мощения садовой дорожки».</a:t>
            </a:r>
            <a:endParaRPr lang="ru-RU" dirty="0">
              <a:solidFill>
                <a:srgbClr val="00B0F0"/>
              </a:solidFill>
              <a:ea typeface="Arial Unicode MS" pitchFamily="34" charset="-128"/>
              <a:cs typeface="Andalus" pitchFamily="18" charset="-78"/>
            </a:endParaRPr>
          </a:p>
        </p:txBody>
      </p:sp>
      <p:sp>
        <p:nvSpPr>
          <p:cNvPr id="3" name="Подзаголовок 2"/>
          <p:cNvSpPr>
            <a:spLocks noGrp="1"/>
          </p:cNvSpPr>
          <p:nvPr>
            <p:ph type="subTitle" idx="1"/>
          </p:nvPr>
        </p:nvSpPr>
        <p:spPr>
          <a:xfrm>
            <a:off x="3491880" y="4509120"/>
            <a:ext cx="5114778" cy="1101248"/>
          </a:xfrm>
        </p:spPr>
        <p:txBody>
          <a:bodyPr>
            <a:noAutofit/>
          </a:bodyPr>
          <a:lstStyle/>
          <a:p>
            <a:r>
              <a:rPr lang="ru-RU" sz="2000" b="1" dirty="0" smtClean="0"/>
              <a:t>Подготовила: </a:t>
            </a:r>
            <a:r>
              <a:rPr lang="ru-RU" sz="2400" dirty="0" err="1" smtClean="0"/>
              <a:t>Помысухина</a:t>
            </a:r>
            <a:r>
              <a:rPr lang="ru-RU" sz="2400" dirty="0" smtClean="0"/>
              <a:t> Алина</a:t>
            </a:r>
          </a:p>
          <a:p>
            <a:r>
              <a:rPr lang="ru-RU" sz="2400" b="1" dirty="0" smtClean="0"/>
              <a:t>Класс:</a:t>
            </a:r>
            <a:r>
              <a:rPr lang="ru-RU" sz="1800" dirty="0" smtClean="0"/>
              <a:t>11а</a:t>
            </a:r>
          </a:p>
          <a:p>
            <a:r>
              <a:rPr lang="ru-RU" sz="2400" b="1" dirty="0" smtClean="0"/>
              <a:t>Школа: </a:t>
            </a:r>
            <a:r>
              <a:rPr lang="ru-RU" sz="2400" dirty="0" err="1" smtClean="0"/>
              <a:t>Шатковская</a:t>
            </a:r>
            <a:r>
              <a:rPr lang="ru-RU" sz="2400" dirty="0" smtClean="0"/>
              <a:t> СОШ №1</a:t>
            </a:r>
          </a:p>
          <a:p>
            <a:r>
              <a:rPr lang="ru-RU" sz="2000" b="1" dirty="0" smtClean="0"/>
              <a:t>Учитель:</a:t>
            </a:r>
            <a:r>
              <a:rPr lang="ru-RU" sz="1400" dirty="0" smtClean="0"/>
              <a:t> </a:t>
            </a:r>
            <a:r>
              <a:rPr lang="ru-RU" sz="2000" dirty="0" smtClean="0"/>
              <a:t>Стёпина Татьяна </a:t>
            </a:r>
            <a:r>
              <a:rPr lang="ru-RU" sz="2000" dirty="0" err="1" smtClean="0"/>
              <a:t>Петрововна</a:t>
            </a:r>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8640"/>
            <a:ext cx="7239000" cy="4846320"/>
          </a:xfrm>
        </p:spPr>
        <p:txBody>
          <a:bodyPr>
            <a:normAutofit/>
          </a:bodyPr>
          <a:lstStyle/>
          <a:p>
            <a:pPr algn="ctr">
              <a:buNone/>
            </a:pPr>
            <a:r>
              <a:rPr lang="ru-RU" sz="2000" dirty="0" smtClean="0">
                <a:latin typeface="Comic Sans MS" pitchFamily="66" charset="0"/>
              </a:rPr>
              <a:t>Подобные композиции можно увидеть в китайских садах </a:t>
            </a:r>
            <a:r>
              <a:rPr lang="ru-RU" sz="2000" dirty="0" err="1" smtClean="0">
                <a:latin typeface="Comic Sans MS" pitchFamily="66" charset="0"/>
              </a:rPr>
              <a:t>Сучжоу</a:t>
            </a:r>
            <a:r>
              <a:rPr lang="ru-RU" sz="2000" dirty="0" smtClean="0">
                <a:latin typeface="Comic Sans MS" pitchFamily="66" charset="0"/>
              </a:rPr>
              <a:t> – оригинальные рисунки являются не просто декоративным элементом, а настоящими картинами под ногами.</a:t>
            </a:r>
            <a:endParaRPr lang="ru-RU" sz="2000" dirty="0">
              <a:latin typeface="Comic Sans MS" pitchFamily="66" charset="0"/>
            </a:endParaRPr>
          </a:p>
        </p:txBody>
      </p:sp>
      <p:pic>
        <p:nvPicPr>
          <p:cNvPr id="4" name="Рисунок 3" descr="018.jpg"/>
          <p:cNvPicPr>
            <a:picLocks noChangeAspect="1"/>
          </p:cNvPicPr>
          <p:nvPr/>
        </p:nvPicPr>
        <p:blipFill>
          <a:blip r:embed="rId2" cstate="print"/>
          <a:stretch>
            <a:fillRect/>
          </a:stretch>
        </p:blipFill>
        <p:spPr>
          <a:xfrm>
            <a:off x="539552" y="2780928"/>
            <a:ext cx="3355713" cy="3456384"/>
          </a:xfrm>
          <a:prstGeom prst="rect">
            <a:avLst/>
          </a:prstGeom>
        </p:spPr>
      </p:pic>
      <p:pic>
        <p:nvPicPr>
          <p:cNvPr id="5" name="Рисунок 4" descr="019.jpg"/>
          <p:cNvPicPr>
            <a:picLocks noChangeAspect="1"/>
          </p:cNvPicPr>
          <p:nvPr/>
        </p:nvPicPr>
        <p:blipFill>
          <a:blip r:embed="rId3" cstate="print"/>
          <a:stretch>
            <a:fillRect/>
          </a:stretch>
        </p:blipFill>
        <p:spPr>
          <a:xfrm>
            <a:off x="4355976" y="1628800"/>
            <a:ext cx="3478993" cy="338813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Comic Sans MS" pitchFamily="66" charset="0"/>
              </a:rPr>
              <a:t>Гипотеза:</a:t>
            </a:r>
            <a:endParaRPr lang="ru-RU" dirty="0">
              <a:latin typeface="Comic Sans MS" pitchFamily="66" charset="0"/>
            </a:endParaRPr>
          </a:p>
        </p:txBody>
      </p:sp>
      <p:sp>
        <p:nvSpPr>
          <p:cNvPr id="3" name="Содержимое 2"/>
          <p:cNvSpPr>
            <a:spLocks noGrp="1"/>
          </p:cNvSpPr>
          <p:nvPr>
            <p:ph idx="1"/>
          </p:nvPr>
        </p:nvSpPr>
        <p:spPr>
          <a:xfrm>
            <a:off x="457200" y="1609416"/>
            <a:ext cx="7427168" cy="4843920"/>
          </a:xfrm>
        </p:spPr>
        <p:txBody>
          <a:bodyPr>
            <a:normAutofit/>
          </a:bodyPr>
          <a:lstStyle/>
          <a:p>
            <a:pPr algn="ctr">
              <a:buNone/>
            </a:pPr>
            <a:r>
              <a:rPr lang="ru-RU" b="1" u="sng" dirty="0" smtClean="0">
                <a:solidFill>
                  <a:schemeClr val="accent1">
                    <a:lumMod val="75000"/>
                  </a:schemeClr>
                </a:solidFill>
                <a:latin typeface="Comic Sans MS" pitchFamily="66" charset="0"/>
              </a:rPr>
              <a:t>Для нашей дорожки мы выбрали два возможных варианта</a:t>
            </a:r>
          </a:p>
          <a:p>
            <a:endParaRPr lang="ru-RU" dirty="0" smtClean="0"/>
          </a:p>
          <a:p>
            <a:endParaRPr lang="ru-RU" dirty="0" smtClean="0"/>
          </a:p>
          <a:p>
            <a:endParaRPr lang="ru-RU" dirty="0"/>
          </a:p>
        </p:txBody>
      </p:sp>
      <p:pic>
        <p:nvPicPr>
          <p:cNvPr id="15" name="Рисунок 14" descr="yandsearch.jpg"/>
          <p:cNvPicPr>
            <a:picLocks noChangeAspect="1"/>
          </p:cNvPicPr>
          <p:nvPr/>
        </p:nvPicPr>
        <p:blipFill>
          <a:blip r:embed="rId2" cstate="print"/>
          <a:stretch>
            <a:fillRect/>
          </a:stretch>
        </p:blipFill>
        <p:spPr>
          <a:xfrm>
            <a:off x="611560" y="3789040"/>
            <a:ext cx="3091543" cy="2016224"/>
          </a:xfrm>
          <a:prstGeom prst="rect">
            <a:avLst/>
          </a:prstGeom>
        </p:spPr>
      </p:pic>
      <p:sp>
        <p:nvSpPr>
          <p:cNvPr id="17" name="Стрелка вниз 16"/>
          <p:cNvSpPr/>
          <p:nvPr/>
        </p:nvSpPr>
        <p:spPr>
          <a:xfrm>
            <a:off x="2123728" y="2348880"/>
            <a:ext cx="288032"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низ 17"/>
          <p:cNvSpPr/>
          <p:nvPr/>
        </p:nvSpPr>
        <p:spPr>
          <a:xfrm>
            <a:off x="6156176" y="2348880"/>
            <a:ext cx="288032"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big_14.jpg"/>
          <p:cNvPicPr>
            <a:picLocks noChangeAspect="1"/>
          </p:cNvPicPr>
          <p:nvPr/>
        </p:nvPicPr>
        <p:blipFill>
          <a:blip r:embed="rId3" cstate="print"/>
          <a:stretch>
            <a:fillRect/>
          </a:stretch>
        </p:blipFill>
        <p:spPr>
          <a:xfrm>
            <a:off x="4644008" y="3789040"/>
            <a:ext cx="3274100" cy="21027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Comic Sans MS" pitchFamily="66" charset="0"/>
              </a:rPr>
              <a:t>Первый вариант:</a:t>
            </a:r>
            <a:endParaRPr lang="ru-RU" dirty="0">
              <a:latin typeface="Comic Sans MS" pitchFamily="66" charset="0"/>
            </a:endParaRPr>
          </a:p>
        </p:txBody>
      </p:sp>
      <p:sp>
        <p:nvSpPr>
          <p:cNvPr id="3" name="Содержимое 2"/>
          <p:cNvSpPr>
            <a:spLocks noGrp="1"/>
          </p:cNvSpPr>
          <p:nvPr>
            <p:ph idx="1"/>
          </p:nvPr>
        </p:nvSpPr>
        <p:spPr/>
        <p:txBody>
          <a:bodyPr>
            <a:normAutofit/>
          </a:bodyPr>
          <a:lstStyle/>
          <a:p>
            <a:r>
              <a:rPr lang="ru-RU" dirty="0" smtClean="0"/>
              <a:t>Первый вариант выкладывается по схеме:</a:t>
            </a:r>
          </a:p>
          <a:p>
            <a:endParaRPr lang="ru-RU" dirty="0" smtClean="0"/>
          </a:p>
          <a:p>
            <a:endParaRPr lang="ru-RU" dirty="0" smtClean="0"/>
          </a:p>
          <a:p>
            <a:endParaRPr lang="ru-RU" dirty="0" smtClean="0"/>
          </a:p>
          <a:p>
            <a:endParaRPr lang="ru-RU" dirty="0" smtClean="0"/>
          </a:p>
          <a:p>
            <a:endParaRPr lang="ru-RU" dirty="0" smtClean="0"/>
          </a:p>
          <a:p>
            <a:r>
              <a:rPr lang="ru-RU" sz="2000" dirty="0" smtClean="0"/>
              <a:t>Чтобы выложить эту дорожку нам понадобится: 7,2 тонны гравия, 2 тонны строительного песка, 800 штук белой брусчатки и 200 штук красной брусчатки.</a:t>
            </a:r>
          </a:p>
          <a:p>
            <a:r>
              <a:rPr lang="ru-RU" sz="2000" dirty="0" smtClean="0"/>
              <a:t>Стоимость этого варианта равна 15821 руб.</a:t>
            </a:r>
            <a:endParaRPr lang="ru-RU" sz="2000" dirty="0"/>
          </a:p>
        </p:txBody>
      </p:sp>
      <p:pic>
        <p:nvPicPr>
          <p:cNvPr id="4" name="Рисунок 3" descr="ukladka.png"/>
          <p:cNvPicPr>
            <a:picLocks noChangeAspect="1"/>
          </p:cNvPicPr>
          <p:nvPr/>
        </p:nvPicPr>
        <p:blipFill>
          <a:blip r:embed="rId2" cstate="print"/>
          <a:stretch>
            <a:fillRect/>
          </a:stretch>
        </p:blipFill>
        <p:spPr>
          <a:xfrm>
            <a:off x="611560" y="2132856"/>
            <a:ext cx="4782726" cy="208823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Comic Sans MS" pitchFamily="66" charset="0"/>
              </a:rPr>
              <a:t>Второй вариант:</a:t>
            </a:r>
            <a:endParaRPr lang="ru-RU" dirty="0">
              <a:latin typeface="Comic Sans MS" pitchFamily="66" charset="0"/>
            </a:endParaRPr>
          </a:p>
        </p:txBody>
      </p:sp>
      <p:sp>
        <p:nvSpPr>
          <p:cNvPr id="3" name="Содержимое 2"/>
          <p:cNvSpPr>
            <a:spLocks noGrp="1"/>
          </p:cNvSpPr>
          <p:nvPr>
            <p:ph idx="1"/>
          </p:nvPr>
        </p:nvSpPr>
        <p:spPr/>
        <p:txBody>
          <a:bodyPr>
            <a:normAutofit lnSpcReduction="10000"/>
          </a:bodyPr>
          <a:lstStyle/>
          <a:p>
            <a:r>
              <a:rPr lang="ru-RU" dirty="0" smtClean="0"/>
              <a:t>Второй вариант выкладывается по схеме:</a:t>
            </a:r>
          </a:p>
          <a:p>
            <a:endParaRPr lang="ru-RU" dirty="0" smtClean="0"/>
          </a:p>
          <a:p>
            <a:endParaRPr lang="ru-RU" dirty="0" smtClean="0"/>
          </a:p>
          <a:p>
            <a:endParaRPr lang="ru-RU" dirty="0" smtClean="0"/>
          </a:p>
          <a:p>
            <a:endParaRPr lang="ru-RU" dirty="0" smtClean="0"/>
          </a:p>
          <a:p>
            <a:endParaRPr lang="ru-RU" dirty="0" smtClean="0"/>
          </a:p>
          <a:p>
            <a:r>
              <a:rPr lang="ru-RU" dirty="0" smtClean="0"/>
              <a:t>Чтобы выложить эту дорожку, нам понадобиться: 0,05м</a:t>
            </a:r>
            <a:r>
              <a:rPr lang="ru-RU" baseline="30000" dirty="0" smtClean="0"/>
              <a:t>3</a:t>
            </a:r>
            <a:r>
              <a:rPr lang="ru-RU" dirty="0" smtClean="0"/>
              <a:t> бетона, 6 тонн строительного песка, 2200 штук брусчатки.</a:t>
            </a:r>
          </a:p>
          <a:p>
            <a:r>
              <a:rPr lang="ru-RU" dirty="0" smtClean="0"/>
              <a:t>Стоимость данного варианта равна 11150руб.</a:t>
            </a:r>
            <a:endParaRPr lang="ru-RU" dirty="0"/>
          </a:p>
        </p:txBody>
      </p:sp>
      <p:pic>
        <p:nvPicPr>
          <p:cNvPr id="4" name="Рисунок 3" descr="38.jpg"/>
          <p:cNvPicPr>
            <a:picLocks noChangeAspect="1"/>
          </p:cNvPicPr>
          <p:nvPr/>
        </p:nvPicPr>
        <p:blipFill>
          <a:blip r:embed="rId2" cstate="print"/>
          <a:stretch>
            <a:fillRect/>
          </a:stretch>
        </p:blipFill>
        <p:spPr>
          <a:xfrm>
            <a:off x="683568" y="2420888"/>
            <a:ext cx="4877581" cy="172819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Заключение:</a:t>
            </a:r>
            <a:endParaRPr lang="ru-RU" dirty="0"/>
          </a:p>
        </p:txBody>
      </p:sp>
      <p:sp>
        <p:nvSpPr>
          <p:cNvPr id="3" name="Объект 2"/>
          <p:cNvSpPr>
            <a:spLocks noGrp="1"/>
          </p:cNvSpPr>
          <p:nvPr>
            <p:ph idx="1"/>
          </p:nvPr>
        </p:nvSpPr>
        <p:spPr/>
        <p:txBody>
          <a:bodyPr>
            <a:normAutofit fontScale="92500"/>
          </a:bodyPr>
          <a:lstStyle/>
          <a:p>
            <a:r>
              <a:rPr lang="ru-RU" dirty="0">
                <a:latin typeface="Comic Sans MS" pitchFamily="66" charset="0"/>
              </a:rPr>
              <a:t>Дизайн как первой, так и второй дорожки моей семье очень понравился, но, подсчитав затраты, оказалось, что материальных средств на разработку первой дорожки понадобится намного меньше, чем второй. Поэтому наиболее выгодным вариантом мы сочли укладку первой дорожки. А сделать правильный выбор между двумя предложенными вариантами мне помогли знания математики. Я считаю, что мне удалось выполнить поставленную перед собой задачу, достичь свой цели и в конечном итоге решить проблему.</a:t>
            </a:r>
          </a:p>
          <a:p>
            <a:endParaRPr lang="ru-RU" dirty="0"/>
          </a:p>
        </p:txBody>
      </p:sp>
    </p:spTree>
    <p:extLst>
      <p:ext uri="{BB962C8B-B14F-4D97-AF65-F5344CB8AC3E}">
        <p14:creationId xmlns:p14="http://schemas.microsoft.com/office/powerpoint/2010/main" xmlns="" val="4163875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А вот и результат нашей работы:</a:t>
            </a:r>
            <a:endParaRPr lang="ru-RU" dirty="0"/>
          </a:p>
        </p:txBody>
      </p:sp>
      <p:pic>
        <p:nvPicPr>
          <p:cNvPr id="4" name="Содержимое 3" descr="sadovaya-dorozhka-iz-trotuarnoj-plitki-svoimi-rukami.jpg"/>
          <p:cNvPicPr>
            <a:picLocks noGrp="1" noChangeAspect="1"/>
          </p:cNvPicPr>
          <p:nvPr>
            <p:ph idx="1"/>
          </p:nvPr>
        </p:nvPicPr>
        <p:blipFill>
          <a:blip r:embed="rId2" cstate="print"/>
          <a:stretch>
            <a:fillRect/>
          </a:stretch>
        </p:blipFill>
        <p:spPr>
          <a:xfrm>
            <a:off x="1028700" y="1747044"/>
            <a:ext cx="6096000" cy="45720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Comic Sans MS" pitchFamily="66" charset="0"/>
              </a:rPr>
              <a:t>Литература:</a:t>
            </a:r>
            <a:endParaRPr lang="ru-RU" dirty="0">
              <a:latin typeface="Comic Sans MS" pitchFamily="66" charset="0"/>
            </a:endParaRPr>
          </a:p>
        </p:txBody>
      </p:sp>
      <p:sp>
        <p:nvSpPr>
          <p:cNvPr id="3" name="Содержимое 2"/>
          <p:cNvSpPr>
            <a:spLocks noGrp="1"/>
          </p:cNvSpPr>
          <p:nvPr>
            <p:ph idx="1"/>
          </p:nvPr>
        </p:nvSpPr>
        <p:spPr/>
        <p:txBody>
          <a:bodyPr/>
          <a:lstStyle/>
          <a:p>
            <a:r>
              <a:rPr lang="en-US" dirty="0" smtClean="0">
                <a:hlinkClick r:id="rId2"/>
              </a:rPr>
              <a:t>http://www.xn--90a6adb.xn--p1ai/uslugi/ukladka_bruschatki.html</a:t>
            </a:r>
            <a:endParaRPr lang="ru-RU" dirty="0" smtClean="0"/>
          </a:p>
          <a:p>
            <a:r>
              <a:rPr lang="en-US" dirty="0" smtClean="0">
                <a:hlinkClick r:id="rId3"/>
              </a:rPr>
              <a:t>http://bruschatkann.ru/polz9.html</a:t>
            </a:r>
            <a:endParaRPr lang="ru-RU" dirty="0" smtClean="0"/>
          </a:p>
          <a:p>
            <a:r>
              <a:rPr lang="en-US" dirty="0" smtClean="0">
                <a:hlinkClick r:id="rId4"/>
              </a:rPr>
              <a:t>http://images.yandex.ru/yandsearch?text</a:t>
            </a:r>
            <a:endParaRPr lang="ru-RU" dirty="0" smtClean="0"/>
          </a:p>
          <a:p>
            <a:r>
              <a:rPr lang="en-US" dirty="0" smtClean="0">
                <a:hlinkClick r:id="rId5"/>
              </a:rPr>
              <a:t>http://www.ndom.ru/zsm/izd/bruschatka/istoriya-bruschatki.php</a:t>
            </a:r>
            <a:endParaRPr lang="ru-RU" dirty="0" smtClean="0">
              <a:hlinkClick r:id="rId5"/>
            </a:endParaRPr>
          </a:p>
          <a:p>
            <a:pPr>
              <a:buNone/>
            </a:pPr>
            <a:endParaRPr lang="ru-RU" dirty="0" smtClean="0">
              <a:solidFill>
                <a:schemeClr val="accent1">
                  <a:lumMod val="75000"/>
                </a:schemeClr>
              </a:solidFill>
              <a:hlinkClick r:id="rId5"/>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Оглавление:</a:t>
            </a:r>
            <a:endParaRPr lang="ru-RU" dirty="0"/>
          </a:p>
        </p:txBody>
      </p:sp>
      <p:sp>
        <p:nvSpPr>
          <p:cNvPr id="3" name="Содержимое 2"/>
          <p:cNvSpPr>
            <a:spLocks noGrp="1"/>
          </p:cNvSpPr>
          <p:nvPr>
            <p:ph idx="1"/>
          </p:nvPr>
        </p:nvSpPr>
        <p:spPr/>
        <p:txBody>
          <a:bodyPr>
            <a:normAutofit fontScale="77500" lnSpcReduction="20000"/>
          </a:bodyPr>
          <a:lstStyle/>
          <a:p>
            <a:pPr>
              <a:buNone/>
            </a:pPr>
            <a:r>
              <a:rPr lang="en-US" dirty="0" smtClean="0"/>
              <a:t> </a:t>
            </a:r>
            <a:endParaRPr lang="ru-RU" dirty="0" smtClean="0"/>
          </a:p>
          <a:p>
            <a:pPr algn="ctr">
              <a:buNone/>
            </a:pPr>
            <a:r>
              <a:rPr lang="en-US" sz="2900" dirty="0" smtClean="0"/>
              <a:t> </a:t>
            </a:r>
            <a:endParaRPr lang="ru-RU" sz="2900" dirty="0" smtClean="0"/>
          </a:p>
          <a:p>
            <a:pPr>
              <a:buNone/>
            </a:pPr>
            <a:r>
              <a:rPr lang="en-US" sz="2900" dirty="0" smtClean="0"/>
              <a:t>I. </a:t>
            </a:r>
            <a:r>
              <a:rPr lang="ru-RU" sz="2900" dirty="0" smtClean="0"/>
              <a:t>Введение.</a:t>
            </a:r>
          </a:p>
          <a:p>
            <a:pPr>
              <a:buNone/>
            </a:pPr>
            <a:r>
              <a:rPr lang="en-US" sz="2900" dirty="0" smtClean="0"/>
              <a:t>II</a:t>
            </a:r>
            <a:r>
              <a:rPr lang="ru-RU" sz="2900" dirty="0" smtClean="0"/>
              <a:t>.  Основная часть:</a:t>
            </a:r>
          </a:p>
          <a:p>
            <a:pPr lvl="1">
              <a:buNone/>
            </a:pPr>
            <a:r>
              <a:rPr lang="ru-RU" dirty="0" smtClean="0">
                <a:solidFill>
                  <a:schemeClr val="tx1"/>
                </a:solidFill>
              </a:rPr>
              <a:t>1)Проблема.</a:t>
            </a:r>
          </a:p>
          <a:p>
            <a:pPr lvl="1">
              <a:buNone/>
            </a:pPr>
            <a:r>
              <a:rPr lang="ru-RU" dirty="0" smtClean="0">
                <a:solidFill>
                  <a:schemeClr val="tx1"/>
                </a:solidFill>
              </a:rPr>
              <a:t>2)история возникновения брусчатки.</a:t>
            </a:r>
          </a:p>
          <a:p>
            <a:pPr lvl="1">
              <a:buNone/>
            </a:pPr>
            <a:r>
              <a:rPr lang="ru-RU" dirty="0" smtClean="0">
                <a:solidFill>
                  <a:schemeClr val="tx1"/>
                </a:solidFill>
              </a:rPr>
              <a:t>3)Варианты укладки брусчатки.</a:t>
            </a:r>
          </a:p>
          <a:p>
            <a:pPr lvl="1">
              <a:buNone/>
            </a:pPr>
            <a:r>
              <a:rPr lang="ru-RU" dirty="0" smtClean="0">
                <a:solidFill>
                  <a:schemeClr val="tx1"/>
                </a:solidFill>
              </a:rPr>
              <a:t>4)Выдвижение гипотезы.</a:t>
            </a:r>
          </a:p>
          <a:p>
            <a:pPr lvl="1">
              <a:buNone/>
            </a:pPr>
            <a:r>
              <a:rPr lang="ru-RU" dirty="0" smtClean="0">
                <a:solidFill>
                  <a:schemeClr val="tx1"/>
                </a:solidFill>
              </a:rPr>
              <a:t>5)Подсчёт материальных затрат  на осуществление выбранных вариантов.</a:t>
            </a:r>
          </a:p>
          <a:p>
            <a:pPr lvl="1">
              <a:buNone/>
            </a:pPr>
            <a:r>
              <a:rPr lang="ru-RU" dirty="0" smtClean="0">
                <a:solidFill>
                  <a:schemeClr val="tx1"/>
                </a:solidFill>
              </a:rPr>
              <a:t>6)Выбор оптимального варианта.</a:t>
            </a:r>
          </a:p>
          <a:p>
            <a:pPr>
              <a:buNone/>
            </a:pPr>
            <a:r>
              <a:rPr lang="en-US" sz="2900" dirty="0" smtClean="0"/>
              <a:t>III. </a:t>
            </a:r>
            <a:r>
              <a:rPr lang="ru-RU" sz="2900" dirty="0" smtClean="0"/>
              <a:t>Заключение.</a:t>
            </a:r>
          </a:p>
          <a:p>
            <a:pPr>
              <a:buNone/>
            </a:pPr>
            <a:r>
              <a:rPr lang="en-US" sz="2900" dirty="0" smtClean="0"/>
              <a:t>IV.</a:t>
            </a:r>
            <a:r>
              <a:rPr lang="ru-RU" sz="2900" dirty="0" smtClean="0"/>
              <a:t>Литература.</a:t>
            </a:r>
          </a:p>
          <a:p>
            <a:pPr algn="ctr">
              <a:buNone/>
            </a:pPr>
            <a:r>
              <a:rPr lang="en-US" b="1" dirty="0" smtClean="0"/>
              <a:t> </a:t>
            </a:r>
            <a:endParaRPr lang="ru-RU" dirty="0" smtClean="0"/>
          </a:p>
          <a:p>
            <a:pPr>
              <a:buNone/>
            </a:pPr>
            <a:r>
              <a:rPr lang="en-US" b="1"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latin typeface="Comic Sans MS" pitchFamily="66" charset="0"/>
              </a:rPr>
              <a:t>Цель работы:</a:t>
            </a:r>
            <a:endParaRPr lang="ru-RU" i="1" dirty="0">
              <a:latin typeface="Comic Sans MS" pitchFamily="66" charset="0"/>
            </a:endParaRPr>
          </a:p>
        </p:txBody>
      </p:sp>
      <p:sp>
        <p:nvSpPr>
          <p:cNvPr id="3" name="Содержимое 2"/>
          <p:cNvSpPr>
            <a:spLocks noGrp="1"/>
          </p:cNvSpPr>
          <p:nvPr>
            <p:ph idx="1"/>
          </p:nvPr>
        </p:nvSpPr>
        <p:spPr/>
        <p:txBody>
          <a:bodyPr/>
          <a:lstStyle/>
          <a:p>
            <a:pPr algn="ctr">
              <a:buNone/>
            </a:pPr>
            <a:r>
              <a:rPr lang="ru-RU" dirty="0" smtClean="0">
                <a:latin typeface="Comic Sans MS" pitchFamily="66" charset="0"/>
              </a:rPr>
              <a:t>Выбор оптимального варианта мощения дорожки.</a:t>
            </a:r>
            <a:endParaRPr lang="ru-RU" dirty="0">
              <a:latin typeface="Comic Sans MS" pitchFamily="66" charset="0"/>
            </a:endParaRPr>
          </a:p>
        </p:txBody>
      </p:sp>
      <p:pic>
        <p:nvPicPr>
          <p:cNvPr id="5" name="Рисунок 4" descr="0006-015-Zadachi-uroka.png"/>
          <p:cNvPicPr>
            <a:picLocks noChangeAspect="1"/>
          </p:cNvPicPr>
          <p:nvPr/>
        </p:nvPicPr>
        <p:blipFill>
          <a:blip r:embed="rId3" cstate="print"/>
          <a:stretch>
            <a:fillRect/>
          </a:stretch>
        </p:blipFill>
        <p:spPr>
          <a:xfrm>
            <a:off x="755575" y="2780928"/>
            <a:ext cx="3604563" cy="407707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latin typeface="Comic Sans MS" pitchFamily="66" charset="0"/>
              </a:rPr>
              <a:t>Проблема:</a:t>
            </a:r>
            <a:endParaRPr lang="ru-RU" i="1" dirty="0">
              <a:latin typeface="Comic Sans MS" pitchFamily="66" charset="0"/>
            </a:endParaRPr>
          </a:p>
        </p:txBody>
      </p:sp>
      <p:sp>
        <p:nvSpPr>
          <p:cNvPr id="3" name="Содержимое 2"/>
          <p:cNvSpPr>
            <a:spLocks noGrp="1"/>
          </p:cNvSpPr>
          <p:nvPr>
            <p:ph idx="1"/>
          </p:nvPr>
        </p:nvSpPr>
        <p:spPr/>
        <p:txBody>
          <a:bodyPr>
            <a:normAutofit fontScale="70000" lnSpcReduction="20000"/>
          </a:bodyPr>
          <a:lstStyle/>
          <a:p>
            <a:pPr algn="ctr">
              <a:buNone/>
            </a:pPr>
            <a:r>
              <a:rPr lang="ru-RU" sz="2800" dirty="0" smtClean="0">
                <a:latin typeface="Comic Sans MS" pitchFamily="66" charset="0"/>
              </a:rPr>
              <a:t>Гармоничный ландшафт вокруг собственного дома – гарантия, что жить в таком доме будет уютно и комфортно. Красиво оформить территорию вокруг своего загородного дома  хотели бы многие. </a:t>
            </a:r>
            <a:r>
              <a:rPr lang="ru-RU" sz="2800" dirty="0">
                <a:latin typeface="Comic Sans MS" pitchFamily="66" charset="0"/>
              </a:rPr>
              <a:t>Н</a:t>
            </a:r>
            <a:r>
              <a:rPr lang="ru-RU" sz="2800" dirty="0" smtClean="0">
                <a:latin typeface="Comic Sans MS" pitchFamily="66" charset="0"/>
              </a:rPr>
              <a:t>о тут все зависит от средств, которые люди могут себе позволить потратить на озеленение и дизайн усадьбы. Очевидно, что отделка дорожек брусчаткой кардинально меняет облик дома. Выбранный дизайн выложенной брусчатки задаёт стиль ландшафту вокруг дома. Так и моя семья решила красиво оформить дорожку из брусчатки внутри сада нашего загородного дома. И </a:t>
            </a:r>
            <a:r>
              <a:rPr lang="ru-RU" sz="2800" smtClean="0">
                <a:latin typeface="Comic Sans MS" pitchFamily="66" charset="0"/>
              </a:rPr>
              <a:t>сразу перед </a:t>
            </a:r>
            <a:r>
              <a:rPr lang="ru-RU" sz="2800" dirty="0" smtClean="0">
                <a:latin typeface="Comic Sans MS" pitchFamily="66" charset="0"/>
              </a:rPr>
              <a:t>нами возник ряд вопросов: какой вид брусчатки выбрать, чтобы он более выгодно смотрелся в нашем саду, каким рисунком выкладывать, какое количество материала потребуется и , наконец, какой из вариантов потребует наименьших денежных затрат.</a:t>
            </a:r>
          </a:p>
          <a:p>
            <a:pPr algn="just">
              <a:buNone/>
            </a:pPr>
            <a:endParaRPr lang="ru-RU" sz="24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Comic Sans MS" pitchFamily="66" charset="0"/>
              </a:rPr>
              <a:t>История возникновения брусчатки:</a:t>
            </a:r>
            <a:endParaRPr lang="ru-RU" dirty="0">
              <a:latin typeface="Comic Sans MS" pitchFamily="66" charset="0"/>
            </a:endParaRPr>
          </a:p>
        </p:txBody>
      </p:sp>
      <p:sp>
        <p:nvSpPr>
          <p:cNvPr id="3" name="Содержимое 2"/>
          <p:cNvSpPr>
            <a:spLocks noGrp="1"/>
          </p:cNvSpPr>
          <p:nvPr>
            <p:ph idx="1"/>
          </p:nvPr>
        </p:nvSpPr>
        <p:spPr>
          <a:xfrm>
            <a:off x="4139952" y="1772816"/>
            <a:ext cx="3672408" cy="4178864"/>
          </a:xfrm>
        </p:spPr>
        <p:txBody>
          <a:bodyPr>
            <a:noAutofit/>
          </a:bodyPr>
          <a:lstStyle/>
          <a:p>
            <a:pPr>
              <a:buNone/>
            </a:pPr>
            <a:r>
              <a:rPr lang="ru-RU" sz="1500" dirty="0" smtClean="0">
                <a:latin typeface="Comic Sans MS" pitchFamily="66" charset="0"/>
                <a:cs typeface="Times New Roman" pitchFamily="18" charset="0"/>
              </a:rPr>
              <a:t>История брусчатки уходит своими корнями не на пару- тройку веков назад, когда начали появляться выложенные брусчаткой дороги, и даже не в средние века, а в самую глубь веков.</a:t>
            </a:r>
            <a:br>
              <a:rPr lang="ru-RU" sz="1500" dirty="0" smtClean="0">
                <a:latin typeface="Comic Sans MS" pitchFamily="66" charset="0"/>
                <a:cs typeface="Times New Roman" pitchFamily="18" charset="0"/>
              </a:rPr>
            </a:br>
            <a:r>
              <a:rPr lang="ru-RU" sz="1500" dirty="0" smtClean="0">
                <a:latin typeface="Comic Sans MS" pitchFamily="66" charset="0"/>
                <a:cs typeface="Times New Roman" pitchFamily="18" charset="0"/>
              </a:rPr>
              <a:t>Брусчатка своим возникновением обязана потребностью человека в строительстве дорог. В качестве первых материалов для изготовления брусчатки использовался природный камень. Самая первая брусчатка, известная на сегодняшний день - это брусчатка у подножия горы </a:t>
            </a:r>
            <a:r>
              <a:rPr lang="ru-RU" sz="1500" dirty="0" err="1" smtClean="0">
                <a:latin typeface="Comic Sans MS" pitchFamily="66" charset="0"/>
                <a:cs typeface="Times New Roman" pitchFamily="18" charset="0"/>
              </a:rPr>
              <a:t>Височицы</a:t>
            </a:r>
            <a:r>
              <a:rPr lang="ru-RU" sz="1500" dirty="0" smtClean="0">
                <a:latin typeface="Comic Sans MS" pitchFamily="66" charset="0"/>
                <a:cs typeface="Times New Roman" pitchFamily="18" charset="0"/>
              </a:rPr>
              <a:t> близ города </a:t>
            </a:r>
            <a:r>
              <a:rPr lang="ru-RU" sz="1500" dirty="0" err="1" smtClean="0">
                <a:latin typeface="Comic Sans MS" pitchFamily="66" charset="0"/>
                <a:cs typeface="Times New Roman" pitchFamily="18" charset="0"/>
              </a:rPr>
              <a:t>Високо</a:t>
            </a:r>
            <a:r>
              <a:rPr lang="ru-RU" sz="1500" dirty="0" smtClean="0">
                <a:latin typeface="Comic Sans MS" pitchFamily="66" charset="0"/>
                <a:cs typeface="Times New Roman" pitchFamily="18" charset="0"/>
              </a:rPr>
              <a:t> в 22 км от Сараево в Боснии. </a:t>
            </a:r>
            <a:endParaRPr lang="ru-RU" sz="1500" dirty="0">
              <a:latin typeface="Comic Sans MS" pitchFamily="66" charset="0"/>
              <a:cs typeface="Times New Roman" pitchFamily="18" charset="0"/>
            </a:endParaRPr>
          </a:p>
        </p:txBody>
      </p:sp>
      <p:pic>
        <p:nvPicPr>
          <p:cNvPr id="4" name="Рисунок 3" descr="1257877285_10.jpg"/>
          <p:cNvPicPr>
            <a:picLocks noChangeAspect="1"/>
          </p:cNvPicPr>
          <p:nvPr/>
        </p:nvPicPr>
        <p:blipFill>
          <a:blip r:embed="rId2" cstate="print"/>
          <a:stretch>
            <a:fillRect/>
          </a:stretch>
        </p:blipFill>
        <p:spPr>
          <a:xfrm>
            <a:off x="323528" y="1700808"/>
            <a:ext cx="3429000" cy="25717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11960" y="260648"/>
            <a:ext cx="3412232" cy="4178864"/>
          </a:xfrm>
        </p:spPr>
        <p:txBody>
          <a:bodyPr>
            <a:normAutofit/>
          </a:bodyPr>
          <a:lstStyle/>
          <a:p>
            <a:pPr algn="ctr">
              <a:buNone/>
            </a:pPr>
            <a:r>
              <a:rPr lang="ru-RU" sz="1600" dirty="0" smtClean="0">
                <a:latin typeface="Comic Sans MS" pitchFamily="66" charset="0"/>
              </a:rPr>
              <a:t>Исторически сложилось, что в новой Европе брусчатка начала распространяться из Голландии. Считается, что именно голландцы разработали технологию производства камня неприродного происхождения.</a:t>
            </a:r>
          </a:p>
          <a:p>
            <a:pPr>
              <a:buNone/>
            </a:pPr>
            <a:r>
              <a:rPr lang="ru-RU" dirty="0" smtClean="0"/>
              <a:t>      </a:t>
            </a:r>
          </a:p>
          <a:p>
            <a:endParaRPr lang="ru-RU" dirty="0"/>
          </a:p>
        </p:txBody>
      </p:sp>
      <p:pic>
        <p:nvPicPr>
          <p:cNvPr id="4" name="Рисунок 3" descr="68406688_lanshaft6.jpg"/>
          <p:cNvPicPr>
            <a:picLocks noChangeAspect="1"/>
          </p:cNvPicPr>
          <p:nvPr/>
        </p:nvPicPr>
        <p:blipFill>
          <a:blip r:embed="rId2" cstate="print"/>
          <a:stretch>
            <a:fillRect/>
          </a:stretch>
        </p:blipFill>
        <p:spPr>
          <a:xfrm>
            <a:off x="395536" y="188640"/>
            <a:ext cx="3456384" cy="2300964"/>
          </a:xfrm>
          <a:prstGeom prst="rect">
            <a:avLst/>
          </a:prstGeom>
        </p:spPr>
      </p:pic>
      <p:sp>
        <p:nvSpPr>
          <p:cNvPr id="5" name="Прямоугольник 4"/>
          <p:cNvSpPr/>
          <p:nvPr/>
        </p:nvSpPr>
        <p:spPr>
          <a:xfrm>
            <a:off x="323528" y="3068960"/>
            <a:ext cx="7056784" cy="3293209"/>
          </a:xfrm>
          <a:prstGeom prst="rect">
            <a:avLst/>
          </a:prstGeom>
        </p:spPr>
        <p:txBody>
          <a:bodyPr wrap="square">
            <a:spAutoFit/>
          </a:bodyPr>
          <a:lstStyle/>
          <a:p>
            <a:pPr algn="ctr"/>
            <a:r>
              <a:rPr lang="ru-RU" sz="1600" dirty="0" smtClean="0">
                <a:latin typeface="Comic Sans MS" pitchFamily="66" charset="0"/>
              </a:rPr>
              <a:t>Материалами для первой неприродной брусчатки служили песок, обожженная глина и вода.  Началось медленное вытеснение каменной и гранитной брусчатки новыми видами брусчатки, произведенной человеком. Первая же дорога из брусчатки в Европе была построена между городами Гарлем и Амстердамом.  Первая рукотворная брусчатка была невысокого качества и была пригодна только для использования в районах с теплым климатом, так как обладала очень низкой морозостойкостью. По мере распространения технологии изготовления брусчатки совершенствовались и на сегодняшний день производство брусчатки вышло на совершенно отличный высокотехнологичный уровень, позволяющее получить высококачественную брусчатку с прекрасными эксплуатационными характеристиками.</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latin typeface="Comic Sans MS" pitchFamily="66" charset="0"/>
              </a:rPr>
              <a:t>Варианты укладки брусчаткой:</a:t>
            </a:r>
            <a:endParaRPr lang="ru-RU" dirty="0">
              <a:latin typeface="Comic Sans MS" pitchFamily="66" charset="0"/>
            </a:endParaRPr>
          </a:p>
        </p:txBody>
      </p:sp>
      <p:sp>
        <p:nvSpPr>
          <p:cNvPr id="3" name="Содержимое 2"/>
          <p:cNvSpPr>
            <a:spLocks noGrp="1"/>
          </p:cNvSpPr>
          <p:nvPr>
            <p:ph idx="1"/>
          </p:nvPr>
        </p:nvSpPr>
        <p:spPr/>
        <p:txBody>
          <a:bodyPr>
            <a:normAutofit/>
          </a:bodyPr>
          <a:lstStyle/>
          <a:p>
            <a:pPr algn="ctr">
              <a:buNone/>
            </a:pPr>
            <a:r>
              <a:rPr lang="ru-RU" sz="2400" dirty="0" smtClean="0">
                <a:latin typeface="Comic Sans MS" pitchFamily="66" charset="0"/>
              </a:rPr>
              <a:t>    Брусчатка может создавать как маленькие тропинки, так и роскошные парковые аллеи – все зависит от нашей фантазии. </a:t>
            </a:r>
            <a:endParaRPr lang="ru-RU" sz="2400" dirty="0">
              <a:latin typeface="Comic Sans MS" pitchFamily="66" charset="0"/>
            </a:endParaRPr>
          </a:p>
        </p:txBody>
      </p:sp>
      <p:pic>
        <p:nvPicPr>
          <p:cNvPr id="5" name="Рисунок 4" descr="1.jpg"/>
          <p:cNvPicPr>
            <a:picLocks noChangeAspect="1"/>
          </p:cNvPicPr>
          <p:nvPr/>
        </p:nvPicPr>
        <p:blipFill>
          <a:blip r:embed="rId2" cstate="print"/>
          <a:stretch>
            <a:fillRect/>
          </a:stretch>
        </p:blipFill>
        <p:spPr>
          <a:xfrm>
            <a:off x="755575" y="3356992"/>
            <a:ext cx="3552395" cy="2664296"/>
          </a:xfrm>
          <a:prstGeom prst="rect">
            <a:avLst/>
          </a:prstGeom>
        </p:spPr>
      </p:pic>
      <p:pic>
        <p:nvPicPr>
          <p:cNvPr id="6" name="Рисунок 5" descr="81093.jpg"/>
          <p:cNvPicPr>
            <a:picLocks noChangeAspect="1"/>
          </p:cNvPicPr>
          <p:nvPr/>
        </p:nvPicPr>
        <p:blipFill>
          <a:blip r:embed="rId3" cstate="print"/>
          <a:stretch>
            <a:fillRect/>
          </a:stretch>
        </p:blipFill>
        <p:spPr>
          <a:xfrm>
            <a:off x="4572001" y="3429000"/>
            <a:ext cx="3456384" cy="241495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476672"/>
            <a:ext cx="7239000" cy="5422384"/>
          </a:xfrm>
        </p:spPr>
        <p:txBody>
          <a:bodyPr>
            <a:normAutofit/>
          </a:bodyPr>
          <a:lstStyle/>
          <a:p>
            <a:pPr algn="ctr">
              <a:buNone/>
            </a:pPr>
            <a:r>
              <a:rPr lang="ru-RU" sz="2400" dirty="0" smtClean="0">
                <a:latin typeface="Comic Sans MS" pitchFamily="66" charset="0"/>
              </a:rPr>
              <a:t>Неровные рельеф оптимально подойдет для небольшого загородного дома – дорожки могут петлять между деревьями, окружая небольшие пруды.</a:t>
            </a:r>
          </a:p>
          <a:p>
            <a:pPr>
              <a:buNone/>
            </a:pPr>
            <a:r>
              <a:rPr lang="ru-RU" dirty="0" smtClean="0"/>
              <a:t>   </a:t>
            </a:r>
            <a:endParaRPr lang="ru-RU" dirty="0"/>
          </a:p>
        </p:txBody>
      </p:sp>
      <p:pic>
        <p:nvPicPr>
          <p:cNvPr id="4" name="Рисунок 3" descr="1342511313_sub_12396260000.jpg"/>
          <p:cNvPicPr>
            <a:picLocks noChangeAspect="1"/>
          </p:cNvPicPr>
          <p:nvPr/>
        </p:nvPicPr>
        <p:blipFill>
          <a:blip r:embed="rId2" cstate="print"/>
          <a:stretch>
            <a:fillRect/>
          </a:stretch>
        </p:blipFill>
        <p:spPr>
          <a:xfrm>
            <a:off x="2195736" y="2276872"/>
            <a:ext cx="5508104" cy="413107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7239000" cy="6267096"/>
          </a:xfrm>
        </p:spPr>
        <p:txBody>
          <a:bodyPr>
            <a:normAutofit/>
          </a:bodyPr>
          <a:lstStyle/>
          <a:p>
            <a:pPr algn="ctr">
              <a:buNone/>
            </a:pPr>
            <a:r>
              <a:rPr lang="ru-RU" sz="1800" dirty="0" smtClean="0">
                <a:latin typeface="Comic Sans MS" pitchFamily="66" charset="0"/>
              </a:rPr>
              <a:t>Чтобы создать замысловатые архитектурные конструкции, брусчатку можно выложить ступеньками, которые будут восприниматься как естественное продолжение дорожки или площадки. Хаотичный рисунок брусчатки способен создавать настоящие произведения искусства. </a:t>
            </a:r>
            <a:endParaRPr lang="ru-RU" sz="1800" dirty="0">
              <a:latin typeface="Comic Sans MS" pitchFamily="66" charset="0"/>
            </a:endParaRPr>
          </a:p>
        </p:txBody>
      </p:sp>
      <p:pic>
        <p:nvPicPr>
          <p:cNvPr id="4" name="Рисунок 3" descr="1_kl.jpg"/>
          <p:cNvPicPr>
            <a:picLocks noChangeAspect="1"/>
          </p:cNvPicPr>
          <p:nvPr/>
        </p:nvPicPr>
        <p:blipFill>
          <a:blip r:embed="rId2" cstate="print"/>
          <a:stretch>
            <a:fillRect/>
          </a:stretch>
        </p:blipFill>
        <p:spPr>
          <a:xfrm>
            <a:off x="611560" y="1844824"/>
            <a:ext cx="3557550" cy="2371700"/>
          </a:xfrm>
          <a:prstGeom prst="rect">
            <a:avLst/>
          </a:prstGeom>
        </p:spPr>
      </p:pic>
      <p:pic>
        <p:nvPicPr>
          <p:cNvPr id="5" name="Рисунок 4" descr="1351157257_ldg1x1.jpg"/>
          <p:cNvPicPr>
            <a:picLocks noChangeAspect="1"/>
          </p:cNvPicPr>
          <p:nvPr/>
        </p:nvPicPr>
        <p:blipFill>
          <a:blip r:embed="rId3" cstate="print"/>
          <a:stretch>
            <a:fillRect/>
          </a:stretch>
        </p:blipFill>
        <p:spPr>
          <a:xfrm>
            <a:off x="4283968" y="3380688"/>
            <a:ext cx="3528392" cy="2905043"/>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449</TotalTime>
  <Words>423</Words>
  <Application>Microsoft Office PowerPoint</Application>
  <PresentationFormat>Экран (4:3)</PresentationFormat>
  <Paragraphs>65</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Изящная</vt:lpstr>
      <vt:lpstr>Исследовательская работа на тему:  «выбор оптимального варианта мощения садовой дорожки».</vt:lpstr>
      <vt:lpstr>Оглавление:</vt:lpstr>
      <vt:lpstr>Цель работы:</vt:lpstr>
      <vt:lpstr>Проблема:</vt:lpstr>
      <vt:lpstr>История возникновения брусчатки:</vt:lpstr>
      <vt:lpstr>Слайд 6</vt:lpstr>
      <vt:lpstr>Варианты укладки брусчаткой:</vt:lpstr>
      <vt:lpstr>Слайд 8</vt:lpstr>
      <vt:lpstr>Слайд 9</vt:lpstr>
      <vt:lpstr>Слайд 10</vt:lpstr>
      <vt:lpstr>Гипотеза:</vt:lpstr>
      <vt:lpstr>Первый вариант:</vt:lpstr>
      <vt:lpstr>Второй вариант:</vt:lpstr>
      <vt:lpstr>Заключение:</vt:lpstr>
      <vt:lpstr>А вот и результат нашей работы:</vt:lpstr>
      <vt:lpstr>Литература:</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на тему:</dc:title>
  <dc:creator>USER</dc:creator>
  <cp:lastModifiedBy>USER</cp:lastModifiedBy>
  <cp:revision>49</cp:revision>
  <dcterms:created xsi:type="dcterms:W3CDTF">2013-02-01T13:41:55Z</dcterms:created>
  <dcterms:modified xsi:type="dcterms:W3CDTF">2013-02-09T09:11:35Z</dcterms:modified>
</cp:coreProperties>
</file>