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80E3C466-4B13-4F07-B11F-2000AA0F2DBA}" type="datetimeFigureOut">
              <a:rPr lang="ru-RU" smtClean="0"/>
              <a:t>02.10.2013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C6A123C8-BA73-4D92-A626-6C0F66ED47D9}"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0E3C466-4B13-4F07-B11F-2000AA0F2DBA}" type="datetimeFigureOut">
              <a:rPr lang="ru-RU" smtClean="0"/>
              <a:t>02.10.2013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A123C8-BA73-4D92-A626-6C0F66ED47D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0E3C466-4B13-4F07-B11F-2000AA0F2DBA}" type="datetimeFigureOut">
              <a:rPr lang="ru-RU" smtClean="0"/>
              <a:t>02.10.2013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A123C8-BA73-4D92-A626-6C0F66ED47D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0E3C466-4B13-4F07-B11F-2000AA0F2DBA}" type="datetimeFigureOut">
              <a:rPr lang="ru-RU" smtClean="0"/>
              <a:t>02.10.2013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A123C8-BA73-4D92-A626-6C0F66ED47D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0E3C466-4B13-4F07-B11F-2000AA0F2DBA}" type="datetimeFigureOut">
              <a:rPr lang="ru-RU" smtClean="0"/>
              <a:t>02.10.2013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C6A123C8-BA73-4D92-A626-6C0F66ED47D9}"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0E3C466-4B13-4F07-B11F-2000AA0F2DBA}" type="datetimeFigureOut">
              <a:rPr lang="ru-RU" smtClean="0"/>
              <a:t>02.10.2013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A123C8-BA73-4D92-A626-6C0F66ED47D9}"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0E3C466-4B13-4F07-B11F-2000AA0F2DBA}" type="datetimeFigureOut">
              <a:rPr lang="ru-RU" smtClean="0"/>
              <a:t>02.10.2013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6A123C8-BA73-4D92-A626-6C0F66ED47D9}"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0E3C466-4B13-4F07-B11F-2000AA0F2DBA}" type="datetimeFigureOut">
              <a:rPr lang="ru-RU" smtClean="0"/>
              <a:t>02.10.2013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6A123C8-BA73-4D92-A626-6C0F66ED47D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0E3C466-4B13-4F07-B11F-2000AA0F2DBA}" type="datetimeFigureOut">
              <a:rPr lang="ru-RU" smtClean="0"/>
              <a:t>02.10.2013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6A123C8-BA73-4D92-A626-6C0F66ED47D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0E3C466-4B13-4F07-B11F-2000AA0F2DBA}" type="datetimeFigureOut">
              <a:rPr lang="ru-RU" smtClean="0"/>
              <a:t>02.10.2013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A123C8-BA73-4D92-A626-6C0F66ED47D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0E3C466-4B13-4F07-B11F-2000AA0F2DBA}" type="datetimeFigureOut">
              <a:rPr lang="ru-RU" smtClean="0"/>
              <a:t>02.10.2013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A123C8-BA73-4D92-A626-6C0F66ED47D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0E3C466-4B13-4F07-B11F-2000AA0F2DBA}" type="datetimeFigureOut">
              <a:rPr lang="ru-RU" smtClean="0"/>
              <a:t>02.10.2013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6A123C8-BA73-4D92-A626-6C0F66ED47D9}"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Лёгкая атлетика.</a:t>
            </a:r>
            <a:endParaRPr lang="ru-RU" dirty="0"/>
          </a:p>
        </p:txBody>
      </p:sp>
      <p:sp>
        <p:nvSpPr>
          <p:cNvPr id="3" name="Подзаголовок 2"/>
          <p:cNvSpPr>
            <a:spLocks noGrp="1"/>
          </p:cNvSpPr>
          <p:nvPr>
            <p:ph type="subTitle" idx="1"/>
          </p:nvPr>
        </p:nvSpPr>
        <p:spPr/>
        <p:txBody>
          <a:bodyPr/>
          <a:lstStyle/>
          <a:p>
            <a:r>
              <a:rPr lang="ru-RU" dirty="0" smtClean="0"/>
              <a:t>Проект по физической культуре</a:t>
            </a:r>
          </a:p>
          <a:p>
            <a:r>
              <a:rPr lang="ru-RU" dirty="0" err="1" smtClean="0"/>
              <a:t>Начаровой</a:t>
            </a:r>
            <a:r>
              <a:rPr lang="ru-RU" dirty="0" smtClean="0"/>
              <a:t> Ольги.</a:t>
            </a:r>
            <a:endParaRPr lang="ru-RU" dirty="0"/>
          </a:p>
        </p:txBody>
      </p:sp>
    </p:spTree>
    <p:extLst>
      <p:ext uri="{BB962C8B-B14F-4D97-AF65-F5344CB8AC3E}">
        <p14:creationId xmlns:p14="http://schemas.microsoft.com/office/powerpoint/2010/main" val="39356143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5194920" cy="1143000"/>
          </a:xfrm>
        </p:spPr>
        <p:txBody>
          <a:bodyPr/>
          <a:lstStyle/>
          <a:p>
            <a:r>
              <a:rPr lang="ru-RU" dirty="0" smtClean="0"/>
              <a:t>Бег.</a:t>
            </a:r>
            <a:endParaRPr lang="ru-RU" dirty="0"/>
          </a:p>
        </p:txBody>
      </p:sp>
      <p:sp>
        <p:nvSpPr>
          <p:cNvPr id="3" name="Объект 2"/>
          <p:cNvSpPr>
            <a:spLocks noGrp="1"/>
          </p:cNvSpPr>
          <p:nvPr>
            <p:ph idx="1"/>
          </p:nvPr>
        </p:nvSpPr>
        <p:spPr>
          <a:xfrm>
            <a:off x="251520" y="1196752"/>
            <a:ext cx="5112568" cy="5112608"/>
          </a:xfrm>
        </p:spPr>
        <p:txBody>
          <a:bodyPr>
            <a:normAutofit fontScale="92500" lnSpcReduction="10000"/>
          </a:bodyPr>
          <a:lstStyle/>
          <a:p>
            <a:r>
              <a:rPr lang="ru-RU" dirty="0"/>
              <a:t>Бег — естественный способ передвижения, входящий во многие виды спорта. В лёгкой атлетике бег делится на гладкий, с препятствиями, эстафетный и по пересечённой местности. Характерная особенность бега — наличие фазы полёта. Бег выполняется широким шагом на передней части стопы, с полным выпрямлением ноги в момент отталкивания от земли и </a:t>
            </a:r>
            <a:r>
              <a:rPr lang="ru-RU" dirty="0" smtClean="0"/>
              <a:t>выносом бедра другой ноги.</a:t>
            </a:r>
            <a:endParaRPr lang="ru-RU" dirty="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9896" y="404664"/>
            <a:ext cx="3779912" cy="234598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1992" y="4221088"/>
            <a:ext cx="3675720" cy="2157784"/>
          </a:xfrm>
          <a:prstGeom prst="rect">
            <a:avLst/>
          </a:prstGeom>
        </p:spPr>
      </p:pic>
    </p:spTree>
    <p:extLst>
      <p:ext uri="{BB962C8B-B14F-4D97-AF65-F5344CB8AC3E}">
        <p14:creationId xmlns:p14="http://schemas.microsoft.com/office/powerpoint/2010/main" val="1288639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147897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Лёгкая атлетика.</a:t>
            </a:r>
            <a:endParaRPr lang="ru-RU" dirty="0"/>
          </a:p>
        </p:txBody>
      </p:sp>
      <p:sp>
        <p:nvSpPr>
          <p:cNvPr id="3" name="Объект 2"/>
          <p:cNvSpPr>
            <a:spLocks noGrp="1"/>
          </p:cNvSpPr>
          <p:nvPr>
            <p:ph idx="1"/>
          </p:nvPr>
        </p:nvSpPr>
        <p:spPr/>
        <p:txBody>
          <a:bodyPr/>
          <a:lstStyle/>
          <a:p>
            <a:r>
              <a:rPr lang="ru-RU" dirty="0" smtClean="0"/>
              <a:t>Древнегреческое слово «Атлетика» означает свойственное борцам. В Древней Греции атлетами называли тех, кто соревновался в силе и ловкости.</a:t>
            </a:r>
          </a:p>
          <a:p>
            <a:r>
              <a:rPr lang="ru-RU" dirty="0" smtClean="0"/>
              <a:t>Лёгкая атлетика – королева спорта, она объединяет в себе более 40 видов соревновательных упражнений в ходьбе, беге, прыжках, метаниях и многоборьях.</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232" y="4941168"/>
            <a:ext cx="1978715" cy="1631103"/>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5301208"/>
            <a:ext cx="3412976" cy="1457304"/>
          </a:xfrm>
          <a:prstGeom prst="rect">
            <a:avLst/>
          </a:prstGeom>
        </p:spPr>
      </p:pic>
    </p:spTree>
    <p:extLst>
      <p:ext uri="{BB962C8B-B14F-4D97-AF65-F5344CB8AC3E}">
        <p14:creationId xmlns:p14="http://schemas.microsoft.com/office/powerpoint/2010/main" val="27608664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История отечественной лёгкой атлетики.</a:t>
            </a:r>
            <a:endParaRPr lang="ru-RU" dirty="0"/>
          </a:p>
        </p:txBody>
      </p:sp>
      <p:sp>
        <p:nvSpPr>
          <p:cNvPr id="3" name="Объект 2"/>
          <p:cNvSpPr>
            <a:spLocks noGrp="1"/>
          </p:cNvSpPr>
          <p:nvPr>
            <p:ph idx="1"/>
          </p:nvPr>
        </p:nvSpPr>
        <p:spPr/>
        <p:txBody>
          <a:bodyPr/>
          <a:lstStyle/>
          <a:p>
            <a:r>
              <a:rPr lang="ru-RU" dirty="0" smtClean="0"/>
              <a:t>Она возникла в 1888 году , когда под Петербургом был создан первый кружок бега.</a:t>
            </a:r>
          </a:p>
          <a:p>
            <a:r>
              <a:rPr lang="ru-RU" dirty="0" smtClean="0"/>
              <a:t>1905г. – первенство Петербурга.</a:t>
            </a:r>
          </a:p>
          <a:p>
            <a:r>
              <a:rPr lang="ru-RU" dirty="0" smtClean="0"/>
              <a:t>1908 г. – первенство России.</a:t>
            </a:r>
          </a:p>
          <a:p>
            <a:r>
              <a:rPr lang="ru-RU" dirty="0" smtClean="0"/>
              <a:t>1912г. –команда легкоатлетов России приняла участие в Олимпийских играх в Стокгольме.</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4628630"/>
            <a:ext cx="3180184" cy="1968722"/>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4746632"/>
            <a:ext cx="2867769" cy="1738042"/>
          </a:xfrm>
          <a:prstGeom prst="rect">
            <a:avLst/>
          </a:prstGeom>
        </p:spPr>
      </p:pic>
    </p:spTree>
    <p:extLst>
      <p:ext uri="{BB962C8B-B14F-4D97-AF65-F5344CB8AC3E}">
        <p14:creationId xmlns:p14="http://schemas.microsoft.com/office/powerpoint/2010/main" val="4167448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Выдающиеся русские легкоатлеты.</a:t>
            </a:r>
            <a:endParaRPr lang="ru-RU" dirty="0"/>
          </a:p>
        </p:txBody>
      </p:sp>
      <p:sp>
        <p:nvSpPr>
          <p:cNvPr id="3" name="Объект 2"/>
          <p:cNvSpPr>
            <a:spLocks noGrp="1"/>
          </p:cNvSpPr>
          <p:nvPr>
            <p:ph idx="1"/>
          </p:nvPr>
        </p:nvSpPr>
        <p:spPr>
          <a:xfrm>
            <a:off x="457200" y="1600200"/>
            <a:ext cx="6563072" cy="5141168"/>
          </a:xfrm>
        </p:spPr>
        <p:txBody>
          <a:bodyPr>
            <a:normAutofit/>
          </a:bodyPr>
          <a:lstStyle/>
          <a:p>
            <a:r>
              <a:rPr lang="ru-RU" dirty="0"/>
              <a:t>Российские спортсмены неоднократно становились победителями различных соревнований. Запомните имена выдающихся легкоатлетов: В. Куц, П. Болотников, Н. </a:t>
            </a:r>
            <a:r>
              <a:rPr lang="ru-RU" dirty="0" err="1"/>
              <a:t>Пономарёва</a:t>
            </a:r>
            <a:r>
              <a:rPr lang="ru-RU" dirty="0"/>
              <a:t>, Т. и </a:t>
            </a:r>
            <a:r>
              <a:rPr lang="ru-RU" dirty="0" err="1"/>
              <a:t>И</a:t>
            </a:r>
            <a:r>
              <a:rPr lang="ru-RU" dirty="0"/>
              <a:t>. Пресс, В. </a:t>
            </a:r>
            <a:r>
              <a:rPr lang="ru-RU" dirty="0" err="1"/>
              <a:t>Голубничий</a:t>
            </a:r>
            <a:r>
              <a:rPr lang="ru-RU" dirty="0"/>
              <a:t>, В. Брумель, В. </a:t>
            </a:r>
            <a:r>
              <a:rPr lang="ru-RU" dirty="0" err="1"/>
              <a:t>Санеев</a:t>
            </a:r>
            <a:r>
              <a:rPr lang="ru-RU" dirty="0"/>
              <a:t>, Р. </a:t>
            </a:r>
            <a:r>
              <a:rPr lang="ru-RU" dirty="0" err="1"/>
              <a:t>Шевла-кадзе</a:t>
            </a:r>
            <a:r>
              <a:rPr lang="ru-RU" dirty="0"/>
              <a:t>, В. Борзов, Т. </a:t>
            </a:r>
            <a:r>
              <a:rPr lang="ru-RU" dirty="0" err="1"/>
              <a:t>Казанкина</a:t>
            </a:r>
            <a:r>
              <a:rPr lang="ru-RU" dirty="0"/>
              <a:t>, Л. Брагина, Ю. Седых, Л. Кондратьева, Ф. Мельник, Н. Чижова, И. Привалова, Ю. </a:t>
            </a:r>
            <a:r>
              <a:rPr lang="ru-RU" dirty="0" err="1"/>
              <a:t>Борзаков-ский</a:t>
            </a:r>
            <a:r>
              <a:rPr lang="ru-RU" dirty="0"/>
              <a:t> и др.</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1340768"/>
            <a:ext cx="3284984" cy="1584500"/>
          </a:xfrm>
          <a:prstGeom prst="rect">
            <a:avLst/>
          </a:prstGeom>
        </p:spPr>
      </p:pic>
    </p:spTree>
    <p:extLst>
      <p:ext uri="{BB962C8B-B14F-4D97-AF65-F5344CB8AC3E}">
        <p14:creationId xmlns:p14="http://schemas.microsoft.com/office/powerpoint/2010/main" val="5289055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Бег</a:t>
            </a:r>
            <a:endParaRPr lang="ru-RU" dirty="0"/>
          </a:p>
        </p:txBody>
      </p:sp>
      <p:sp>
        <p:nvSpPr>
          <p:cNvPr id="3" name="Объект 2"/>
          <p:cNvSpPr>
            <a:spLocks noGrp="1"/>
          </p:cNvSpPr>
          <p:nvPr>
            <p:ph idx="1"/>
          </p:nvPr>
        </p:nvSpPr>
        <p:spPr>
          <a:xfrm>
            <a:off x="179512" y="832508"/>
            <a:ext cx="5976661" cy="6025491"/>
          </a:xfrm>
        </p:spPr>
        <p:txBody>
          <a:bodyPr>
            <a:normAutofit fontScale="77500" lnSpcReduction="20000"/>
          </a:bodyPr>
          <a:lstStyle/>
          <a:p>
            <a:r>
              <a:rPr lang="ru-RU" dirty="0" smtClean="0"/>
              <a:t>Бег.</a:t>
            </a:r>
          </a:p>
          <a:p>
            <a:r>
              <a:rPr lang="ru-RU" dirty="0" smtClean="0"/>
              <a:t> </a:t>
            </a:r>
            <a:r>
              <a:rPr lang="ru-RU" dirty="0"/>
              <a:t>Соревнования по бегу проводятся на стадионе по беговой дорожке, состоящей из двух прямых и двух поворотов, в направлении против часовой стрелки. На беговой дорожке размечаются линиями места старта и финиша. Каждая дорожка имеет свой номер (счёт ведётся от внутренней бровки). На старте бега, проводимого по раздельным дорожкам, используются стартовые колодки. Участник, стартующий раньше команды (фальстарт), получает предупреждение, после второго нарушения дисквалифицируется. При забегах на средние и длинные дистанции участники стартуют группой с высокого старта. Каждый спортсмен должен бежать, не мешая другим участникам и не сокращая дистанцию</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4149080"/>
            <a:ext cx="3181511" cy="2376264"/>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5252" y="1916832"/>
            <a:ext cx="3127075" cy="2088232"/>
          </a:xfrm>
          <a:prstGeom prst="rect">
            <a:avLst/>
          </a:prstGeom>
        </p:spPr>
      </p:pic>
    </p:spTree>
    <p:extLst>
      <p:ext uri="{BB962C8B-B14F-4D97-AF65-F5344CB8AC3E}">
        <p14:creationId xmlns:p14="http://schemas.microsoft.com/office/powerpoint/2010/main" val="31934742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Прыжки в длину с разбега.</a:t>
            </a:r>
            <a:endParaRPr lang="ru-RU" dirty="0"/>
          </a:p>
        </p:txBody>
      </p:sp>
      <p:sp>
        <p:nvSpPr>
          <p:cNvPr id="3" name="Объект 2"/>
          <p:cNvSpPr>
            <a:spLocks noGrp="1"/>
          </p:cNvSpPr>
          <p:nvPr>
            <p:ph idx="1"/>
          </p:nvPr>
        </p:nvSpPr>
        <p:spPr>
          <a:xfrm>
            <a:off x="539552" y="1196752"/>
            <a:ext cx="8136904" cy="3960440"/>
          </a:xfrm>
        </p:spPr>
        <p:txBody>
          <a:bodyPr>
            <a:normAutofit fontScale="77500" lnSpcReduction="20000"/>
          </a:bodyPr>
          <a:lstStyle/>
          <a:p>
            <a:r>
              <a:rPr lang="ru-RU" dirty="0"/>
              <a:t>Прыжки. Прыжки в длину с разбега и с места выполняются в яму, наполненную песком. Для разбега используется </a:t>
            </a:r>
            <a:r>
              <a:rPr lang="ru-RU" dirty="0" smtClean="0"/>
              <a:t>дорожка </a:t>
            </a:r>
            <a:r>
              <a:rPr lang="ru-RU" dirty="0"/>
              <a:t>длиной около 30 м. Отталкивание выполняется с </a:t>
            </a:r>
            <a:r>
              <a:rPr lang="ru-RU" dirty="0" smtClean="0"/>
              <a:t>деревянного </a:t>
            </a:r>
            <a:r>
              <a:rPr lang="ru-RU" dirty="0"/>
              <a:t>бруска. Каждому участнику даётся 3 попытки. Засчитываете; лучший результат. Участник не имеет права совершать </a:t>
            </a:r>
            <a:r>
              <a:rPr lang="ru-RU" dirty="0" smtClean="0"/>
              <a:t>прыжок </a:t>
            </a:r>
            <a:r>
              <a:rPr lang="ru-RU" dirty="0"/>
              <a:t>без вызова судьи.</a:t>
            </a:r>
          </a:p>
          <a:p>
            <a:r>
              <a:rPr lang="ru-RU" dirty="0"/>
              <a:t>Песок в яме для прыжков должен быть влажным, </a:t>
            </a:r>
            <a:r>
              <a:rPr lang="ru-RU" dirty="0" smtClean="0"/>
              <a:t>хорошо </a:t>
            </a:r>
            <a:r>
              <a:rPr lang="ru-RU" dirty="0"/>
              <a:t>взрыхленным, а его поверхность должна быть на одном </a:t>
            </a:r>
            <a:r>
              <a:rPr lang="ru-RU" dirty="0" smtClean="0"/>
              <a:t>уровне </a:t>
            </a:r>
            <a:r>
              <a:rPr lang="ru-RU" dirty="0"/>
              <a:t>с поверхностью дорожки для разбега. Отталкиваясь от бруска участник соревнований не должен за него заступать. При </a:t>
            </a:r>
            <a:r>
              <a:rPr lang="ru-RU" dirty="0" smtClean="0"/>
              <a:t>заступе </a:t>
            </a:r>
            <a:r>
              <a:rPr lang="ru-RU" dirty="0"/>
              <a:t>результат не засчитывается.</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4509120"/>
            <a:ext cx="6713984" cy="2348879"/>
          </a:xfrm>
          <a:prstGeom prst="rect">
            <a:avLst/>
          </a:prstGeom>
        </p:spPr>
      </p:pic>
    </p:spTree>
    <p:extLst>
      <p:ext uri="{BB962C8B-B14F-4D97-AF65-F5344CB8AC3E}">
        <p14:creationId xmlns:p14="http://schemas.microsoft.com/office/powerpoint/2010/main" val="14527502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Прыжки в высоту с разбега.</a:t>
            </a:r>
            <a:endParaRPr lang="ru-RU" dirty="0"/>
          </a:p>
        </p:txBody>
      </p:sp>
      <p:sp>
        <p:nvSpPr>
          <p:cNvPr id="3" name="Объект 2"/>
          <p:cNvSpPr>
            <a:spLocks noGrp="1"/>
          </p:cNvSpPr>
          <p:nvPr>
            <p:ph idx="1"/>
          </p:nvPr>
        </p:nvSpPr>
        <p:spPr>
          <a:xfrm>
            <a:off x="107504" y="1196752"/>
            <a:ext cx="6480720" cy="5256584"/>
          </a:xfrm>
        </p:spPr>
        <p:txBody>
          <a:bodyPr>
            <a:normAutofit fontScale="77500" lnSpcReduction="20000"/>
          </a:bodyPr>
          <a:lstStyle/>
          <a:p>
            <a:r>
              <a:rPr lang="ru-RU" dirty="0"/>
              <a:t>Прыжки в высоту с разбега проводятся в специальном сек торе, в </a:t>
            </a:r>
            <a:r>
              <a:rPr lang="ru-RU" dirty="0" smtClean="0"/>
              <a:t>оборудование</a:t>
            </a:r>
          </a:p>
          <a:p>
            <a:r>
              <a:rPr lang="ru-RU" dirty="0" smtClean="0"/>
              <a:t> </a:t>
            </a:r>
            <a:r>
              <a:rPr lang="ru-RU" dirty="0"/>
              <a:t>которого входят: 2 стойки с </a:t>
            </a:r>
            <a:r>
              <a:rPr lang="ru-RU" dirty="0" smtClean="0"/>
              <a:t>держателями</a:t>
            </a:r>
          </a:p>
          <a:p>
            <a:r>
              <a:rPr lang="ru-RU" dirty="0" smtClean="0"/>
              <a:t> </a:t>
            </a:r>
            <a:r>
              <a:rPr lang="ru-RU" dirty="0"/>
              <a:t>планка, поролоновая подушка или горка </a:t>
            </a:r>
            <a:endParaRPr lang="ru-RU" dirty="0" smtClean="0"/>
          </a:p>
          <a:p>
            <a:r>
              <a:rPr lang="ru-RU" dirty="0" smtClean="0"/>
              <a:t>матов </a:t>
            </a:r>
            <a:r>
              <a:rPr lang="ru-RU" dirty="0"/>
              <a:t>для </a:t>
            </a:r>
            <a:r>
              <a:rPr lang="ru-RU" dirty="0" smtClean="0"/>
              <a:t>приземления </a:t>
            </a:r>
            <a:r>
              <a:rPr lang="ru-RU" dirty="0"/>
              <a:t>и измерительная </a:t>
            </a:r>
            <a:endParaRPr lang="ru-RU" dirty="0" smtClean="0"/>
          </a:p>
          <a:p>
            <a:r>
              <a:rPr lang="ru-RU" dirty="0" smtClean="0"/>
              <a:t>планка</a:t>
            </a:r>
            <a:r>
              <a:rPr lang="ru-RU" dirty="0"/>
              <a:t>. Для преодоления каждой </a:t>
            </a:r>
            <a:r>
              <a:rPr lang="ru-RU" dirty="0" smtClean="0"/>
              <a:t>высоты</a:t>
            </a:r>
          </a:p>
          <a:p>
            <a:r>
              <a:rPr lang="ru-RU" dirty="0" smtClean="0"/>
              <a:t> участникам </a:t>
            </a:r>
            <a:r>
              <a:rPr lang="ru-RU" dirty="0"/>
              <a:t>предоставляется по 3 попытки, которые они выполняю поочерёдно. Прыжок не засчитывается, если участник </a:t>
            </a:r>
            <a:r>
              <a:rPr lang="ru-RU" dirty="0" smtClean="0"/>
              <a:t>отталкивается </a:t>
            </a:r>
            <a:r>
              <a:rPr lang="ru-RU" dirty="0"/>
              <a:t>от земли двумя ногами, сбивает планку любой </a:t>
            </a:r>
            <a:r>
              <a:rPr lang="ru-RU" dirty="0" smtClean="0"/>
              <a:t>участок </a:t>
            </a:r>
            <a:r>
              <a:rPr lang="ru-RU" dirty="0"/>
              <a:t>тела или пробегает под ней. Высоту измеряют от верхнего </a:t>
            </a:r>
            <a:r>
              <a:rPr lang="ru-RU" dirty="0" smtClean="0"/>
              <a:t>края </a:t>
            </a:r>
            <a:r>
              <a:rPr lang="ru-RU" dirty="0"/>
              <a:t>планки до поверхности сектора.</a:t>
            </a:r>
          </a:p>
          <a:p>
            <a:r>
              <a:rPr lang="ru-RU" dirty="0"/>
              <a:t>В прыжковых видах судейская коллегия состоит из старшей судьи, двух судей-измерителей и секретаря.</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2984" y="1196752"/>
            <a:ext cx="3173710" cy="194421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9072" y="4725144"/>
            <a:ext cx="2637621" cy="1983101"/>
          </a:xfrm>
          <a:prstGeom prst="rect">
            <a:avLst/>
          </a:prstGeom>
        </p:spPr>
      </p:pic>
    </p:spTree>
    <p:extLst>
      <p:ext uri="{BB962C8B-B14F-4D97-AF65-F5344CB8AC3E}">
        <p14:creationId xmlns:p14="http://schemas.microsoft.com/office/powerpoint/2010/main" val="40351669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Метание</a:t>
            </a:r>
            <a:endParaRPr lang="ru-RU" dirty="0"/>
          </a:p>
        </p:txBody>
      </p:sp>
      <p:sp>
        <p:nvSpPr>
          <p:cNvPr id="3" name="Объект 2"/>
          <p:cNvSpPr>
            <a:spLocks noGrp="1"/>
          </p:cNvSpPr>
          <p:nvPr>
            <p:ph idx="1"/>
          </p:nvPr>
        </p:nvSpPr>
        <p:spPr>
          <a:xfrm>
            <a:off x="3224456" y="1140741"/>
            <a:ext cx="5163968" cy="5168619"/>
          </a:xfrm>
        </p:spPr>
        <p:txBody>
          <a:bodyPr>
            <a:normAutofit fontScale="70000" lnSpcReduction="20000"/>
          </a:bodyPr>
          <a:lstStyle/>
          <a:p>
            <a:r>
              <a:rPr lang="ru-RU" dirty="0" smtClean="0"/>
              <a:t> Соревнования по метанию мяча проводятся от контрольной линии в поле, в специально размеченном коридоре шириной </a:t>
            </a:r>
            <a:r>
              <a:rPr lang="ru-RU" dirty="0"/>
              <a:t>10 м. Каждому участнику даётся 3 попытки. </a:t>
            </a:r>
            <a:r>
              <a:rPr lang="ru-RU" dirty="0" smtClean="0"/>
              <a:t>Засчитывается </a:t>
            </a:r>
            <a:r>
              <a:rPr lang="ru-RU" dirty="0"/>
              <a:t>лучший результат.</a:t>
            </a:r>
          </a:p>
          <a:p>
            <a:r>
              <a:rPr lang="ru-RU" dirty="0"/>
              <a:t>Метание мяча выполняется с места или с разбега. Лучший результат измеряется от места приземления мяча рулеткой в метрах и сантиметрах до контрольной линии. В соревнованиях по метанию бригада судей состоит из старшего судьи, судей-измерителей и секретаря.</a:t>
            </a:r>
          </a:p>
          <a:p>
            <a:r>
              <a:rPr lang="ru-RU" dirty="0"/>
              <a:t>Участник не имеет права: приступать к метанию без вызова судьи, находиться в секторе для приземления мяча без разрешения судьи. Результат не засчитывается, если участник заступил за контрольную линию или мяч при метании приземлился вне коридора.</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3161556"/>
            <a:ext cx="2664296" cy="266429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25760"/>
            <a:ext cx="3044944" cy="2029963"/>
          </a:xfrm>
          <a:prstGeom prst="rect">
            <a:avLst/>
          </a:prstGeom>
        </p:spPr>
      </p:pic>
    </p:spTree>
    <p:extLst>
      <p:ext uri="{BB962C8B-B14F-4D97-AF65-F5344CB8AC3E}">
        <p14:creationId xmlns:p14="http://schemas.microsoft.com/office/powerpoint/2010/main" val="1743096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Спортивная ходьба.</a:t>
            </a:r>
            <a:endParaRPr lang="ru-RU" dirty="0"/>
          </a:p>
        </p:txBody>
      </p:sp>
      <p:sp>
        <p:nvSpPr>
          <p:cNvPr id="3" name="Объект 2"/>
          <p:cNvSpPr>
            <a:spLocks noGrp="1"/>
          </p:cNvSpPr>
          <p:nvPr>
            <p:ph idx="1"/>
          </p:nvPr>
        </p:nvSpPr>
        <p:spPr>
          <a:xfrm>
            <a:off x="2123728" y="1412776"/>
            <a:ext cx="6563072" cy="4896584"/>
          </a:xfrm>
        </p:spPr>
        <p:txBody>
          <a:bodyPr>
            <a:normAutofit fontScale="92500"/>
          </a:bodyPr>
          <a:lstStyle/>
          <a:p>
            <a:r>
              <a:rPr lang="ru-RU" dirty="0"/>
              <a:t>Спортивная ходьба имеет много общего с обычной ходьбой, но сложнее по координации движений и эффективности. Её особенности: нога ставится на грунт выпрямленной в коленном суставе с пятки; отталкивание более энергичное; движения таза выражены больше, чем при обычной ходьбе; руки согнуты в локтевых суставах (примерно под углом 90°) и выполняют активные движения, облегчая сохранение равновесия.</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2060848"/>
            <a:ext cx="1851636" cy="185163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4674543"/>
            <a:ext cx="2520280" cy="1796293"/>
          </a:xfrm>
          <a:prstGeom prst="rect">
            <a:avLst/>
          </a:prstGeom>
        </p:spPr>
      </p:pic>
    </p:spTree>
    <p:extLst>
      <p:ext uri="{BB962C8B-B14F-4D97-AF65-F5344CB8AC3E}">
        <p14:creationId xmlns:p14="http://schemas.microsoft.com/office/powerpoint/2010/main" val="29273825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49</TotalTime>
  <Words>753</Words>
  <Application>Microsoft Office PowerPoint</Application>
  <PresentationFormat>Экран (4:3)</PresentationFormat>
  <Paragraphs>35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Апекс</vt:lpstr>
      <vt:lpstr>Лёгкая атлетика.</vt:lpstr>
      <vt:lpstr>Лёгкая атлетика.</vt:lpstr>
      <vt:lpstr>История отечественной лёгкой атлетики.</vt:lpstr>
      <vt:lpstr>Выдающиеся русские легкоатлеты.</vt:lpstr>
      <vt:lpstr>Бег</vt:lpstr>
      <vt:lpstr>Прыжки в длину с разбега.</vt:lpstr>
      <vt:lpstr>Прыжки в высоту с разбега.</vt:lpstr>
      <vt:lpstr>Метание</vt:lpstr>
      <vt:lpstr>Спортивная ходьба.</vt:lpstr>
      <vt:lpstr>Бег.</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Лёгкая атлетика.</dc:title>
  <dc:creator>Admin</dc:creator>
  <cp:lastModifiedBy>Admin</cp:lastModifiedBy>
  <cp:revision>5</cp:revision>
  <dcterms:created xsi:type="dcterms:W3CDTF">2013-10-02T17:15:38Z</dcterms:created>
  <dcterms:modified xsi:type="dcterms:W3CDTF">2013-10-02T18:05:25Z</dcterms:modified>
</cp:coreProperties>
</file>