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70" r:id="rId4"/>
    <p:sldId id="271" r:id="rId5"/>
    <p:sldId id="272" r:id="rId6"/>
    <p:sldId id="265" r:id="rId7"/>
    <p:sldId id="266" r:id="rId8"/>
    <p:sldId id="267" r:id="rId9"/>
    <p:sldId id="268" r:id="rId10"/>
    <p:sldId id="261" r:id="rId11"/>
    <p:sldId id="262" r:id="rId12"/>
    <p:sldId id="263" r:id="rId13"/>
    <p:sldId id="264" r:id="rId14"/>
    <p:sldId id="256" r:id="rId15"/>
    <p:sldId id="257" r:id="rId16"/>
    <p:sldId id="258" r:id="rId17"/>
    <p:sldId id="259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DAA1-261B-47A2-B0D7-B5B0216886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0DAF9-9A3E-4136-B996-3C70D2CB4F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92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697FD-58F8-4AE6-BA32-2A148364056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3E6D-A75D-4C59-AB64-BF52E028164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658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C5F66-16E4-4595-AE65-4BA6056683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0587E-3E3F-4B97-BD65-C00EC1C1B9B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51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B1FBD-EEB8-404F-AE26-E58F17985E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F089-55C8-44E8-BE47-11A0896D87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338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4B52E-A2F2-44EA-A37E-A914531D81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5E85-D1B5-4325-9E35-58B36919508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27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3CC6-39BF-4095-946D-994DC5B78A2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09BD-7EF1-40E3-9E4B-871C1711A49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55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9900-3947-418D-80DA-5A761C79DD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AAEC-9A66-4957-8D43-8319B4205E0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75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2AE07-1189-4760-8015-167DB71F7B5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AB92-5E42-413F-96C8-E5BDB7102C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6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B88C-4E1C-4E24-8AF1-ACC71A5B58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467DB-F8A7-4833-897B-AF93576CD63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30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4066-FE05-4752-A1BE-329289045E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A791D-B5CF-4ED1-9CCC-635E883A4B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774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92EB-A597-438C-89DC-D11972AAB8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5CC3-CB06-4C11-A2CB-FD67B17A179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9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CB8812-73AC-441D-B29D-E12A26E7F94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8864E4-0E4E-430E-A0C3-D65479F4DB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oleObject" Target="../embeddings/_____Microsoft_Office_Excel_97-20031111111111111.xls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671763" cy="1162050"/>
          </a:xfrm>
        </p:spPr>
        <p:txBody>
          <a:bodyPr rtlCol="0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статья в СМИ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Перекресток России» 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от 09.12.11г. </a:t>
            </a:r>
            <a:endParaRPr lang="ru-RU" dirty="0"/>
          </a:p>
        </p:txBody>
      </p:sp>
      <p:sp>
        <p:nvSpPr>
          <p:cNvPr id="4403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2628900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  <p:pic>
        <p:nvPicPr>
          <p:cNvPr id="44036" name="Picture 3" descr="J:\мама 12\фото\ФОК\SAM_12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32656"/>
            <a:ext cx="51816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4037" name="Объект 5"/>
          <p:cNvSpPr>
            <a:spLocks noGrp="1"/>
          </p:cNvSpPr>
          <p:nvPr>
            <p:ph idx="1"/>
          </p:nvPr>
        </p:nvSpPr>
        <p:spPr>
          <a:xfrm>
            <a:off x="4038600" y="685800"/>
            <a:ext cx="4648200" cy="5440363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44038" name="Picture 4" descr="J:\мама 12\фото\ср.гр.Б ФОК\SDC109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6100" y="3143250"/>
            <a:ext cx="4953000" cy="3714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5188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009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 модуль курсов </a:t>
            </a:r>
            <a:r>
              <a:rPr lang="ru-RU" sz="28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повышения квалификации педагогов по программе «Детский сад 2100»</a:t>
            </a:r>
            <a:br>
              <a:rPr lang="ru-RU" sz="28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53251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700808"/>
            <a:ext cx="4040188" cy="3030538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53252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317823"/>
          </a:xfrm>
        </p:spPr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Курс по «Ознакомлению с окружающим миром» </a:t>
            </a:r>
          </a:p>
          <a:p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ведет </a:t>
            </a:r>
            <a:r>
              <a:rPr lang="ru-RU" sz="1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Р.И.Шемарова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методист ДОУ  №54 «Аленушка» г. Химки</a:t>
            </a:r>
          </a:p>
        </p:txBody>
      </p:sp>
      <p:pic>
        <p:nvPicPr>
          <p:cNvPr id="53253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2924944"/>
            <a:ext cx="4041775" cy="3030538"/>
          </a:xfr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93156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специалистов</a:t>
            </a:r>
            <a:b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99"/>
                </a:solidFill>
                <a:latin typeface="GungsuhChe" pitchFamily="49" charset="-127"/>
                <a:ea typeface="GungsuhChe" pitchFamily="49" charset="-127"/>
              </a:rPr>
              <a:t>Учитель - логопед</a:t>
            </a:r>
          </a:p>
        </p:txBody>
      </p:sp>
      <p:pic>
        <p:nvPicPr>
          <p:cNvPr id="54275" name="Picture 2" descr="F:\мама 12\РМ\IMG_00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828800"/>
            <a:ext cx="4648200" cy="30940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1714488"/>
            <a:ext cx="4857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ctr" fontAlgn="base">
              <a:spcBef>
                <a:spcPct val="0"/>
              </a:spcBef>
              <a:spcAft>
                <a:spcPct val="0"/>
              </a:spcAft>
              <a:tabLst>
                <a:tab pos="536575" algn="l"/>
                <a:tab pos="720725" algn="l"/>
              </a:tabLst>
            </a:pP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В логопедический пункт 2011-2012 </a:t>
            </a:r>
            <a:r>
              <a:rPr lang="ru-RU" sz="2400" b="1" i="1" dirty="0" err="1" smtClean="0">
                <a:solidFill>
                  <a:srgbClr val="990033"/>
                </a:solidFill>
                <a:latin typeface="Arial" charset="0"/>
              </a:rPr>
              <a:t>уч</a:t>
            </a: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. год было зачислено 12 детей. </a:t>
            </a:r>
          </a:p>
          <a:p>
            <a:pPr indent="536575" algn="ctr" fontAlgn="base">
              <a:spcBef>
                <a:spcPct val="0"/>
              </a:spcBef>
              <a:spcAft>
                <a:spcPct val="0"/>
              </a:spcAft>
              <a:tabLst>
                <a:tab pos="536575" algn="l"/>
                <a:tab pos="720725" algn="l"/>
              </a:tabLst>
            </a:pP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Из них выпушено: </a:t>
            </a:r>
          </a:p>
          <a:p>
            <a:pPr indent="5365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Ш"/>
              <a:tabLst>
                <a:tab pos="536575" algn="l"/>
                <a:tab pos="720725" algn="l"/>
              </a:tabLst>
            </a:pP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с чистой речью – 9 детей</a:t>
            </a:r>
          </a:p>
          <a:p>
            <a:pPr indent="5365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Ш"/>
              <a:tabLst>
                <a:tab pos="536575" algn="l"/>
                <a:tab pos="720725" algn="l"/>
              </a:tabLst>
            </a:pP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со значительными улучшениями – 2 детей</a:t>
            </a:r>
          </a:p>
          <a:p>
            <a:pPr indent="5365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Ш"/>
              <a:tabLst>
                <a:tab pos="536575" algn="l"/>
                <a:tab pos="720725" algn="l"/>
              </a:tabLst>
            </a:pP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без значительного улучшения – 1 ребенок. </a:t>
            </a:r>
            <a:endParaRPr lang="ru-RU" sz="2400" b="1" i="1" dirty="0">
              <a:solidFill>
                <a:srgbClr val="99003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00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990099"/>
                </a:solidFill>
                <a:cs typeface="Mongolian Baiti" pitchFamily="66" charset="0"/>
              </a:rPr>
              <a:t>Музыкальный руководитель</a:t>
            </a:r>
          </a:p>
        </p:txBody>
      </p:sp>
      <p:pic>
        <p:nvPicPr>
          <p:cNvPr id="17417" name="Picture 2" descr="F:\мама 12\РМ\IMG_00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963" y="1600200"/>
            <a:ext cx="3013075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aphicFrame>
        <p:nvGraphicFramePr>
          <p:cNvPr id="17415" name="Object 7"/>
          <p:cNvGraphicFramePr>
            <a:graphicFrameLocks noGrp="1"/>
          </p:cNvGraphicFramePr>
          <p:nvPr>
            <p:ph sz="half" idx="2"/>
          </p:nvPr>
        </p:nvGraphicFramePr>
        <p:xfrm>
          <a:off x="4343400" y="1524000"/>
          <a:ext cx="43434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5" imgW="6669602" imgH="4078577" progId="Excel.Sheet.8">
                  <p:embed/>
                </p:oleObj>
              </mc:Choice>
              <mc:Fallback>
                <p:oleObj r:id="rId5" imgW="6669602" imgH="4078577" progId="Excel.Shee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524000"/>
                        <a:ext cx="4343400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usic"/>
          <p:cNvSpPr>
            <a:spLocks noEditPoints="1" noChangeArrowheads="1"/>
          </p:cNvSpPr>
          <p:nvPr/>
        </p:nvSpPr>
        <p:spPr bwMode="auto">
          <a:xfrm>
            <a:off x="7092280" y="15489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95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Достижения детей</a:t>
            </a:r>
          </a:p>
        </p:txBody>
      </p:sp>
      <p:sp>
        <p:nvSpPr>
          <p:cNvPr id="57346" name="Текст 2"/>
          <p:cNvSpPr>
            <a:spLocks noGrp="1"/>
          </p:cNvSpPr>
          <p:nvPr>
            <p:ph type="body" idx="1"/>
          </p:nvPr>
        </p:nvSpPr>
        <p:spPr>
          <a:xfrm>
            <a:off x="152400" y="1535113"/>
            <a:ext cx="5334000" cy="979487"/>
          </a:xfrm>
        </p:spPr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Сравнительная диаграмма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интегративных показателей  и качеств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сентября  2011 г. по май 2012г,% </a:t>
            </a:r>
          </a:p>
        </p:txBody>
      </p:sp>
      <p:sp>
        <p:nvSpPr>
          <p:cNvPr id="5734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7800"/>
            <a:ext cx="4041775" cy="4678363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900" b="1" i="1" dirty="0">
                <a:latin typeface="Times New Roman" pitchFamily="18" charset="0"/>
                <a:cs typeface="Times New Roman" pitchFamily="18" charset="0"/>
              </a:rPr>
              <a:t>Доминирующей формой взаимодействия детей и взрослых является игра. В группах созданы все условия для возникновения и развития игры. Этот вид детской деятельности удачно используется  педагогами для формирования у детей представлений о себе и для социализации. Педагоги обращают особое внимание на создание проблемных ситуаций, экспериментально-поисковой, строительно-конструктивной деятельности, в которых ребёнок может ярко проявить себя, выразить своё истинное отношение к окружающей действительности</a:t>
            </a:r>
            <a:r>
              <a:rPr lang="ru-RU" sz="2900" b="1" i="1" dirty="0"/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i="1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734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09600" y="2286000"/>
            <a:ext cx="5638800" cy="3657600"/>
          </a:xfrm>
        </p:spPr>
      </p:pic>
    </p:spTree>
    <p:extLst>
      <p:ext uri="{BB962C8B-B14F-4D97-AF65-F5344CB8AC3E}">
        <p14:creationId xmlns:p14="http://schemas.microsoft.com/office/powerpoint/2010/main" val="382504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chemeClr val="bg2"/>
                </a:solidFill>
                <a:latin typeface="GungsuhChe" pitchFamily="49" charset="-127"/>
                <a:ea typeface="GungsuhChe" pitchFamily="49" charset="-127"/>
              </a:rPr>
              <a:t>Участие в Спартакиаде дошкольных учреждений</a:t>
            </a:r>
          </a:p>
        </p:txBody>
      </p:sp>
      <p:sp>
        <p:nvSpPr>
          <p:cNvPr id="5837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Так хочется всех обогнать…</a:t>
            </a:r>
          </a:p>
        </p:txBody>
      </p:sp>
      <p:sp>
        <p:nvSpPr>
          <p:cNvPr id="58371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58372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195" y="2381097"/>
            <a:ext cx="4415912" cy="3312368"/>
          </a:xfrm>
        </p:spPr>
      </p:pic>
      <p:pic>
        <p:nvPicPr>
          <p:cNvPr id="58373" name="Объект 1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9805" y="3573016"/>
            <a:ext cx="4041775" cy="3030537"/>
          </a:xfrm>
        </p:spPr>
      </p:pic>
      <p:pic>
        <p:nvPicPr>
          <p:cNvPr id="583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171950" cy="566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022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2012/2013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учебном году  необходимо: </a:t>
            </a:r>
            <a:b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8824" y="332656"/>
            <a:ext cx="5111750" cy="3833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106688" cy="5256584"/>
          </a:xfrm>
        </p:spPr>
        <p:txBody>
          <a:bodyPr rtlCol="0">
            <a:normAutofit fontScale="92500" lnSpcReduction="10000"/>
          </a:bodyPr>
          <a:lstStyle/>
          <a:p>
            <a:pPr marL="285750" indent="-28575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продолжить работу по повышению педагогического мастерства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применять активные методы обучения, используя опыт педагогов для обучения молодых специалистов;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стимулировать педагогов к повышению квалификации;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активизировать работу с родителями, приглашая их на консультации, открытые мероприятия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направлять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детей, нуждающихся в медицинской помощи к специалистам ЦРБ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работе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 детьми применять дифференцированный подход: работать в малых группах в течение всего пребывания ребенка в ДОУ в соответствии с ФГТ.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7" name="Picture 3" descr="J:\мама 12\РМ\IMG_00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924944"/>
            <a:ext cx="5543128" cy="36905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94412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Перспектива профессионального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на 2012 -2013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темам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самообразования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семинаров и педсоветов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Прохождение аттестации на соответствие занимаемой должности – 7 чел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Прохождение курсов пользователя ПК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Участие в работе РМО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Работа с социумом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 </a:t>
            </a:r>
            <a:br>
              <a:rPr lang="ru-RU" b="1" i="1" dirty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14419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>
          <a:xfrm>
            <a:off x="457200" y="5413375"/>
            <a:ext cx="7643192" cy="1139825"/>
          </a:xfrm>
        </p:spPr>
        <p:txBody>
          <a:bodyPr/>
          <a:lstStyle/>
          <a:p>
            <a:pPr indent="449263"/>
            <a:r>
              <a:rPr lang="ru-RU" sz="3200" b="1" dirty="0" smtClean="0">
                <a:solidFill>
                  <a:srgbClr val="0000FF"/>
                </a:solidFill>
                <a:latin typeface="Monotype Corsiva" pitchFamily="66" charset="0"/>
              </a:rPr>
              <a:t>Желаю вам всех этих качеств  и успехов в                дальнейшей работе!</a:t>
            </a:r>
          </a:p>
        </p:txBody>
      </p:sp>
      <p:pic>
        <p:nvPicPr>
          <p:cNvPr id="6144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3768" y="533400"/>
            <a:ext cx="5848350" cy="4386263"/>
          </a:xfrm>
          <a:scene3d>
            <a:camera prst="perspectiveHeroicExtremeLeftFacing"/>
            <a:lightRig rig="threePt" dir="t"/>
          </a:scene3d>
        </p:spPr>
      </p:pic>
      <p:sp>
        <p:nvSpPr>
          <p:cNvPr id="61443" name="Прямоугольник 4"/>
          <p:cNvSpPr>
            <a:spLocks noChangeArrowheads="1"/>
          </p:cNvSpPr>
          <p:nvPr/>
        </p:nvSpPr>
        <p:spPr bwMode="auto">
          <a:xfrm>
            <a:off x="323528" y="533400"/>
            <a:ext cx="2419672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В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внимание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О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ответственность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С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справедливость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П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правдивость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И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- искренность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Т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- толерантность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А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артистизм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Т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трудолюбие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Е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еще доброжелательность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Л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любовь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</a:rPr>
              <a:t>Ь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- мягкость.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</a:rPr>
            </a:br>
            <a:endParaRPr lang="ru-RU" b="1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1444" name="Прямоугольник 5"/>
          <p:cNvSpPr>
            <a:spLocks noChangeArrowheads="1"/>
          </p:cNvSpPr>
          <p:nvPr/>
        </p:nvSpPr>
        <p:spPr bwMode="auto">
          <a:xfrm>
            <a:off x="2057400" y="4398963"/>
            <a:ext cx="4495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latin typeface="Times New Roman" pitchFamily="18" charset="0"/>
              </a:rPr>
              <a:t> </a:t>
            </a:r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63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ПУБЛИКАЦИЯ НА САЙТАХ</a:t>
            </a:r>
          </a:p>
        </p:txBody>
      </p:sp>
      <p:sp>
        <p:nvSpPr>
          <p:cNvPr id="45058" name="Текст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99060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«Педсовет»</a:t>
            </a:r>
          </a:p>
          <a:p>
            <a:pPr algn="ctr"/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909464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rgbClr val="008000"/>
                </a:solidFill>
                <a:latin typeface="Monotype Corsiva" pitchFamily="66" charset="0"/>
              </a:rPr>
              <a:t>«</a:t>
            </a:r>
            <a:r>
              <a:rPr lang="ru-RU" sz="4000" dirty="0">
                <a:solidFill>
                  <a:srgbClr val="008000"/>
                </a:solidFill>
                <a:latin typeface="Monotype Corsiva" pitchFamily="66" charset="0"/>
              </a:rPr>
              <a:t>Открытый класс»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>
              <a:solidFill>
                <a:srgbClr val="008000"/>
              </a:solidFill>
              <a:latin typeface="Monotype Corsiva" pitchFamily="66" charset="0"/>
            </a:endParaRPr>
          </a:p>
        </p:txBody>
      </p:sp>
      <p:pic>
        <p:nvPicPr>
          <p:cNvPr id="4506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36912"/>
            <a:ext cx="4311650" cy="303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55000" dir="5400000" sy="-100000" algn="bl" rotWithShape="0"/>
          </a:effectLst>
        </p:spPr>
      </p:pic>
      <p:pic>
        <p:nvPicPr>
          <p:cNvPr id="45061" name="Объект 7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600" y="1905000"/>
            <a:ext cx="4041775" cy="3124200"/>
          </a:xfrm>
          <a:effectLst>
            <a:reflection blurRad="6350" stA="50000" endA="300" endPos="555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6229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32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ДОУ </a:t>
            </a:r>
            <a:r>
              <a:rPr lang="ru-RU" sz="31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1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общественной жизни </a:t>
            </a:r>
            <a:r>
              <a:rPr lang="ru-RU" sz="31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ru-RU" sz="36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уровне района, округа</a:t>
            </a:r>
            <a:r>
              <a:rPr lang="ru-RU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990099"/>
              </a:solidFill>
            </a:endParaRPr>
          </a:p>
        </p:txBody>
      </p:sp>
      <p:sp>
        <p:nvSpPr>
          <p:cNvPr id="4608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День воспитателя</a:t>
            </a:r>
            <a:endParaRPr lang="ru-RU" sz="3600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46083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День призывника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6084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6085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635250"/>
            <a:ext cx="4040188" cy="3030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608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590800"/>
            <a:ext cx="428625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036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80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мая</a:t>
            </a:r>
          </a:p>
        </p:txBody>
      </p:sp>
      <p:pic>
        <p:nvPicPr>
          <p:cNvPr id="4710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60089">
            <a:off x="251520" y="205736"/>
            <a:ext cx="4260660" cy="3195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7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80499" y="148478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2" name="Picture 2" descr="J:\мама 12\май\Фото01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7914">
            <a:off x="539552" y="3558373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51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Спортивный зал СОК «Юность»</a:t>
            </a:r>
          </a:p>
        </p:txBody>
      </p:sp>
      <p:pic>
        <p:nvPicPr>
          <p:cNvPr id="4813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491" y="1556792"/>
            <a:ext cx="4709385" cy="3532039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8131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3928" y="2708920"/>
            <a:ext cx="4805396" cy="3604047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287005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426170"/>
          </a:xfrm>
        </p:spPr>
        <p:txBody>
          <a:bodyPr/>
          <a:lstStyle/>
          <a:p>
            <a:pPr algn="l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Ежегодная акция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«Мой </a:t>
            </a:r>
            <a:r>
              <a:rPr lang="ru-RU" sz="3600" b="1" i="1" dirty="0" smtClean="0">
                <a:solidFill>
                  <a:srgbClr val="FF33CC"/>
                </a:solidFill>
                <a:latin typeface="Monotype Corsiva" pitchFamily="66" charset="0"/>
                <a:cs typeface="Times New Roman" pitchFamily="18" charset="0"/>
              </a:rPr>
              <a:t>цветущий</a:t>
            </a:r>
            <a:r>
              <a:rPr lang="ru-RU" sz="36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детский</a:t>
            </a:r>
            <a:r>
              <a:rPr lang="ru-RU" sz="36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сад»</a:t>
            </a:r>
          </a:p>
        </p:txBody>
      </p:sp>
      <p:pic>
        <p:nvPicPr>
          <p:cNvPr id="49154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92461"/>
            <a:ext cx="4579617" cy="3244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5" name="Picture 2" descr="J:\мама 12\фото\май\Фото00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2520" y="1556791"/>
            <a:ext cx="4441268" cy="3330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6" name="Рисунок 6" descr="http://www.edu.cap.ru/home/3664/gruppu/kapelka/ogoro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3881438" cy="344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719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течение года на базе МДОУ №12 прошло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7 заседаний РМО</a:t>
            </a:r>
          </a:p>
        </p:txBody>
      </p:sp>
      <p:pic>
        <p:nvPicPr>
          <p:cNvPr id="50178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0179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61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2 этапы конкурса профессионального мастерства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660066"/>
                </a:solidFill>
                <a:latin typeface="Monotype Corsiva" pitchFamily="66" charset="0"/>
                <a:cs typeface="Times New Roman" pitchFamily="18" charset="0"/>
              </a:rPr>
              <a:t>Мастер-класс </a:t>
            </a:r>
            <a:r>
              <a:rPr lang="ru-RU" sz="3200" b="1" dirty="0" smtClean="0">
                <a:solidFill>
                  <a:srgbClr val="660066"/>
                </a:solidFill>
                <a:latin typeface="Monotype Corsiva" pitchFamily="66" charset="0"/>
                <a:cs typeface="Times New Roman" pitchFamily="18" charset="0"/>
              </a:rPr>
              <a:t> педагога</a:t>
            </a:r>
            <a:r>
              <a:rPr lang="ru-RU" sz="3200" b="1" dirty="0">
                <a:solidFill>
                  <a:srgbClr val="660066"/>
                </a:solidFill>
                <a:latin typeface="Monotype Corsiva" pitchFamily="66" charset="0"/>
                <a:cs typeface="Times New Roman" pitchFamily="18" charset="0"/>
              </a:rPr>
              <a:t>»</a:t>
            </a:r>
            <a:br>
              <a:rPr lang="ru-RU" sz="3200" b="1" dirty="0">
                <a:solidFill>
                  <a:srgbClr val="660066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3200" b="1" dirty="0">
              <a:solidFill>
                <a:srgbClr val="660066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35113"/>
            <a:ext cx="4245868" cy="6397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>
                <a:solidFill>
                  <a:srgbClr val="0000FF"/>
                </a:solidFill>
              </a:rPr>
              <a:t>«Вот наши строгие ценители и судьи!»</a:t>
            </a:r>
            <a:br>
              <a:rPr lang="ru-RU" sz="1800" dirty="0">
                <a:solidFill>
                  <a:srgbClr val="0000FF"/>
                </a:solidFill>
              </a:rPr>
            </a:br>
            <a:endParaRPr lang="ru-RU" sz="1800" dirty="0">
              <a:solidFill>
                <a:srgbClr val="0000FF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Мастер-класс воспитателя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МДОУ № 12  Шубиной О.Н.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04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936" y="2537916"/>
            <a:ext cx="4615773" cy="3460924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1205" name="Объект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41163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Объект 9"/>
          <p:cNvSpPr>
            <a:spLocks noGrp="1"/>
          </p:cNvSpPr>
          <p:nvPr>
            <p:ph sz="half" idx="2"/>
          </p:nvPr>
        </p:nvSpPr>
        <p:spPr>
          <a:xfrm>
            <a:off x="323528" y="1916832"/>
            <a:ext cx="4173860" cy="4248471"/>
          </a:xfrm>
        </p:spPr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7952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  <a:t>«Всегда готовые к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itchFamily="66" charset="0"/>
              </a:rPr>
              <a:t>журьбе</a:t>
            </a:r>
            <a: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  <a:t>,</a:t>
            </a:r>
            <a:b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  <a:t>Поют все песнь одну и ту же,</a:t>
            </a:r>
            <a:b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  <a:t>Не замечая об себе:</a:t>
            </a:r>
            <a:b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  <a:t>Что старее, то хуже.» </a:t>
            </a:r>
            <a:br>
              <a:rPr lang="ru-RU" sz="24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dirty="0" err="1" smtClean="0">
                <a:solidFill>
                  <a:srgbClr val="0000FF"/>
                </a:solidFill>
                <a:latin typeface="Monotype Corsiva" pitchFamily="66" charset="0"/>
              </a:rPr>
              <a:t>А.С.Грибоедов</a:t>
            </a:r>
            <a:endParaRPr lang="ru-RU" sz="2400" b="1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52226" name="Текст 2"/>
          <p:cNvSpPr>
            <a:spLocks noGrp="1"/>
          </p:cNvSpPr>
          <p:nvPr>
            <p:ph type="body" idx="1"/>
          </p:nvPr>
        </p:nvSpPr>
        <p:spPr>
          <a:xfrm>
            <a:off x="4419600" y="2057400"/>
            <a:ext cx="4724400" cy="1143000"/>
          </a:xfrm>
        </p:spPr>
        <p:txBody>
          <a:bodyPr/>
          <a:lstStyle/>
          <a:p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Мастер-класс воспитателя МДОУ № 7</a:t>
            </a:r>
          </a:p>
          <a:p>
            <a:endParaRPr lang="ru-RU" sz="2000" dirty="0" smtClean="0"/>
          </a:p>
        </p:txBody>
      </p:sp>
      <p:sp>
        <p:nvSpPr>
          <p:cNvPr id="52227" name="Текст 4"/>
          <p:cNvSpPr>
            <a:spLocks noGrp="1"/>
          </p:cNvSpPr>
          <p:nvPr>
            <p:ph type="body" sz="quarter" idx="3"/>
          </p:nvPr>
        </p:nvSpPr>
        <p:spPr>
          <a:xfrm>
            <a:off x="228600" y="1905000"/>
            <a:ext cx="4041775" cy="639763"/>
          </a:xfrm>
        </p:spPr>
        <p:txBody>
          <a:bodyPr/>
          <a:lstStyle/>
          <a:p>
            <a:r>
              <a:rPr lang="ru-RU" sz="2800" dirty="0" smtClean="0">
                <a:solidFill>
                  <a:srgbClr val="990099"/>
                </a:solidFill>
                <a:latin typeface="Monotype Corsiva" pitchFamily="66" charset="0"/>
              </a:rPr>
              <a:t>А судьи кто?</a:t>
            </a:r>
          </a:p>
        </p:txBody>
      </p:sp>
      <p:pic>
        <p:nvPicPr>
          <p:cNvPr id="5222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708920"/>
            <a:ext cx="4267200" cy="3200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143248"/>
            <a:ext cx="4157506" cy="311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Contrasting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2344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Тема Office</vt:lpstr>
      <vt:lpstr>1_Тема Office</vt:lpstr>
      <vt:lpstr>Лист Microsoft Excel 97-2003</vt:lpstr>
      <vt:lpstr>статья в СМИ  «Перекресток России»                                    от 09.12.11г. </vt:lpstr>
      <vt:lpstr>ПУБЛИКАЦИЯ НА САЙТАХ</vt:lpstr>
      <vt:lpstr> Участие ДОУ в общественной жизни  на  уровне района, округа  </vt:lpstr>
      <vt:lpstr>                            9 мая</vt:lpstr>
      <vt:lpstr>Спортивный зал СОК «Юность»</vt:lpstr>
      <vt:lpstr>Ежегодная акция  «Мой цветущий детский сад»</vt:lpstr>
      <vt:lpstr>В течение года на базе МДОУ №12 прошло :  7 заседаний РМО</vt:lpstr>
      <vt:lpstr>1 и 2 этапы конкурса профессионального мастерства  «Мастер-класс  педагога» </vt:lpstr>
      <vt:lpstr>«Всегда готовые к журьбе, Поют все песнь одну и ту же, Не замечая об себе: Что старее, то хуже.»  А.С.Грибоедов</vt:lpstr>
      <vt:lpstr>3 модуль курсов повышения квалификации педагогов по программе «Детский сад 2100» </vt:lpstr>
      <vt:lpstr>Работа специалистов Учитель - логопед</vt:lpstr>
      <vt:lpstr>Музыкальный руководитель</vt:lpstr>
      <vt:lpstr>Достижения детей</vt:lpstr>
      <vt:lpstr>Участие в Спартакиаде дошкольных учреждений</vt:lpstr>
      <vt:lpstr>В 2012/2013 учебном году  необходимо:   </vt:lpstr>
      <vt:lpstr>              Перспектива профессионального развития  на 2012 -2013 г.г.   Работа по темам самообразования  Проведение семинаров и педсоветов Прохождение аттестации на соответствие занимаемой должности – 7 чел Прохождение курсов пользователя ПК Участие в работе РМО Работа с социумом   </vt:lpstr>
      <vt:lpstr>Желаю вам всех этих качеств  и успехов в                дальнейшей работе!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Достижения детей</dc:title>
  <dc:creator>Дмитрий</dc:creator>
  <cp:lastModifiedBy>Дмитрий</cp:lastModifiedBy>
  <cp:revision>4</cp:revision>
  <dcterms:created xsi:type="dcterms:W3CDTF">2013-10-10T15:23:50Z</dcterms:created>
  <dcterms:modified xsi:type="dcterms:W3CDTF">2013-10-10T15:29:38Z</dcterms:modified>
</cp:coreProperties>
</file>