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1"/>
  </p:handoutMasterIdLst>
  <p:sldIdLst>
    <p:sldId id="256" r:id="rId2"/>
    <p:sldId id="308" r:id="rId3"/>
    <p:sldId id="257" r:id="rId4"/>
    <p:sldId id="265" r:id="rId5"/>
    <p:sldId id="267" r:id="rId6"/>
    <p:sldId id="259" r:id="rId7"/>
    <p:sldId id="271" r:id="rId8"/>
    <p:sldId id="270" r:id="rId9"/>
    <p:sldId id="285" r:id="rId10"/>
    <p:sldId id="269" r:id="rId11"/>
    <p:sldId id="310" r:id="rId12"/>
    <p:sldId id="281" r:id="rId13"/>
    <p:sldId id="307" r:id="rId14"/>
    <p:sldId id="289" r:id="rId15"/>
    <p:sldId id="291" r:id="rId16"/>
    <p:sldId id="292" r:id="rId17"/>
    <p:sldId id="293" r:id="rId18"/>
    <p:sldId id="295" r:id="rId19"/>
    <p:sldId id="29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66"/>
    <a:srgbClr val="990099"/>
    <a:srgbClr val="FF33CC"/>
    <a:srgbClr val="800000"/>
    <a:srgbClr val="D60093"/>
    <a:srgbClr val="008000"/>
    <a:srgbClr val="C48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6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81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987CFA8-0650-4DF5-A20B-ADF0BA1FBF2F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990EA11-C900-4E1E-B66D-023E0C36C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27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0DAA1-261B-47A2-B0D7-B5B021688624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0DAF9-9A3E-4136-B996-3C70D2CB4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A4066-FE05-4752-A1BE-329289045E98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A791D-B5CF-4ED1-9CCC-635E883A4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692EB-A597-438C-89DC-D11972AAB87E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95CC3-CB06-4C11-A2CB-FD67B17A1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697FD-58F8-4AE6-BA32-2A1483640569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F3E6D-A75D-4C59-AB64-BF52E0281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C5F66-16E4-4595-AE65-4BA60566837B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0587E-3E3F-4B97-BD65-C00EC1C1B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B1FBD-EEB8-404F-AE26-E58F17985EE9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F089-55C8-44E8-BE47-11A0896D8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4B52E-A2F2-44EA-A37E-A914531D8113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E5E85-D1B5-4325-9E35-58B369195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3CC6-39BF-4095-946D-994DC5B78A21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609BD-7EF1-40E3-9E4B-871C1711A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89900-3947-418D-80DA-5A761C79DD7E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1AAEC-9A66-4957-8D43-8319B4205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2AE07-1189-4760-8015-167DB71F7B50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9AB92-5E42-413F-96C8-E5BDB7102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9B88C-4E1C-4E24-8AF1-ACC71A5B5813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467DB-F8A7-4833-897B-AF93576CD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CB8812-73AC-441D-B29D-E12A26E7F943}" type="datetimeFigureOut">
              <a:rPr lang="en-US"/>
              <a:pPr>
                <a:defRPr/>
              </a:pPr>
              <a:t>10/10/2013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8864E4-0E4E-430E-A0C3-D65479F4D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gi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7030A0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6629400"/>
          </a:xfrm>
        </p:spPr>
        <p:txBody>
          <a:bodyPr rtlCol="0"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    «Детский сад № 12 «Звездочка</a:t>
            </a:r>
            <a:r>
              <a:rPr lang="ru-RU" sz="2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г.Ртищево </a:t>
            </a:r>
            <a:r>
              <a:rPr lang="ru-RU" sz="2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Саратовской области»</a:t>
            </a:r>
            <a:br>
              <a:rPr lang="ru-RU" sz="2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ПЕДАГОГИЧЕСКИЕ</a:t>
            </a:r>
            <a:b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ДОСТИЖЕНИЯ </a:t>
            </a: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Лысенкова Светлана Евгеньевна</a:t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старший воспитатель.</a:t>
            </a:r>
            <a:br>
              <a:rPr lang="ru-RU" sz="2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F:\мама 12\фото\фото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1" y="2680403"/>
            <a:ext cx="2590799" cy="3872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F:\мама 12\май\SDC107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91000" y="1828800"/>
            <a:ext cx="4472247" cy="3354185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Проблемный анализ профессионализма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педагогов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 результатам оперативного и тематического контроля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 также самоанализа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выявил: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5297" name="Rectangle 1"/>
          <p:cNvSpPr>
            <a:spLocks noGrp="1" noChangeArrowheads="1"/>
          </p:cNvSpPr>
          <p:nvPr>
            <p:ph idx="1"/>
          </p:nvPr>
        </p:nvSpPr>
        <p:spPr>
          <a:xfrm>
            <a:off x="683568" y="566038"/>
            <a:ext cx="7848872" cy="6352508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just">
              <a:spcBef>
                <a:spcPct val="0"/>
              </a:spcBef>
              <a:tabLst>
                <a:tab pos="425450" algn="l"/>
              </a:tabLst>
            </a:pPr>
            <a:endParaRPr lang="ru-RU" sz="1800" b="1" dirty="0" smtClean="0">
              <a:latin typeface="Times New Roman" pitchFamily="18" charset="0"/>
              <a:cs typeface="Arabic Typesetting" pitchFamily="66" charset="-78"/>
            </a:endParaRPr>
          </a:p>
          <a:p>
            <a:pPr algn="just">
              <a:spcBef>
                <a:spcPct val="0"/>
              </a:spcBef>
              <a:tabLst>
                <a:tab pos="425450" algn="l"/>
              </a:tabLst>
            </a:pPr>
            <a:endParaRPr lang="ru-RU" sz="1800" b="1" dirty="0">
              <a:latin typeface="Times New Roman" pitchFamily="18" charset="0"/>
              <a:cs typeface="Arabic Typesetting" pitchFamily="66" charset="-78"/>
            </a:endParaRPr>
          </a:p>
          <a:p>
            <a:pPr algn="just">
              <a:spcBef>
                <a:spcPct val="0"/>
              </a:spcBef>
              <a:tabLst>
                <a:tab pos="425450" algn="l"/>
              </a:tabLst>
            </a:pPr>
            <a:endParaRPr lang="ru-RU" sz="1800" b="1" dirty="0" smtClean="0">
              <a:latin typeface="Times New Roman" pitchFamily="18" charset="0"/>
              <a:cs typeface="Arabic Typesetting" pitchFamily="66" charset="-78"/>
            </a:endParaRPr>
          </a:p>
          <a:p>
            <a:pPr algn="just">
              <a:spcBef>
                <a:spcPct val="0"/>
              </a:spcBef>
              <a:tabLst>
                <a:tab pos="425450" algn="l"/>
              </a:tabLst>
            </a:pPr>
            <a:r>
              <a:rPr lang="ru-RU" sz="1800" b="1" dirty="0" smtClean="0">
                <a:latin typeface="Times New Roman" pitchFamily="18" charset="0"/>
                <a:cs typeface="Arabic Typesetting" pitchFamily="66" charset="-78"/>
              </a:rPr>
              <a:t>12 воспитателей используют в работе с детьми методы инновационных   технологий;</a:t>
            </a:r>
            <a:endParaRPr lang="ru-RU" sz="1800" b="1" dirty="0" smtClean="0">
              <a:latin typeface="Arial" charset="0"/>
              <a:cs typeface="Arabic Typesetting" pitchFamily="66" charset="-78"/>
            </a:endParaRPr>
          </a:p>
          <a:p>
            <a:pPr>
              <a:tabLst>
                <a:tab pos="425450" algn="l"/>
              </a:tabLst>
            </a:pPr>
            <a:r>
              <a:rPr lang="ru-RU" sz="1800" b="1" dirty="0" smtClean="0">
                <a:latin typeface="Times New Roman" pitchFamily="18" charset="0"/>
                <a:cs typeface="Arabic Typesetting" pitchFamily="66" charset="-78"/>
              </a:rPr>
              <a:t>8  воспитателя   испытывают   затруднения   при   внедрении   технологий;</a:t>
            </a:r>
          </a:p>
          <a:p>
            <a:pPr>
              <a:tabLst>
                <a:tab pos="425450" algn="l"/>
              </a:tabLst>
            </a:pPr>
            <a:r>
              <a:rPr lang="ru-RU" sz="1800" b="1" dirty="0" smtClean="0">
                <a:cs typeface="Arabic Typesetting" pitchFamily="66" charset="-78"/>
              </a:rPr>
              <a:t>4 </a:t>
            </a:r>
            <a:r>
              <a:rPr lang="ru-RU" sz="1800" b="1" dirty="0" smtClean="0">
                <a:latin typeface="Times New Roman" pitchFamily="18" charset="0"/>
                <a:cs typeface="Arabic Typesetting" pitchFamily="66" charset="-78"/>
              </a:rPr>
              <a:t>воспитателя  испытывают затруднения  при  проведении  занятий  по развитию   речи,   уровень   их   организации   и   результатов   не   всегда соответствуют необходимым требованиям;</a:t>
            </a:r>
          </a:p>
          <a:p>
            <a:pPr>
              <a:tabLst>
                <a:tab pos="425450" algn="l"/>
              </a:tabLst>
            </a:pPr>
            <a:r>
              <a:rPr lang="ru-RU" sz="1800" b="1" dirty="0" smtClean="0">
                <a:latin typeface="Times New Roman" pitchFamily="18" charset="0"/>
                <a:cs typeface="Arabic Typesetting" pitchFamily="66" charset="-78"/>
              </a:rPr>
              <a:t>4 воспитателя   затрудняются   при   проведении   занятий   по   развитию элементарных математических представлений;</a:t>
            </a:r>
          </a:p>
          <a:p>
            <a:pPr>
              <a:tabLst>
                <a:tab pos="425450" algn="l"/>
              </a:tabLst>
            </a:pPr>
            <a:r>
              <a:rPr lang="ru-RU" sz="1800" b="1" dirty="0" smtClean="0">
                <a:latin typeface="Times New Roman" pitchFamily="18" charset="0"/>
                <a:cs typeface="Arabic Typesetting" pitchFamily="66" charset="-78"/>
              </a:rPr>
              <a:t>2 воспитателя затрудняются в организации игровой деятельности•</a:t>
            </a:r>
          </a:p>
          <a:p>
            <a:pPr>
              <a:tabLst>
                <a:tab pos="425450" algn="l"/>
              </a:tabLst>
            </a:pPr>
            <a:r>
              <a:rPr lang="ru-RU" sz="1800" b="1" dirty="0" smtClean="0">
                <a:latin typeface="Times New Roman" pitchFamily="18" charset="0"/>
                <a:cs typeface="Arabic Typesetting" pitchFamily="66" charset="-78"/>
              </a:rPr>
              <a:t> 12 воспитателей   испытывают   потребность,   интерес   и   мотивацию   к повышению   уровня   своих    профессиональных   знаний    и   умений,   к овладению современными технологиями;</a:t>
            </a:r>
          </a:p>
          <a:p>
            <a:pPr>
              <a:tabLst>
                <a:tab pos="425450" algn="l"/>
              </a:tabLst>
            </a:pPr>
            <a:r>
              <a:rPr lang="ru-RU" sz="1800" b="1" dirty="0">
                <a:latin typeface="Times New Roman" pitchFamily="18" charset="0"/>
                <a:cs typeface="Arabic Typesetting" pitchFamily="66" charset="-78"/>
              </a:rPr>
              <a:t>13 воспитателей   считают   главным   условием   повышения   результатов образовательного процесса - создание и развитие гуманной образовательной системы детского сада.</a:t>
            </a:r>
          </a:p>
          <a:p>
            <a:pPr>
              <a:tabLst>
                <a:tab pos="425450" algn="l"/>
              </a:tabLst>
            </a:pPr>
            <a:endParaRPr lang="ru-RU" sz="1800" dirty="0">
              <a:latin typeface="Arial" charset="0"/>
              <a:cs typeface="Arial" charset="0"/>
            </a:endParaRPr>
          </a:p>
          <a:p>
            <a:pPr>
              <a:tabLst>
                <a:tab pos="425450" algn="l"/>
              </a:tabLst>
            </a:pPr>
            <a:endParaRPr lang="ru-RU" sz="1800" b="1" dirty="0" smtClean="0">
              <a:latin typeface="Times New Roman" pitchFamily="18" charset="0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5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52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52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2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2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2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2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2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2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2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2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52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2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2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52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800000"/>
                </a:solidFill>
                <a:latin typeface="Arial Black" pitchFamily="34" charset="0"/>
              </a:rPr>
              <a:t>Общие выводы:</a:t>
            </a:r>
            <a:r>
              <a:rPr lang="ru-RU" dirty="0">
                <a:solidFill>
                  <a:srgbClr val="800000"/>
                </a:solidFill>
                <a:latin typeface="Arial Black" pitchFamily="34" charset="0"/>
              </a:rPr>
              <a:t> </a:t>
            </a:r>
            <a:br>
              <a:rPr lang="ru-RU" dirty="0">
                <a:solidFill>
                  <a:srgbClr val="800000"/>
                </a:solidFill>
                <a:latin typeface="Arial Black" pitchFamily="34" charset="0"/>
              </a:rPr>
            </a:br>
            <a:endParaRPr lang="ru-RU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 smtClean="0">
                <a:cs typeface="Arabic Typesetting" pitchFamily="66" charset="-78"/>
              </a:rPr>
              <a:t>образовательный </a:t>
            </a:r>
            <a:r>
              <a:rPr lang="ru-RU" sz="2000" b="1" i="1" dirty="0">
                <a:cs typeface="Arabic Typesetting" pitchFamily="66" charset="-78"/>
              </a:rPr>
              <a:t>процесс, выстроенный педагогами МДОУ,   ориентирован на   целостное   и   всестороннее   развитие   личности   ребёнка   и   позволяет обеспечить развитие детей в соответствии с требованиями образовательной программы;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cs typeface="Arabic Typesetting" pitchFamily="66" charset="-78"/>
              </a:rPr>
              <a:t>педагоги используют современные инновационные </a:t>
            </a:r>
            <a:r>
              <a:rPr lang="ru-RU" sz="2000" b="1" i="1" dirty="0" smtClean="0">
                <a:cs typeface="Arabic Typesetting" pitchFamily="66" charset="-78"/>
              </a:rPr>
              <a:t>образовательные технологии </a:t>
            </a:r>
            <a:r>
              <a:rPr lang="ru-RU" sz="2000" b="1" i="1" dirty="0">
                <a:cs typeface="Arabic Typesetting" pitchFamily="66" charset="-78"/>
              </a:rPr>
              <a:t>в соответствии с целями и задачами МДОУ;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cs typeface="Arabic Typesetting" pitchFamily="66" charset="-78"/>
              </a:rPr>
              <a:t>педагоги испытывают трудности в организации работы по  интегрированию различных направлений программы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cs typeface="Arabic Typesetting" pitchFamily="66" charset="-78"/>
              </a:rPr>
              <a:t>отсутствует комплексное сопровождение индивидуального развития  дошкольника;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cs typeface="Arabic Typesetting" pitchFamily="66" charset="-78"/>
              </a:rPr>
              <a:t>среда развития ребенка находится на организационном этапе;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cs typeface="Arabic Typesetting" pitchFamily="66" charset="-78"/>
              </a:rPr>
              <a:t>отсутствует работа по коррекции недостатков физического </a:t>
            </a:r>
            <a:r>
              <a:rPr lang="ru-RU" sz="2000" b="1" i="1" dirty="0" smtClean="0">
                <a:cs typeface="Arabic Typesetting" pitchFamily="66" charset="-78"/>
              </a:rPr>
              <a:t> о  </a:t>
            </a:r>
            <a:r>
              <a:rPr lang="ru-RU" sz="2000" b="1" i="1" dirty="0">
                <a:cs typeface="Arabic Typesetting" pitchFamily="66" charset="-78"/>
              </a:rPr>
              <a:t>развития детей;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cs typeface="Arabic Typesetting" pitchFamily="66" charset="-78"/>
              </a:rPr>
              <a:t>в стадии разработки находится программа научно-методического сопровождения и материально-технического обеспечения деятельности МДОУ в коррекционном варианте базового процесса;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Impact" pitchFamily="34" charset="0"/>
              </a:rPr>
              <a:t>В течение года были подготовлены и проведены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91000" cy="5562600"/>
          </a:xfrm>
        </p:spPr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>
                <a:solidFill>
                  <a:srgbClr val="8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ПЕДСОВЕТЫ: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Август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№1 Педсовет-конференция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Планово прогностический   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Ноябрь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№2 Педсовет-круглый стол «Развитие творчества и формирование сенсорных  способностей детей дошкольного возраста посредством обучения техническим приёмам и способам изображения с использованием различных материалов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Январь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№3  Педсовет-дискуссия «Становление ценностей ЗОЖ посредством формирования положительных взаимоотношений между педагогами и детьми»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Март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№4 «Профессиональное мастерство педагога как средство интеграции образовательных областей посредством использования методов поисково-исследовательской и проблемно-игровой деятельности.»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  ТУ-ВИ «Коммуникация как акт общения»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486400"/>
          </a:xfrm>
        </p:spPr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300" b="1" u="sng" dirty="0" smtClean="0">
                <a:solidFill>
                  <a:srgbClr val="800000"/>
                </a:solidFill>
                <a:latin typeface="+mj-lt"/>
              </a:rPr>
              <a:t>СЕМИНАРЫ: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900" b="1" dirty="0" smtClean="0"/>
              <a:t>Постоянно действующий - «Обучение </a:t>
            </a:r>
            <a:r>
              <a:rPr lang="ru-RU" sz="1900" b="1" dirty="0"/>
              <a:t>детей с использованием проблемно-игровых методов </a:t>
            </a:r>
            <a:r>
              <a:rPr lang="ru-RU" sz="1900" b="1" dirty="0" smtClean="0"/>
              <a:t> с </a:t>
            </a:r>
            <a:r>
              <a:rPr lang="ru-RU" sz="1900" b="1" dirty="0"/>
              <a:t>учетом ФГТ к структуре ООП</a:t>
            </a:r>
            <a:r>
              <a:rPr lang="ru-RU" sz="1900" b="1" dirty="0" smtClean="0"/>
              <a:t>»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1900" b="1" i="1" dirty="0"/>
              <a:t> </a:t>
            </a:r>
            <a:r>
              <a:rPr lang="ru-RU" sz="1900" b="1" i="1" dirty="0" smtClean="0"/>
              <a:t>                                         Воспитатели всех групп</a:t>
            </a:r>
            <a:endParaRPr lang="ru-RU" sz="1900" dirty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900" b="1" dirty="0"/>
              <a:t>Обучение техническим приемам и способам изображения с использованием различных материалов как основа развития творческих способностей».  </a:t>
            </a:r>
            <a:r>
              <a:rPr lang="ru-RU" sz="1900" b="1" dirty="0" smtClean="0"/>
              <a:t>           </a:t>
            </a:r>
            <a:r>
              <a:rPr lang="ru-RU" sz="1900" b="1" i="1" dirty="0" smtClean="0"/>
              <a:t>Ольховая О.М., Волошина Ю.Л.</a:t>
            </a:r>
            <a:endParaRPr lang="ru-RU" sz="1900" i="1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900" b="1" dirty="0" smtClean="0"/>
              <a:t>Организация образовательной деятельности  в ходе режимных моментов.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1900" b="1" i="1" dirty="0"/>
              <a:t> </a:t>
            </a:r>
            <a:r>
              <a:rPr lang="ru-RU" sz="1900" b="1" i="1" dirty="0" smtClean="0"/>
              <a:t>                                            Воспитатели всех групп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900" b="1" dirty="0" smtClean="0"/>
              <a:t>Игра </a:t>
            </a:r>
            <a:r>
              <a:rPr lang="ru-RU" sz="1900" b="1" dirty="0"/>
              <a:t>как ведущая деятельность дошкольника»   </a:t>
            </a:r>
            <a:endParaRPr lang="ru-RU" sz="1900" dirty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900" b="1" dirty="0"/>
              <a:t>Профессиональное мастерство педагога – умение </a:t>
            </a:r>
            <a:r>
              <a:rPr lang="ru-RU" sz="1900" b="1" dirty="0" smtClean="0"/>
              <a:t>играть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/>
              <a:t> </a:t>
            </a:r>
            <a:r>
              <a:rPr lang="ru-RU" sz="1900" b="1" dirty="0" smtClean="0"/>
              <a:t>                                                                </a:t>
            </a:r>
            <a:r>
              <a:rPr lang="ru-RU" sz="1900" b="1" i="1" dirty="0" smtClean="0"/>
              <a:t>Фомичева Е.В.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900" b="1" dirty="0"/>
              <a:t>Творческий отчет </a:t>
            </a:r>
            <a:r>
              <a:rPr lang="ru-RU" sz="1900" b="1" dirty="0" smtClean="0"/>
              <a:t>.      </a:t>
            </a:r>
            <a:r>
              <a:rPr lang="ru-RU" sz="1900" b="1" dirty="0"/>
              <a:t>Развитие детей дошкольного возраста в игровой деятельности.    </a:t>
            </a:r>
            <a:endParaRPr lang="ru-RU" sz="1900" b="1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1900" b="1" i="1" dirty="0"/>
              <a:t> </a:t>
            </a:r>
            <a:r>
              <a:rPr lang="ru-RU" sz="1900" b="1" i="1" dirty="0" smtClean="0"/>
              <a:t>                                                                    Шубина О.Н                   </a:t>
            </a:r>
            <a:endParaRPr lang="ru-RU" sz="1900" i="1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 2011/12 учебном году педагоги дошкольного учреждения принимали участие в методической работе, как в дошкольном учреждении, </a:t>
            </a:r>
            <a:b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так и на уровне города и района</a:t>
            </a:r>
            <a:endParaRPr lang="ru-RU" sz="2400" b="1" dirty="0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3058427"/>
              </p:ext>
            </p:extLst>
          </p:nvPr>
        </p:nvGraphicFramePr>
        <p:xfrm>
          <a:off x="533400" y="1828800"/>
          <a:ext cx="8382000" cy="4697393"/>
        </p:xfrm>
        <a:graphic>
          <a:graphicData uri="http://schemas.openxmlformats.org/drawingml/2006/table">
            <a:tbl>
              <a:tblPr/>
              <a:tblGrid>
                <a:gridCol w="725488"/>
                <a:gridCol w="1260475"/>
                <a:gridCol w="4310062"/>
                <a:gridCol w="1365250"/>
                <a:gridCol w="720725"/>
              </a:tblGrid>
              <a:tr h="816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РМО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выступавших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0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19.10.11г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«Диагностика и коррекция фонематического восприятия у старших дошкольников»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24.02.12г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Интеграция образовательных областей «Безопасность»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62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16.05.12г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педагогов с родителями и социальными партнерами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74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21.02.12г.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 работы по организации педагогического процесса в ДОУ в  соответствии с ФГТ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146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                                                                                                             8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15" name="Rectangle 1"/>
          <p:cNvSpPr>
            <a:spLocks noChangeArrowheads="1"/>
          </p:cNvSpPr>
          <p:nvPr/>
        </p:nvSpPr>
        <p:spPr bwMode="auto">
          <a:xfrm flipV="1">
            <a:off x="4446588" y="1897063"/>
            <a:ext cx="3054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r"/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>
              <a:cs typeface="Arial" charset="0"/>
            </a:endParaRPr>
          </a:p>
          <a:p>
            <a:pPr indent="457200" algn="r" eaLnBrk="0" hangingPunct="0"/>
            <a:r>
              <a:rPr lang="ru-RU" sz="120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</a:t>
            </a:r>
            <a:endParaRPr lang="ru-RU">
              <a:cs typeface="Arial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00FF"/>
                </a:solidFill>
                <a:latin typeface="GungsuhChe" pitchFamily="49" charset="-127"/>
                <a:ea typeface="GungsuhChe" pitchFamily="49" charset="-127"/>
                <a:cs typeface="Mongolian Baiti" pitchFamily="66" charset="0"/>
              </a:rPr>
              <a:t>Работа с социумом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Плавательный бассейн «Дельфин»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131887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ФОК «Локомотив»</a:t>
            </a:r>
          </a:p>
        </p:txBody>
      </p:sp>
      <p:pic>
        <p:nvPicPr>
          <p:cNvPr id="29700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984" y="2996952"/>
            <a:ext cx="4470400" cy="3657600"/>
          </a:xfr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29701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2209800"/>
            <a:ext cx="4040188" cy="3678238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296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483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800000"/>
                </a:solidFill>
                <a:latin typeface="GungsuhChe" pitchFamily="49" charset="-127"/>
                <a:ea typeface="GungsuhChe" pitchFamily="49" charset="-127"/>
              </a:rPr>
              <a:t>Детская школа Искусств </a:t>
            </a:r>
            <a:br>
              <a:rPr lang="ru-RU" sz="2400" b="1" dirty="0" smtClean="0">
                <a:solidFill>
                  <a:srgbClr val="800000"/>
                </a:solidFill>
                <a:latin typeface="GungsuhChe" pitchFamily="49" charset="-127"/>
                <a:ea typeface="GungsuhChe" pitchFamily="49" charset="-127"/>
              </a:rPr>
            </a:br>
            <a:r>
              <a:rPr lang="ru-RU" sz="2400" b="1" dirty="0" smtClean="0">
                <a:solidFill>
                  <a:srgbClr val="800000"/>
                </a:solidFill>
                <a:latin typeface="GungsuhChe" pitchFamily="49" charset="-127"/>
                <a:ea typeface="GungsuhChe" pitchFamily="49" charset="-127"/>
              </a:rPr>
              <a:t>им. </a:t>
            </a:r>
            <a:r>
              <a:rPr lang="ru-RU" sz="2400" b="1" dirty="0" err="1" smtClean="0">
                <a:solidFill>
                  <a:srgbClr val="800000"/>
                </a:solidFill>
                <a:latin typeface="GungsuhChe" pitchFamily="49" charset="-127"/>
                <a:ea typeface="GungsuhChe" pitchFamily="49" charset="-127"/>
              </a:rPr>
              <a:t>В.В.Толкуновой</a:t>
            </a:r>
            <a:endParaRPr lang="ru-RU" sz="2400" b="1" dirty="0" smtClean="0">
              <a:solidFill>
                <a:srgbClr val="800000"/>
              </a:solidFill>
              <a:latin typeface="GungsuhChe" pitchFamily="49" charset="-127"/>
              <a:ea typeface="GungsuhChe" pitchFamily="49" charset="-127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9312" y="2060848"/>
            <a:ext cx="5161335" cy="3872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Music"/>
          <p:cNvSpPr>
            <a:spLocks noEditPoints="1" noChangeArrowheads="1"/>
          </p:cNvSpPr>
          <p:nvPr/>
        </p:nvSpPr>
        <p:spPr bwMode="auto">
          <a:xfrm>
            <a:off x="251520" y="4902905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Music"/>
          <p:cNvSpPr>
            <a:spLocks noEditPoints="1" noChangeArrowheads="1"/>
          </p:cNvSpPr>
          <p:nvPr/>
        </p:nvSpPr>
        <p:spPr bwMode="auto">
          <a:xfrm>
            <a:off x="6588224" y="908720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1809749" y="274638"/>
            <a:ext cx="6002611" cy="1143000"/>
          </a:xfrm>
        </p:spPr>
        <p:txBody>
          <a:bodyPr/>
          <a:lstStyle/>
          <a:p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Ртищевский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техникум железнодорожного транспорта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защиты детей</a:t>
            </a:r>
          </a:p>
        </p:txBody>
      </p:sp>
      <p:pic>
        <p:nvPicPr>
          <p:cNvPr id="31746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98664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7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0032" y="270892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70C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0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89388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СОШ № 9</a:t>
            </a:r>
          </a:p>
        </p:txBody>
      </p:sp>
      <p:sp>
        <p:nvSpPr>
          <p:cNvPr id="32771" name="Текст 4"/>
          <p:cNvSpPr>
            <a:spLocks noGrp="1"/>
          </p:cNvSpPr>
          <p:nvPr>
            <p:ph type="body" sz="quarter" idx="3"/>
          </p:nvPr>
        </p:nvSpPr>
        <p:spPr>
          <a:xfrm>
            <a:off x="467545" y="836712"/>
            <a:ext cx="5112568" cy="720079"/>
          </a:xfrm>
        </p:spPr>
        <p:txBody>
          <a:bodyPr/>
          <a:lstStyle/>
          <a:p>
            <a:r>
              <a:rPr lang="ru-RU" sz="2800" dirty="0" smtClean="0">
                <a:solidFill>
                  <a:srgbClr val="800000"/>
                </a:solidFill>
              </a:rPr>
              <a:t>Районный дом культуры</a:t>
            </a:r>
          </a:p>
        </p:txBody>
      </p:sp>
      <p:pic>
        <p:nvPicPr>
          <p:cNvPr id="3277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8024" y="908720"/>
            <a:ext cx="4041775" cy="36210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3573016"/>
            <a:ext cx="4040188" cy="30527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9394" name="Picture 2" descr="C:\Program Files (x86)\Microsoft Office\MEDIA\CAGCAT10\j0216516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892275"/>
            <a:ext cx="3240360" cy="375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28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Городская детская библиотека  им. </a:t>
            </a:r>
            <a:r>
              <a:rPr lang="ru-RU" sz="2800" b="1" dirty="0" err="1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А.С.Пушкина</a:t>
            </a:r>
            <a:endParaRPr lang="ru-RU" sz="2800" b="1" dirty="0" smtClean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33794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484784"/>
            <a:ext cx="4038600" cy="35798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379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140968"/>
            <a:ext cx="4038600" cy="3514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C:\Users\Дмитрий\AppData\Local\Microsoft\Windows\Temporary Internet Files\Content.IE5\JY8EJQIQ\MP900431094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581" y="0"/>
            <a:ext cx="45608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1" name="Picture 5" descr="C:\Users\Дмитрий\AppData\Local\Microsoft\Windows\Temporary Internet Files\Content.IE5\JY8EJQIQ\MP90043109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3672408" cy="2434282"/>
          </a:xfrm>
        </p:spPr>
        <p:txBody>
          <a:bodyPr/>
          <a:lstStyle/>
          <a:p>
            <a:r>
              <a:rPr lang="ru-RU" sz="2800" dirty="0" smtClean="0">
                <a:solidFill>
                  <a:srgbClr val="0000FF"/>
                </a:solidFill>
              </a:rPr>
              <a:t>Саратовская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театральная </a:t>
            </a:r>
            <a:r>
              <a:rPr lang="ru-RU" sz="2800" dirty="0" smtClean="0">
                <a:solidFill>
                  <a:srgbClr val="0000FF"/>
                </a:solidFill>
              </a:rPr>
              <a:t>студия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«Десятое   </a:t>
            </a:r>
            <a:r>
              <a:rPr lang="ru-RU" sz="2800" dirty="0" smtClean="0">
                <a:solidFill>
                  <a:srgbClr val="00B050"/>
                </a:solidFill>
              </a:rPr>
              <a:t>королевство»</a:t>
            </a:r>
          </a:p>
        </p:txBody>
      </p:sp>
      <p:pic>
        <p:nvPicPr>
          <p:cNvPr id="34818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2281" y="3500437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4819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3968" y="328612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0418" name="Picture 2" descr="C:\Program Files (x86)\Microsoft Office\MEDIA\OFFICE14\Bullets\BD14578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357562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9" name="Picture 3" descr="C:\Program Files (x86)\Microsoft Office\MEDIA\OFFICE14\Bullets\BD15018_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357562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2" name="Picture 6" descr="J:\мама 12\цирк\Фото020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126" y="3645024"/>
            <a:ext cx="4033020" cy="30247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3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r>
              <a:rPr lang="ru-RU" sz="2400" b="1" dirty="0" smtClean="0"/>
              <a:t>Задачи на 2011/2012 уч. год</a:t>
            </a:r>
            <a:endParaRPr lang="ru-RU" sz="24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/>
              <a:t> </a:t>
            </a:r>
            <a:r>
              <a:rPr lang="ru-RU" sz="3800" b="1" i="1" dirty="0" smtClean="0"/>
              <a:t> </a:t>
            </a:r>
            <a:r>
              <a:rPr lang="ru-RU" sz="3800" b="1" i="1" dirty="0"/>
              <a:t>Организовать </a:t>
            </a:r>
            <a:r>
              <a:rPr lang="ru-RU" sz="3800" b="1" i="1" dirty="0" err="1"/>
              <a:t>воспитательно</a:t>
            </a:r>
            <a:r>
              <a:rPr lang="ru-RU" sz="3800" b="1" i="1" dirty="0"/>
              <a:t>-образовательный процесс с учетом принципа интеграции образовательных областей в соответствии с возрастными возможностями и особенностями воспитанников посредством использования методов поисково-исследовательской и проблемно-игровой деятельности.</a:t>
            </a:r>
            <a:endParaRPr lang="ru-RU" sz="38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i="1" dirty="0"/>
              <a:t> </a:t>
            </a:r>
            <a:endParaRPr lang="ru-RU" sz="3800" dirty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b="1" i="1" dirty="0"/>
              <a:t>Создать условия для вхождения  детей в мир социальных отношений и становления ценностей ЗОЖ в совместной деятельности взрослых и детей с использованием адекватных возрасту игровых форм построения образовательного процесса с учетом ФГТ к структуре ООП.</a:t>
            </a:r>
            <a:endParaRPr lang="ru-RU" sz="38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i="1" dirty="0"/>
              <a:t> </a:t>
            </a:r>
            <a:endParaRPr lang="ru-RU" sz="3800" dirty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b="1" i="1" dirty="0" smtClean="0"/>
              <a:t>Создать </a:t>
            </a:r>
            <a:r>
              <a:rPr lang="ru-RU" sz="3800" b="1" i="1" dirty="0"/>
              <a:t>условия для развития и формирования творческих способностей детей  посредством обучения техническим приёмам и способам изображения с использованием различных материалов.</a:t>
            </a:r>
            <a:endParaRPr lang="ru-RU" sz="38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i="1" dirty="0"/>
              <a:t> </a:t>
            </a:r>
            <a:endParaRPr lang="ru-RU" sz="38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по самообразованию</a:t>
            </a:r>
            <a:r>
              <a:rPr lang="ru-RU" sz="2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                    «Построение образовательного процесса с учетом ФГТ»</a:t>
            </a:r>
            <a:br>
              <a:rPr lang="ru-RU" sz="2000" b="1" i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обеспечение единства воспитательных, развивающих и обучающих целей и задач процесса образования детей дошкольного возраста  с учетом принципа интеграции  образовательных областей в соответствии с возрастными возможностями  и особенностями воспитанников, спецификой и возможностями образовательных	 областей;  формирование предпосылок учебной деятельности, обеспечивающих   социальную успешность, сохранение и укрепление здоровья детей дошкольного возраста.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отчетности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отчет о проделанной работе на совещании при руководителе; участие в семинаре «Компетенция дошкольника»; участие в РМО «Современные педагогические технологии», представление системы мониторинга; таблицы по планированию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НОД;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разработка таблиц для рабочей программы педагога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04801"/>
            <a:ext cx="9144000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Педагогические кадры ДОУ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041873"/>
              </p:ext>
            </p:extLst>
          </p:nvPr>
        </p:nvGraphicFramePr>
        <p:xfrm>
          <a:off x="761999" y="990601"/>
          <a:ext cx="7848601" cy="5029201"/>
        </p:xfrm>
        <a:graphic>
          <a:graphicData uri="http://schemas.openxmlformats.org/drawingml/2006/table">
            <a:tbl>
              <a:tblPr/>
              <a:tblGrid>
                <a:gridCol w="1550048"/>
                <a:gridCol w="586044"/>
                <a:gridCol w="731541"/>
                <a:gridCol w="713768"/>
                <a:gridCol w="609600"/>
                <a:gridCol w="609600"/>
                <a:gridCol w="513623"/>
                <a:gridCol w="690898"/>
                <a:gridCol w="614493"/>
                <a:gridCol w="614493"/>
                <a:gridCol w="614493"/>
              </a:tblGrid>
              <a:tr h="55484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Должность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Педагогический  стаж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Категория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96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Средне-спец.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Высшее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До 5 лет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До 10 лет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До 20 лет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Свыше 20 лет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792">
                <a:tc>
                  <a:txBody>
                    <a:bodyPr/>
                    <a:lstStyle/>
                    <a:p>
                      <a:pPr marL="457200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Старший воспитатель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530">
                <a:tc>
                  <a:txBody>
                    <a:bodyPr/>
                    <a:lstStyle/>
                    <a:p>
                      <a:pPr marL="457200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Воспитатель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844">
                <a:tc>
                  <a:txBody>
                    <a:bodyPr/>
                    <a:lstStyle/>
                    <a:p>
                      <a:pPr marL="457200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Педагог-психолог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857">
                <a:tc>
                  <a:txBody>
                    <a:bodyPr/>
                    <a:lstStyle/>
                    <a:p>
                      <a:pPr marL="457200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792">
                <a:tc>
                  <a:txBody>
                    <a:bodyPr/>
                    <a:lstStyle/>
                    <a:p>
                      <a:pPr marL="457200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Музыкальный руководитель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857">
                <a:tc>
                  <a:txBody>
                    <a:bodyPr/>
                    <a:lstStyle/>
                    <a:p>
                      <a:pPr marL="457200">
                        <a:lnSpc>
                          <a:spcPts val="1250"/>
                        </a:lnSpc>
                        <a:spcBef>
                          <a:spcPts val="25"/>
                        </a:spcBef>
                        <a:spcAft>
                          <a:spcPts val="1000"/>
                        </a:spcAft>
                        <a:tabLst>
                          <a:tab pos="3694430" algn="l"/>
                        </a:tabLs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96144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1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Педагогические кадры ДОУ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Возрастная характеристика 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20 - 30 лет -7 педагогов, 44%;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30 - 40 лег -4 педагога, 25%;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40 - 50 лет - 1педагог, 6%;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50 лет и более – 4 педагога,	 25%.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Характеристика   </a:t>
            </a:r>
            <a:r>
              <a:rPr lang="ru-RU" b="1" dirty="0" err="1" smtClean="0"/>
              <a:t>огов</a:t>
            </a:r>
            <a:r>
              <a:rPr lang="ru-RU" b="1" dirty="0" smtClean="0"/>
              <a:t>   по   стажу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0-5 лет-  7 педагогов, 44 %;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5-10 лет   4 педагога, 25%: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10-20 лет – 1 педагога, 6%;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20 лет и более -4 педагога,	25 </a:t>
            </a:r>
            <a:r>
              <a:rPr lang="ru-RU" i="1" dirty="0" smtClean="0"/>
              <a:t>%.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3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3008313" cy="1296144"/>
          </a:xfrm>
        </p:spPr>
        <p:txBody>
          <a:bodyPr/>
          <a:lstStyle/>
          <a:p>
            <a:r>
              <a:rPr lang="ru-RU" sz="2400" dirty="0" smtClean="0">
                <a:solidFill>
                  <a:srgbClr val="800000"/>
                </a:solidFill>
                <a:latin typeface="Arial Narrow" pitchFamily="34" charset="0"/>
              </a:rPr>
              <a:t>Характеристика квалификационных критериев</a:t>
            </a:r>
          </a:p>
        </p:txBody>
      </p:sp>
      <p:sp>
        <p:nvSpPr>
          <p:cNvPr id="102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10255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000" b="1" i="1" dirty="0" smtClean="0"/>
          </a:p>
          <a:p>
            <a:r>
              <a:rPr lang="ru-RU" sz="2000" b="1" i="1" dirty="0" smtClean="0"/>
              <a:t>высшая категория –</a:t>
            </a:r>
          </a:p>
          <a:p>
            <a:r>
              <a:rPr lang="ru-RU" sz="2000" dirty="0" smtClean="0"/>
              <a:t>                    1 педагог, 6%;</a:t>
            </a:r>
          </a:p>
          <a:p>
            <a:r>
              <a:rPr lang="ru-RU" sz="2000" b="1" i="1" dirty="0" smtClean="0"/>
              <a:t>первая категория – </a:t>
            </a:r>
          </a:p>
          <a:p>
            <a:r>
              <a:rPr lang="ru-RU" sz="2000" dirty="0" smtClean="0"/>
              <a:t>              8 педагогов, 50%.</a:t>
            </a:r>
          </a:p>
          <a:p>
            <a:r>
              <a:rPr lang="ru-RU" sz="2000" b="1" i="1" dirty="0" smtClean="0"/>
              <a:t> без категории – </a:t>
            </a:r>
          </a:p>
          <a:p>
            <a:r>
              <a:rPr lang="ru-RU" sz="2000" dirty="0" smtClean="0"/>
              <a:t>               7 педагогов, 44% из них:   4- молодые       специалисты  </a:t>
            </a:r>
          </a:p>
          <a:p>
            <a:endParaRPr lang="ru-RU" dirty="0" smtClean="0"/>
          </a:p>
        </p:txBody>
      </p:sp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4038600" y="990600"/>
          <a:ext cx="4456113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Диаграмма" r:id="rId4" imgW="3076516" imgH="2438310" progId="MSGraph.Chart.8">
                  <p:embed/>
                </p:oleObj>
              </mc:Choice>
              <mc:Fallback>
                <p:oleObj name="Диаграмма" r:id="rId4" imgW="3076516" imgH="2438310" progId="MSGraph.Chart.8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990600"/>
                        <a:ext cx="4456113" cy="434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02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002060"/>
          </a:fgClr>
          <a:bgClr>
            <a:schemeClr val="bg2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  <a:solidFill>
            <a:schemeClr val="tx2">
              <a:lumMod val="40000"/>
              <a:lumOff val="60000"/>
            </a:schemeClr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Аттестация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педагогических работников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b="1" cap="small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92942"/>
              </p:ext>
            </p:extLst>
          </p:nvPr>
        </p:nvGraphicFramePr>
        <p:xfrm>
          <a:off x="1115617" y="1397710"/>
          <a:ext cx="6840759" cy="5325719"/>
        </p:xfrm>
        <a:graphic>
          <a:graphicData uri="http://schemas.openxmlformats.org/drawingml/2006/table">
            <a:tbl>
              <a:tblPr/>
              <a:tblGrid>
                <a:gridCol w="1983666"/>
                <a:gridCol w="2463213"/>
                <a:gridCol w="2393880"/>
              </a:tblGrid>
              <a:tr h="543855">
                <a:tc>
                  <a:txBody>
                    <a:bodyPr/>
                    <a:lstStyle/>
                    <a:p>
                      <a:pPr marL="43497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предыдущей аттестации и присвоенная категория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предстоящей аттестации 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Иванова Е.А.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320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Дерябкина  Т.Н.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первая, 25.02.2010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Ольховая О.М.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первая, 15.01.2009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Смирнова Е.М.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первая, 16.01.2008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Фомичева Е.В.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2015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Лысенкова С.Е.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первая, 25.02.2010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Джафарова О.С.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Шубина О.Н.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первая, 31.03.2009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Звягина Л.В.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высшая, 13.11.2010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2015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Царева Л.А.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первая, 13.1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.20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Кузьмина Ю.Б.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Андрианова Л.М.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первая, 09.03.20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63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Волошина Ю.Л.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первая, 12.02.2008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63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Маловицына А.В.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63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Федченко Е.С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322">
                <a:tc>
                  <a:txBody>
                    <a:bodyPr/>
                    <a:lstStyle/>
                    <a:p>
                      <a:pPr marL="63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Галкина Н.Н.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5404" marR="154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0" y="106512"/>
            <a:ext cx="914400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Курсы  повышения квалификации</a:t>
            </a:r>
            <a:endParaRPr lang="ru-RU" sz="2400" dirty="0">
              <a:solidFill>
                <a:schemeClr val="accent4">
                  <a:lumMod val="50000"/>
                </a:schemeClr>
              </a:solidFill>
              <a:cs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373442"/>
              </p:ext>
            </p:extLst>
          </p:nvPr>
        </p:nvGraphicFramePr>
        <p:xfrm>
          <a:off x="1219200" y="568174"/>
          <a:ext cx="6629400" cy="5780552"/>
        </p:xfrm>
        <a:graphic>
          <a:graphicData uri="http://schemas.openxmlformats.org/drawingml/2006/table">
            <a:tbl>
              <a:tblPr/>
              <a:tblGrid>
                <a:gridCol w="1574800"/>
                <a:gridCol w="1320800"/>
                <a:gridCol w="1485900"/>
                <a:gridCol w="908050"/>
                <a:gridCol w="1339850"/>
              </a:tblGrid>
              <a:tr h="5716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860425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Должность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68263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814388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квалификации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8890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3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Иванова Е.А.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Вольский педколледж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Дерябкина  Т.Н.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СарИПКиПРО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Ольховая О.М.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СарИПКиПРО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Смирнова Е.М.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СарИПКиПРО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8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Фомичева Е.В.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педагог-психолог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ЮФУ  РГПИ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Лысенкова С.Е.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СарИПКиПРО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Джафарова О.С.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СГУ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Шубина О.Н.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СарИПКиПРО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Звягина Л.В.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СарИПКиПРО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Царева Л.А.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ПИПКиПРО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МаловицынаА.В.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СГУ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871">
                <a:tc>
                  <a:txBody>
                    <a:bodyPr/>
                    <a:lstStyle/>
                    <a:p>
                      <a:pPr marL="11113" marR="0" lvl="0" indent="-1016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Андрианова Л.М.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–логопед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ПИПКиПРО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385">
                <a:tc>
                  <a:txBody>
                    <a:bodyPr/>
                    <a:lstStyle/>
                    <a:p>
                      <a:pPr marL="6350" marR="0" lvl="0" indent="-952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Волошина Ю.Л.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музыкальный руководитель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Смоленский педколледж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Федченко Е.С.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СГУ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1298575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Галкина Н.Н.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СарИПКиПРО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1298575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Кузьмина Ю.Б.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7620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88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заочная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СГУ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6227" marR="362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D60093"/>
                </a:solidFill>
              </a:rPr>
              <a:t>Количество посещений каждого педагога </a:t>
            </a:r>
            <a:r>
              <a:rPr lang="ru-RU" sz="3600" b="1" dirty="0" smtClean="0">
                <a:solidFill>
                  <a:srgbClr val="D60093"/>
                </a:solidFill>
              </a:rPr>
              <a:t/>
            </a:r>
            <a:br>
              <a:rPr lang="ru-RU" sz="3600" b="1" dirty="0" smtClean="0">
                <a:solidFill>
                  <a:srgbClr val="D60093"/>
                </a:solidFill>
              </a:rPr>
            </a:br>
            <a:r>
              <a:rPr lang="ru-RU" sz="3600" b="1" dirty="0" smtClean="0">
                <a:solidFill>
                  <a:srgbClr val="D60093"/>
                </a:solidFill>
              </a:rPr>
              <a:t>в </a:t>
            </a:r>
            <a:r>
              <a:rPr lang="ru-RU" sz="3600" b="1" dirty="0">
                <a:solidFill>
                  <a:srgbClr val="D60093"/>
                </a:solidFill>
              </a:rPr>
              <a:t>2011 – 2012 уч. г.</a:t>
            </a:r>
            <a:r>
              <a:rPr lang="ru-RU" sz="3600" dirty="0">
                <a:solidFill>
                  <a:srgbClr val="D60093"/>
                </a:solidFill>
              </a:rPr>
              <a:t/>
            </a:r>
            <a:br>
              <a:rPr lang="ru-RU" sz="3600" dirty="0">
                <a:solidFill>
                  <a:srgbClr val="D60093"/>
                </a:solidFill>
              </a:rPr>
            </a:br>
            <a:endParaRPr lang="ru-RU" sz="3600" dirty="0">
              <a:solidFill>
                <a:srgbClr val="D60093"/>
              </a:solidFill>
            </a:endParaRPr>
          </a:p>
        </p:txBody>
      </p:sp>
      <p:graphicFrame>
        <p:nvGraphicFramePr>
          <p:cNvPr id="1332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751287"/>
              </p:ext>
            </p:extLst>
          </p:nvPr>
        </p:nvGraphicFramePr>
        <p:xfrm>
          <a:off x="539552" y="1268760"/>
          <a:ext cx="8077200" cy="6670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Диаграмма" r:id="rId4" imgW="5953006" imgH="5829216" progId="MSGraph.Chart.8">
                  <p:embed/>
                </p:oleObj>
              </mc:Choice>
              <mc:Fallback>
                <p:oleObj name="Диаграмма" r:id="rId4" imgW="5953006" imgH="5829216" progId="MSGraph.Chart.8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268760"/>
                        <a:ext cx="8077200" cy="66704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979</TotalTime>
  <Words>1007</Words>
  <Application>Microsoft Office PowerPoint</Application>
  <PresentationFormat>Экран (4:3)</PresentationFormat>
  <Paragraphs>353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Диаграмма</vt:lpstr>
      <vt:lpstr>Муниципальное дошкольное образовательное учреждение     «Детский сад № 12 «Звездочка» г.Ртищево Саратовской области»   ПЕДАГОГИЧЕСКИЕ  ДОСТИЖЕНИЯ                                             Лысенкова Светлана Евгеньевна                                  старший воспитатель. </vt:lpstr>
      <vt:lpstr>Задачи на 2011/2012 уч. год</vt:lpstr>
      <vt:lpstr>Тема по самообразованию                         «Построение образовательного процесса с учетом ФГТ» </vt:lpstr>
      <vt:lpstr>Презентация PowerPoint</vt:lpstr>
      <vt:lpstr> Педагогические кадры ДОУ </vt:lpstr>
      <vt:lpstr>Характеристика квалификационных критериев</vt:lpstr>
      <vt:lpstr>  Аттестация педагогических работников   </vt:lpstr>
      <vt:lpstr>   </vt:lpstr>
      <vt:lpstr>Количество посещений каждого педагога  в 2011 – 2012 уч. г. </vt:lpstr>
      <vt:lpstr>Проблемный анализ профессионализма  педагогов по результатам оперативного и тематического контроля,  а также самоанализа выявил: </vt:lpstr>
      <vt:lpstr>Общие выводы:  </vt:lpstr>
      <vt:lpstr>В течение года были подготовлены и проведены</vt:lpstr>
      <vt:lpstr>В  2011/12 учебном году педагоги дошкольного учреждения принимали участие в методической работе, как в дошкольном учреждении,  так и на уровне города и района</vt:lpstr>
      <vt:lpstr>Работа с социумом</vt:lpstr>
      <vt:lpstr>Детская школа Искусств  им. В.В.Толкуновой</vt:lpstr>
      <vt:lpstr>Ртищевский техникум железнодорожного транспорта День защиты детей</vt:lpstr>
      <vt:lpstr>Презентация PowerPoint</vt:lpstr>
      <vt:lpstr>Городская детская библиотека  им. А.С.Пушкина</vt:lpstr>
      <vt:lpstr>Саратовская театральная студия «Десятое   королевство»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«Детский сад № 12 «Звездочка» г.Ртищево Саратовской области» Лысенкова Светлана Евгеньевна, старший воспитатель. </dc:title>
  <dc:creator>эксперт</dc:creator>
  <cp:lastModifiedBy>Дмитрий</cp:lastModifiedBy>
  <cp:revision>98</cp:revision>
  <dcterms:created xsi:type="dcterms:W3CDTF">2012-06-08T15:50:26Z</dcterms:created>
  <dcterms:modified xsi:type="dcterms:W3CDTF">2013-10-10T15:22:10Z</dcterms:modified>
</cp:coreProperties>
</file>