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66" r:id="rId3"/>
    <p:sldId id="261" r:id="rId4"/>
    <p:sldId id="258" r:id="rId5"/>
    <p:sldId id="259" r:id="rId6"/>
    <p:sldId id="260" r:id="rId7"/>
    <p:sldId id="265" r:id="rId8"/>
    <p:sldId id="267" r:id="rId9"/>
    <p:sldId id="274" r:id="rId10"/>
    <p:sldId id="268" r:id="rId11"/>
    <p:sldId id="269" r:id="rId12"/>
    <p:sldId id="270" r:id="rId13"/>
    <p:sldId id="271" r:id="rId14"/>
    <p:sldId id="27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6" autoAdjust="0"/>
    <p:restoredTop sz="94660"/>
  </p:normalViewPr>
  <p:slideViewPr>
    <p:cSldViewPr>
      <p:cViewPr varScale="1">
        <p:scale>
          <a:sx n="69" d="100"/>
          <a:sy n="69" d="100"/>
        </p:scale>
        <p:origin x="-139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69B8E18-A32A-4000-96EE-6E4D8F11A37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69B8E18-A32A-4000-96EE-6E4D8F11A37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7B5567-BEAB-4608-A7A9-ED4881E7E63B}" type="datetimeFigureOut">
              <a:rPr lang="en-US" smtClean="0"/>
              <a:pPr/>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B8E18-A32A-4000-96EE-6E4D8F11A3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47B5567-BEAB-4608-A7A9-ED4881E7E63B}" type="datetimeFigureOut">
              <a:rPr lang="en-US" smtClean="0"/>
              <a:pPr/>
              <a:t>10/10/2013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69B8E18-A32A-4000-96EE-6E4D8F11A37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audio" Target="file:///C:\Users\el8260\Desktop\&#1056;&#1077;&#1083;&#1072;&#1082;&#1089;\Kenny%20G%20-%20Havana.mp3" TargetMode="Externa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864096"/>
          </a:xfrm>
        </p:spPr>
        <p:txBody>
          <a:bodyPr>
            <a:normAutofit/>
          </a:bodyPr>
          <a:lstStyle/>
          <a:p>
            <a:r>
              <a:rPr lang="ru-RU" dirty="0" smtClean="0"/>
              <a:t>Планеты </a:t>
            </a:r>
            <a:r>
              <a:rPr lang="ru-RU" sz="4400" dirty="0" smtClean="0"/>
              <a:t>солнечной</a:t>
            </a:r>
            <a:r>
              <a:rPr lang="ru-RU" dirty="0" smtClean="0"/>
              <a:t> системы</a:t>
            </a:r>
            <a:endParaRPr lang="en-US" dirty="0"/>
          </a:p>
        </p:txBody>
      </p:sp>
      <p:pic>
        <p:nvPicPr>
          <p:cNvPr id="2050" name="Picture 2" descr="\\rumosfs01.nycomed.local\Users$\el8260\Pictures\uzay_wp_08.jpg"/>
          <p:cNvPicPr>
            <a:picLocks noGrp="1" noChangeAspect="1" noChangeArrowheads="1"/>
          </p:cNvPicPr>
          <p:nvPr>
            <p:ph sz="quarter" idx="2"/>
          </p:nvPr>
        </p:nvPicPr>
        <p:blipFill>
          <a:blip r:embed="rId2" cstate="print"/>
          <a:stretch>
            <a:fillRect/>
          </a:stretch>
        </p:blipFill>
        <p:spPr bwMode="auto">
          <a:xfrm>
            <a:off x="251520" y="1196752"/>
            <a:ext cx="8640960" cy="5472607"/>
          </a:xfrm>
          <a:prstGeom prst="rect">
            <a:avLst/>
          </a:prstGeom>
          <a:noFill/>
        </p:spPr>
      </p:pic>
      <p:sp>
        <p:nvSpPr>
          <p:cNvPr id="6" name="Content Placeholder 5"/>
          <p:cNvSpPr>
            <a:spLocks noGrp="1"/>
          </p:cNvSpPr>
          <p:nvPr>
            <p:ph sz="quarter" idx="4"/>
          </p:nvPr>
        </p:nvSpPr>
        <p:spPr>
          <a:xfrm>
            <a:off x="4283968" y="5373216"/>
            <a:ext cx="4401815" cy="1296144"/>
          </a:xfrm>
        </p:spPr>
        <p:txBody>
          <a:bodyPr>
            <a:normAutofit/>
          </a:bodyPr>
          <a:lstStyle/>
          <a:p>
            <a:pPr>
              <a:buNone/>
            </a:pPr>
            <a:r>
              <a:rPr lang="ru-RU" b="1" dirty="0" smtClean="0">
                <a:solidFill>
                  <a:schemeClr val="accent1"/>
                </a:solidFill>
                <a:effectLst>
                  <a:outerShdw blurRad="38100" dist="38100" dir="2700000" algn="tl">
                    <a:srgbClr val="000000">
                      <a:alpha val="43137"/>
                    </a:srgbClr>
                  </a:outerShdw>
                </a:effectLst>
              </a:rPr>
              <a:t>Синявский Сергей 2 А класс</a:t>
            </a:r>
          </a:p>
          <a:p>
            <a:pPr>
              <a:buNone/>
            </a:pPr>
            <a:r>
              <a:rPr lang="ru-RU" b="1" dirty="0" smtClean="0">
                <a:solidFill>
                  <a:schemeClr val="accent1"/>
                </a:solidFill>
                <a:effectLst>
                  <a:outerShdw blurRad="38100" dist="38100" dir="2700000" algn="tl">
                    <a:srgbClr val="000000">
                      <a:alpha val="43137"/>
                    </a:srgbClr>
                  </a:outerShdw>
                </a:effectLst>
              </a:rPr>
              <a:t>Гимназия № 4 г. Химки</a:t>
            </a:r>
            <a:endParaRPr lang="en-US" b="1" dirty="0">
              <a:solidFill>
                <a:schemeClr val="accent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512168"/>
          </a:xfrm>
        </p:spPr>
        <p:txBody>
          <a:bodyPr>
            <a:normAutofit fontScale="90000"/>
          </a:bodyPr>
          <a:lstStyle/>
          <a:p>
            <a:r>
              <a:rPr lang="ru-RU" sz="2200" u="sng" dirty="0" smtClean="0"/>
              <a:t>Юпитер</a:t>
            </a:r>
            <a:r>
              <a:rPr lang="ru-RU" sz="2200" dirty="0" smtClean="0"/>
              <a:t/>
            </a:r>
            <a:br>
              <a:rPr lang="ru-RU" sz="2200" dirty="0" smtClean="0"/>
            </a:br>
            <a:r>
              <a:rPr lang="ru-RU" sz="2200" dirty="0" smtClean="0"/>
              <a:t>Самая большая планета в Солнечной системе. Названа в честь главного римского бога Юпитера. Состоит главным образом из различных газов. В атмосфере Юпитера постоянно бушуют мощные ураганы.</a:t>
            </a:r>
            <a:r>
              <a:rPr lang="ru-RU" sz="2000" dirty="0" smtClean="0"/>
              <a:t/>
            </a:r>
            <a:br>
              <a:rPr lang="ru-RU" sz="2000" dirty="0" smtClean="0"/>
            </a:br>
            <a:endParaRPr lang="en-US" sz="2000" dirty="0"/>
          </a:p>
        </p:txBody>
      </p:sp>
      <p:pic>
        <p:nvPicPr>
          <p:cNvPr id="3074" name="Picture 2" descr="\\rumosfs01.nycomed.local\Users$\el8260\Pictures\l1_Pic_356.jpg"/>
          <p:cNvPicPr>
            <a:picLocks noGrp="1" noChangeAspect="1" noChangeArrowheads="1"/>
          </p:cNvPicPr>
          <p:nvPr>
            <p:ph sz="half" idx="2"/>
          </p:nvPr>
        </p:nvPicPr>
        <p:blipFill>
          <a:blip r:embed="rId2" cstate="print"/>
          <a:srcRect/>
          <a:stretch>
            <a:fillRect/>
          </a:stretch>
        </p:blipFill>
        <p:spPr bwMode="auto">
          <a:xfrm>
            <a:off x="3995936" y="1916832"/>
            <a:ext cx="4896544" cy="4680519"/>
          </a:xfrm>
          <a:prstGeom prst="rect">
            <a:avLst/>
          </a:prstGeom>
          <a:noFill/>
        </p:spPr>
      </p:pic>
      <p:pic>
        <p:nvPicPr>
          <p:cNvPr id="3075" name="Picture 3" descr="\\rumosfs01.nycomed.local\Users$\el8260\Pictures\0_6e1bc_a28d74f3_XXL.jpg"/>
          <p:cNvPicPr>
            <a:picLocks noGrp="1" noChangeAspect="1" noChangeArrowheads="1"/>
          </p:cNvPicPr>
          <p:nvPr>
            <p:ph sz="half" idx="1"/>
          </p:nvPr>
        </p:nvPicPr>
        <p:blipFill>
          <a:blip r:embed="rId3" cstate="print"/>
          <a:srcRect/>
          <a:stretch>
            <a:fillRect/>
          </a:stretch>
        </p:blipFill>
        <p:spPr bwMode="auto">
          <a:xfrm>
            <a:off x="467544" y="2060848"/>
            <a:ext cx="2890605" cy="452596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02234"/>
          </a:xfrm>
        </p:spPr>
        <p:txBody>
          <a:bodyPr>
            <a:normAutofit fontScale="90000"/>
          </a:bodyPr>
          <a:lstStyle/>
          <a:p>
            <a:r>
              <a:rPr lang="ru-RU" sz="2000" u="sng" dirty="0" smtClean="0"/>
              <a:t>Сатурн</a:t>
            </a:r>
            <a:r>
              <a:rPr lang="ru-RU" sz="2000" dirty="0" smtClean="0"/>
              <a:t/>
            </a:r>
            <a:br>
              <a:rPr lang="ru-RU" sz="2000" dirty="0" smtClean="0"/>
            </a:br>
            <a:r>
              <a:rPr lang="ru-RU" sz="2000" dirty="0" smtClean="0"/>
              <a:t>Планета названа в честь римского бога земледелия. Окружена множеством ярких колец, которые состоят из обломков льда и камней. Сатурн состоит в основном из газов и не имеет твёрдой поверхности. На Сатурне дуют самые сильные ветра в Солнечной системе (500 м/с). Легко видим невооруженным глазом с Земли. </a:t>
            </a:r>
            <a:br>
              <a:rPr lang="ru-RU" sz="2000" dirty="0" smtClean="0"/>
            </a:br>
            <a:r>
              <a:rPr lang="ru-RU" sz="2000" dirty="0" smtClean="0"/>
              <a:t/>
            </a:r>
            <a:br>
              <a:rPr lang="ru-RU" sz="2000" dirty="0" smtClean="0"/>
            </a:br>
            <a:endParaRPr lang="en-US" sz="2000" dirty="0"/>
          </a:p>
        </p:txBody>
      </p:sp>
      <p:pic>
        <p:nvPicPr>
          <p:cNvPr id="4098" name="Picture 2" descr="\\rumosfs01.nycomed.local\Users$\el8260\Pictures\0029-6980512.jpg"/>
          <p:cNvPicPr>
            <a:picLocks noGrp="1" noChangeAspect="1" noChangeArrowheads="1"/>
          </p:cNvPicPr>
          <p:nvPr>
            <p:ph sz="half" idx="2"/>
          </p:nvPr>
        </p:nvPicPr>
        <p:blipFill>
          <a:blip r:embed="rId2" cstate="print"/>
          <a:srcRect/>
          <a:stretch>
            <a:fillRect/>
          </a:stretch>
        </p:blipFill>
        <p:spPr bwMode="auto">
          <a:xfrm>
            <a:off x="3419872" y="2060848"/>
            <a:ext cx="5472608" cy="4608512"/>
          </a:xfrm>
          <a:prstGeom prst="rect">
            <a:avLst/>
          </a:prstGeom>
          <a:noFill/>
        </p:spPr>
      </p:pic>
      <p:pic>
        <p:nvPicPr>
          <p:cNvPr id="4099" name="Picture 3" descr="\\rumosfs01.nycomed.local\Users$\el8260\Pictures\N5jqlpci8UM.jpg"/>
          <p:cNvPicPr>
            <a:picLocks noGrp="1" noChangeAspect="1" noChangeArrowheads="1"/>
          </p:cNvPicPr>
          <p:nvPr>
            <p:ph sz="half" idx="1"/>
          </p:nvPr>
        </p:nvPicPr>
        <p:blipFill>
          <a:blip r:embed="rId3" cstate="print"/>
          <a:srcRect/>
          <a:stretch>
            <a:fillRect/>
          </a:stretch>
        </p:blipFill>
        <p:spPr bwMode="auto">
          <a:xfrm>
            <a:off x="323528" y="2204864"/>
            <a:ext cx="2574446" cy="431958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872208"/>
          </a:xfrm>
        </p:spPr>
        <p:txBody>
          <a:bodyPr>
            <a:normAutofit fontScale="90000"/>
          </a:bodyPr>
          <a:lstStyle/>
          <a:p>
            <a:r>
              <a:rPr lang="ru-RU" sz="2400" u="sng" dirty="0" smtClean="0"/>
              <a:t>Уран</a:t>
            </a:r>
            <a:r>
              <a:rPr lang="ru-RU" sz="2400" dirty="0" smtClean="0"/>
              <a:t/>
            </a:r>
            <a:br>
              <a:rPr lang="ru-RU" sz="2400" dirty="0" smtClean="0"/>
            </a:br>
            <a:r>
              <a:rPr lang="ru-RU" sz="2400" dirty="0" smtClean="0"/>
              <a:t>Эта планета-гигант названа в честь греческого</a:t>
            </a:r>
            <a:br>
              <a:rPr lang="ru-RU" sz="2400" dirty="0" smtClean="0"/>
            </a:br>
            <a:r>
              <a:rPr lang="ru-RU" sz="2400" dirty="0" smtClean="0"/>
              <a:t>бога неба Урана. Недра Урана состоят в основном изо льдов и горных пород. Из-за большого удаления от Солнца Уран получает от него очень мало света и тепла – почти в 370 раз меньше, чем Земля.</a:t>
            </a:r>
            <a:r>
              <a:rPr lang="ru-RU" sz="2000" dirty="0" smtClean="0"/>
              <a:t/>
            </a:r>
            <a:br>
              <a:rPr lang="ru-RU" sz="2000" dirty="0" smtClean="0"/>
            </a:br>
            <a:endParaRPr lang="en-US" sz="2000" dirty="0"/>
          </a:p>
        </p:txBody>
      </p:sp>
      <p:pic>
        <p:nvPicPr>
          <p:cNvPr id="5122" name="Picture 2" descr="\\rumosfs01.nycomed.local\Users$\el8260\Pictures\Auksta-planeta-URANS-1.jpg"/>
          <p:cNvPicPr>
            <a:picLocks noGrp="1" noChangeAspect="1" noChangeArrowheads="1"/>
          </p:cNvPicPr>
          <p:nvPr>
            <p:ph sz="half" idx="2"/>
          </p:nvPr>
        </p:nvPicPr>
        <p:blipFill>
          <a:blip r:embed="rId2" cstate="print"/>
          <a:srcRect/>
          <a:stretch>
            <a:fillRect/>
          </a:stretch>
        </p:blipFill>
        <p:spPr bwMode="auto">
          <a:xfrm>
            <a:off x="4067944" y="2132856"/>
            <a:ext cx="4896544" cy="4536504"/>
          </a:xfrm>
          <a:prstGeom prst="rect">
            <a:avLst/>
          </a:prstGeom>
          <a:noFill/>
        </p:spPr>
      </p:pic>
      <p:pic>
        <p:nvPicPr>
          <p:cNvPr id="5123" name="Picture 3" descr="\\rumosfs01.nycomed.local\Users$\el8260\Pictures\WUxMDAwZj.jpg"/>
          <p:cNvPicPr>
            <a:picLocks noGrp="1" noChangeAspect="1" noChangeArrowheads="1"/>
          </p:cNvPicPr>
          <p:nvPr>
            <p:ph sz="half" idx="1"/>
          </p:nvPr>
        </p:nvPicPr>
        <p:blipFill>
          <a:blip r:embed="rId3" cstate="print"/>
          <a:srcRect/>
          <a:stretch>
            <a:fillRect/>
          </a:stretch>
        </p:blipFill>
        <p:spPr bwMode="auto">
          <a:xfrm>
            <a:off x="179512" y="2636912"/>
            <a:ext cx="3750568" cy="381642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728192"/>
          </a:xfrm>
        </p:spPr>
        <p:txBody>
          <a:bodyPr>
            <a:normAutofit fontScale="90000"/>
          </a:bodyPr>
          <a:lstStyle/>
          <a:p>
            <a:r>
              <a:rPr lang="ru-RU" sz="2300" u="sng" dirty="0" smtClean="0"/>
              <a:t>Нептун</a:t>
            </a:r>
            <a:r>
              <a:rPr lang="ru-RU" sz="2300" dirty="0" smtClean="0"/>
              <a:t/>
            </a:r>
            <a:br>
              <a:rPr lang="ru-RU" sz="2300" dirty="0" smtClean="0"/>
            </a:br>
            <a:r>
              <a:rPr lang="ru-RU" sz="2300" dirty="0" smtClean="0"/>
              <a:t>Планета носит имя римского бога морей. Она мерцает голубоватым светом, </a:t>
            </a:r>
            <a:br>
              <a:rPr lang="ru-RU" sz="2300" dirty="0" smtClean="0"/>
            </a:br>
            <a:r>
              <a:rPr lang="ru-RU" sz="2300" dirty="0" smtClean="0"/>
              <a:t>напоминающим блеск воды. Температура</a:t>
            </a:r>
            <a:br>
              <a:rPr lang="ru-RU" sz="2300" dirty="0" smtClean="0"/>
            </a:br>
            <a:r>
              <a:rPr lang="ru-RU" sz="2300" dirty="0" smtClean="0"/>
              <a:t>на поверхности – минус 200°С. На планете свирепствуют самые сильные бури во всей Солнечной системе.</a:t>
            </a:r>
            <a:r>
              <a:rPr lang="ru-RU" sz="1800" dirty="0" smtClean="0"/>
              <a:t/>
            </a:r>
            <a:br>
              <a:rPr lang="ru-RU" sz="1800" dirty="0" smtClean="0"/>
            </a:br>
            <a:r>
              <a:rPr lang="ru-RU" sz="2000" dirty="0" smtClean="0"/>
              <a:t/>
            </a:r>
            <a:br>
              <a:rPr lang="ru-RU" sz="2000" dirty="0" smtClean="0"/>
            </a:br>
            <a:endParaRPr lang="en-US" sz="2000" dirty="0"/>
          </a:p>
        </p:txBody>
      </p:sp>
      <p:pic>
        <p:nvPicPr>
          <p:cNvPr id="7170" name="Picture 2" descr="\\rumosfs01.nycomed.local\Users$\el8260\Pictures\Neptune-diamonds-sea.jpg"/>
          <p:cNvPicPr>
            <a:picLocks noGrp="1" noChangeAspect="1" noChangeArrowheads="1"/>
          </p:cNvPicPr>
          <p:nvPr>
            <p:ph sz="half" idx="2"/>
          </p:nvPr>
        </p:nvPicPr>
        <p:blipFill>
          <a:blip r:embed="rId2" cstate="print"/>
          <a:srcRect/>
          <a:stretch>
            <a:fillRect/>
          </a:stretch>
        </p:blipFill>
        <p:spPr bwMode="auto">
          <a:xfrm>
            <a:off x="3851920" y="2132856"/>
            <a:ext cx="4902696" cy="4536504"/>
          </a:xfrm>
          <a:prstGeom prst="rect">
            <a:avLst/>
          </a:prstGeom>
          <a:noFill/>
        </p:spPr>
      </p:pic>
      <p:pic>
        <p:nvPicPr>
          <p:cNvPr id="7171" name="Picture 3" descr="\\rumosfs01.nycomed.local\Users$\el8260\Pictures\1246102300_b4868.jpg"/>
          <p:cNvPicPr>
            <a:picLocks noGrp="1" noChangeAspect="1" noChangeArrowheads="1"/>
          </p:cNvPicPr>
          <p:nvPr>
            <p:ph sz="half" idx="1"/>
          </p:nvPr>
        </p:nvPicPr>
        <p:blipFill>
          <a:blip r:embed="rId3" cstate="print"/>
          <a:srcRect/>
          <a:stretch>
            <a:fillRect/>
          </a:stretch>
        </p:blipFill>
        <p:spPr bwMode="auto">
          <a:xfrm>
            <a:off x="827584" y="2132856"/>
            <a:ext cx="1923534" cy="452596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umosfs01.nycomed.local\Users$\el8260\Pictures\viewerCAEVN4EY.png"/>
          <p:cNvPicPr>
            <a:picLocks noChangeAspect="1" noChangeArrowheads="1"/>
          </p:cNvPicPr>
          <p:nvPr/>
        </p:nvPicPr>
        <p:blipFill>
          <a:blip r:embed="rId3" cstate="print"/>
          <a:srcRect/>
          <a:stretch>
            <a:fillRect/>
          </a:stretch>
        </p:blipFill>
        <p:spPr bwMode="auto">
          <a:xfrm>
            <a:off x="251521" y="188640"/>
            <a:ext cx="8712968" cy="6408712"/>
          </a:xfrm>
          <a:prstGeom prst="rect">
            <a:avLst/>
          </a:prstGeom>
          <a:noFill/>
        </p:spPr>
      </p:pic>
      <p:pic>
        <p:nvPicPr>
          <p:cNvPr id="3" name="Kenny G - Havana.mp3">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4399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umosfs01.nycomed.local\Users$\el8260\Pictures\viewer.png"/>
          <p:cNvPicPr>
            <a:picLocks noChangeAspect="1" noChangeArrowheads="1"/>
          </p:cNvPicPr>
          <p:nvPr/>
        </p:nvPicPr>
        <p:blipFill>
          <a:blip r:embed="rId2" cstate="print"/>
          <a:srcRect/>
          <a:stretch>
            <a:fillRect/>
          </a:stretch>
        </p:blipFill>
        <p:spPr bwMode="auto">
          <a:xfrm>
            <a:off x="395537" y="260648"/>
            <a:ext cx="8496944" cy="633670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04813"/>
            <a:ext cx="8229600" cy="1368425"/>
          </a:xfrm>
        </p:spPr>
        <p:txBody>
          <a:bodyPr>
            <a:normAutofit fontScale="90000"/>
          </a:bodyPr>
          <a:lstStyle/>
          <a:p>
            <a:r>
              <a:rPr lang="ru-RU" sz="2400" dirty="0" smtClean="0"/>
              <a:t>Большинство планет можно увидеть с Земли невооружённым глазом. Они кажутся яркими звёздами. Но надо помнить, что планеты в отличие от звёзд, не испускают собственного света. Они лишь отражают свет Солнца.</a:t>
            </a:r>
            <a:r>
              <a:rPr lang="ru-RU" sz="2000" dirty="0" smtClean="0"/>
              <a:t/>
            </a:r>
            <a:br>
              <a:rPr lang="ru-RU" sz="2000" dirty="0" smtClean="0"/>
            </a:br>
            <a:endParaRPr lang="en-US" sz="2000" dirty="0"/>
          </a:p>
        </p:txBody>
      </p:sp>
      <p:pic>
        <p:nvPicPr>
          <p:cNvPr id="1026" name="Picture 2" descr="\\rumosfs01.nycomed.local\Users$\el8260\Pictures\1203078540_space10.jpg"/>
          <p:cNvPicPr>
            <a:picLocks noGrp="1" noChangeAspect="1" noChangeArrowheads="1"/>
          </p:cNvPicPr>
          <p:nvPr>
            <p:ph idx="4294967295"/>
          </p:nvPr>
        </p:nvPicPr>
        <p:blipFill>
          <a:blip r:embed="rId2" cstate="print"/>
          <a:srcRect/>
          <a:stretch>
            <a:fillRect/>
          </a:stretch>
        </p:blipFill>
        <p:spPr bwMode="auto">
          <a:xfrm>
            <a:off x="646113" y="1916113"/>
            <a:ext cx="8497887" cy="468153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940966"/>
          </a:xfrm>
        </p:spPr>
        <p:txBody>
          <a:bodyPr>
            <a:noAutofit/>
          </a:bodyPr>
          <a:lstStyle/>
          <a:p>
            <a:r>
              <a:rPr lang="ru-RU" sz="2100" dirty="0" smtClean="0"/>
              <a:t>Солнечная система состоит из Солнца, окружённого девятью планетами (одна из которых Земля), из спутников планет, множества малых планет (или астероидов), метеоритов и комет, чьи появления непредсказуемы. Все планеты, их спутники и астероиды вращаются вокруг Солнца.</a:t>
            </a:r>
            <a:endParaRPr lang="en-US" sz="2100" dirty="0"/>
          </a:p>
        </p:txBody>
      </p:sp>
      <p:pic>
        <p:nvPicPr>
          <p:cNvPr id="3074" name="Picture 2" descr="\\rumosfs01.nycomed.local\Users$\el8260\Pictures\sys.jpg"/>
          <p:cNvPicPr>
            <a:picLocks noGrp="1" noChangeAspect="1" noChangeArrowheads="1"/>
          </p:cNvPicPr>
          <p:nvPr>
            <p:ph idx="1"/>
          </p:nvPr>
        </p:nvPicPr>
        <p:blipFill>
          <a:blip r:embed="rId2" cstate="print"/>
          <a:srcRect/>
          <a:stretch>
            <a:fillRect/>
          </a:stretch>
        </p:blipFill>
        <p:spPr bwMode="auto">
          <a:xfrm>
            <a:off x="323528" y="1988840"/>
            <a:ext cx="8496944" cy="460851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rmAutofit fontScale="90000"/>
          </a:bodyPr>
          <a:lstStyle/>
          <a:p>
            <a:r>
              <a:rPr lang="ru-RU" sz="2200" u="sng" dirty="0" smtClean="0"/>
              <a:t>Меркурий</a:t>
            </a:r>
            <a:r>
              <a:rPr lang="ru-RU" dirty="0" smtClean="0"/>
              <a:t/>
            </a:r>
            <a:br>
              <a:rPr lang="ru-RU" dirty="0" smtClean="0"/>
            </a:br>
            <a:r>
              <a:rPr lang="ru-RU" sz="2000" dirty="0" smtClean="0"/>
              <a:t>Это ближайшая к Солнцу планета. Она получила своё название в честь римского бога торговли. Это самая быстрая планета. Обращается вокруг Солнца за 88 дней. Днём на Меркурии жара, а ночью ледяной холод. Поверхность планеты каменистая и пустынная.</a:t>
            </a:r>
            <a:br>
              <a:rPr lang="ru-RU" sz="2000" dirty="0" smtClean="0"/>
            </a:br>
            <a:endParaRPr lang="en-US" sz="2000" dirty="0"/>
          </a:p>
        </p:txBody>
      </p:sp>
      <p:pic>
        <p:nvPicPr>
          <p:cNvPr id="4099" name="Picture 3" descr="\\rumosfs01.nycomed.local\Users$\el8260\Pictures\22796432XKA.jpg"/>
          <p:cNvPicPr>
            <a:picLocks noGrp="1" noChangeAspect="1" noChangeArrowheads="1"/>
          </p:cNvPicPr>
          <p:nvPr>
            <p:ph sz="half" idx="1"/>
          </p:nvPr>
        </p:nvPicPr>
        <p:blipFill>
          <a:blip r:embed="rId2" cstate="print"/>
          <a:stretch>
            <a:fillRect/>
          </a:stretch>
        </p:blipFill>
        <p:spPr bwMode="auto">
          <a:xfrm>
            <a:off x="3923928" y="1772816"/>
            <a:ext cx="5040560" cy="4896544"/>
          </a:xfrm>
          <a:prstGeom prst="rect">
            <a:avLst/>
          </a:prstGeom>
          <a:noFill/>
        </p:spPr>
      </p:pic>
      <p:pic>
        <p:nvPicPr>
          <p:cNvPr id="6146" name="Picture 2" descr="\\rumosfs01.nycomed.local\Users$\el8260\Pictures\statuetka_rimskij_bog_torgovli_-_merkurij_30sm_127520.jpg"/>
          <p:cNvPicPr>
            <a:picLocks noChangeAspect="1" noChangeArrowheads="1"/>
          </p:cNvPicPr>
          <p:nvPr/>
        </p:nvPicPr>
        <p:blipFill>
          <a:blip r:embed="rId3" cstate="print"/>
          <a:srcRect/>
          <a:stretch>
            <a:fillRect/>
          </a:stretch>
        </p:blipFill>
        <p:spPr bwMode="auto">
          <a:xfrm>
            <a:off x="323528" y="1772816"/>
            <a:ext cx="3024336" cy="47525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18258"/>
          </a:xfrm>
        </p:spPr>
        <p:txBody>
          <a:bodyPr>
            <a:noAutofit/>
          </a:bodyPr>
          <a:lstStyle/>
          <a:p>
            <a:r>
              <a:rPr lang="ru-RU" sz="2000" u="sng" dirty="0" smtClean="0"/>
              <a:t>Венера </a:t>
            </a:r>
            <a:r>
              <a:rPr lang="ru-RU" sz="2000" dirty="0" smtClean="0"/>
              <a:t/>
            </a:r>
            <a:br>
              <a:rPr lang="ru-RU" sz="2000" dirty="0" smtClean="0"/>
            </a:br>
            <a:r>
              <a:rPr lang="ru-RU" sz="2000" dirty="0" smtClean="0"/>
              <a:t>Вторая от Солнца планета. Носит имя богини красоты. Выглядит как очень яркая звезда, её ещё </a:t>
            </a:r>
            <a:r>
              <a:rPr lang="ru-RU" sz="2000" smtClean="0"/>
              <a:t>называют «Утренней</a:t>
            </a:r>
            <a:r>
              <a:rPr lang="en-US" sz="2000" dirty="0" smtClean="0"/>
              <a:t> </a:t>
            </a:r>
            <a:r>
              <a:rPr lang="ru-RU" sz="2000" dirty="0" smtClean="0"/>
              <a:t>звездой». Планета может сиять </a:t>
            </a:r>
            <a:br>
              <a:rPr lang="ru-RU" sz="2000" dirty="0" smtClean="0"/>
            </a:br>
            <a:r>
              <a:rPr lang="ru-RU" sz="2000" dirty="0" smtClean="0"/>
              <a:t>серебристым</a:t>
            </a:r>
            <a:r>
              <a:rPr lang="en-US" sz="2000" dirty="0" smtClean="0"/>
              <a:t> </a:t>
            </a:r>
            <a:r>
              <a:rPr lang="ru-RU" sz="2000" dirty="0" smtClean="0"/>
              <a:t>светом, очень похожа на Землю. Венера</a:t>
            </a:r>
            <a:r>
              <a:rPr lang="en-US" sz="2000" dirty="0" smtClean="0"/>
              <a:t> </a:t>
            </a:r>
            <a:r>
              <a:rPr lang="ru-RU" sz="2000" dirty="0" smtClean="0"/>
              <a:t>окружена толстым</a:t>
            </a:r>
            <a:r>
              <a:rPr lang="en-US" sz="2000" dirty="0" smtClean="0"/>
              <a:t> </a:t>
            </a:r>
            <a:r>
              <a:rPr lang="ru-RU" sz="2000" dirty="0" smtClean="0"/>
              <a:t>слоем облаков. Под облачным</a:t>
            </a:r>
            <a:br>
              <a:rPr lang="ru-RU" sz="2000" dirty="0" smtClean="0"/>
            </a:br>
            <a:r>
              <a:rPr lang="ru-RU" sz="2000" dirty="0" smtClean="0"/>
              <a:t>покровом стоит невыносимая жара. На ней обнаружены тысячи древних вулканов, сотни кратеров, горы</a:t>
            </a:r>
            <a:r>
              <a:rPr lang="ru-RU" sz="1800" dirty="0" smtClean="0"/>
              <a:t>.</a:t>
            </a:r>
            <a:r>
              <a:rPr lang="ru-RU" sz="2000" dirty="0" smtClean="0"/>
              <a:t/>
            </a:r>
            <a:br>
              <a:rPr lang="ru-RU" sz="2000" dirty="0" smtClean="0"/>
            </a:br>
            <a:endParaRPr lang="en-US" sz="2000" dirty="0"/>
          </a:p>
        </p:txBody>
      </p:sp>
      <p:pic>
        <p:nvPicPr>
          <p:cNvPr id="2050" name="Picture 2" descr="\\rumosfs01.nycomed.local\Users$\el8260\Pictures\PIA00007_ip.jpg"/>
          <p:cNvPicPr>
            <a:picLocks noGrp="1" noChangeAspect="1" noChangeArrowheads="1"/>
          </p:cNvPicPr>
          <p:nvPr>
            <p:ph sz="half" idx="1"/>
          </p:nvPr>
        </p:nvPicPr>
        <p:blipFill>
          <a:blip r:embed="rId2" cstate="print"/>
          <a:stretch>
            <a:fillRect/>
          </a:stretch>
        </p:blipFill>
        <p:spPr bwMode="auto">
          <a:xfrm>
            <a:off x="4644008" y="2636912"/>
            <a:ext cx="4038600" cy="4038600"/>
          </a:xfrm>
          <a:prstGeom prst="rect">
            <a:avLst/>
          </a:prstGeom>
          <a:noFill/>
        </p:spPr>
      </p:pic>
      <p:pic>
        <p:nvPicPr>
          <p:cNvPr id="3" name="Picture 2" descr="\\rumosfs01.nycomed.local\Users$\el8260\Pictures\3300_0_4426e31637c3bc1b56eda2a013eb1218.jpg"/>
          <p:cNvPicPr>
            <a:picLocks noChangeAspect="1" noChangeArrowheads="1"/>
          </p:cNvPicPr>
          <p:nvPr/>
        </p:nvPicPr>
        <p:blipFill>
          <a:blip r:embed="rId3" cstate="print"/>
          <a:srcRect/>
          <a:stretch>
            <a:fillRect/>
          </a:stretch>
        </p:blipFill>
        <p:spPr bwMode="auto">
          <a:xfrm>
            <a:off x="539552" y="2636912"/>
            <a:ext cx="3024336" cy="403244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88640"/>
            <a:ext cx="8229600" cy="1944216"/>
          </a:xfrm>
        </p:spPr>
        <p:txBody>
          <a:bodyPr>
            <a:noAutofit/>
          </a:bodyPr>
          <a:lstStyle/>
          <a:p>
            <a:r>
              <a:rPr lang="ru-RU" sz="2200" u="sng" dirty="0" smtClean="0"/>
              <a:t>Земля</a:t>
            </a:r>
            <a:br>
              <a:rPr lang="ru-RU" sz="2200" u="sng" dirty="0" smtClean="0"/>
            </a:br>
            <a:r>
              <a:rPr lang="ru-RU" sz="2200" dirty="0" smtClean="0">
                <a:effectLst>
                  <a:outerShdw blurRad="38100" dist="38100" dir="2700000" algn="tl">
                    <a:srgbClr val="000000">
                      <a:alpha val="43137"/>
                    </a:srgbClr>
                  </a:outerShdw>
                </a:effectLst>
              </a:rPr>
              <a:t> Это</a:t>
            </a:r>
            <a:r>
              <a:rPr lang="ru-RU" sz="2200" dirty="0" smtClean="0"/>
              <a:t> </a:t>
            </a:r>
            <a:r>
              <a:rPr lang="ru-RU" sz="2200" dirty="0" smtClean="0">
                <a:effectLst>
                  <a:outerShdw blurRad="38100" dist="38100" dir="2700000" algn="tl">
                    <a:srgbClr val="000000">
                      <a:alpha val="43137"/>
                    </a:srgbClr>
                  </a:outerShdw>
                </a:effectLst>
              </a:rPr>
              <a:t> третья планета от солнца. Образовалась около 4,5 миллиардов лет тому назад. Её называют «</a:t>
            </a:r>
            <a:r>
              <a:rPr lang="ru-RU" sz="2200" dirty="0" err="1" smtClean="0">
                <a:effectLst>
                  <a:outerShdw blurRad="38100" dist="38100" dir="2700000" algn="tl">
                    <a:srgbClr val="000000">
                      <a:alpha val="43137"/>
                    </a:srgbClr>
                  </a:outerShdw>
                </a:effectLst>
              </a:rPr>
              <a:t>Голубая</a:t>
            </a:r>
            <a:r>
              <a:rPr lang="ru-RU" sz="2200" dirty="0" smtClean="0">
                <a:effectLst>
                  <a:outerShdw blurRad="38100" dist="38100" dir="2700000" algn="tl">
                    <a:srgbClr val="000000">
                      <a:alpha val="43137"/>
                    </a:srgbClr>
                  </a:outerShdw>
                </a:effectLst>
              </a:rPr>
              <a:t> планета» - потому что на ней много воды и она имеет воздушную оболочку, атмосферу, которая придаёт планете голубизну.  Земля состоит из камня и металлов и имеет сложное строение.</a:t>
            </a:r>
            <a:endParaRPr lang="en-US" sz="2200" u="sng" dirty="0"/>
          </a:p>
        </p:txBody>
      </p:sp>
      <p:pic>
        <p:nvPicPr>
          <p:cNvPr id="4099" name="Picture 3" descr="\\rumosfs01.nycomed.local\Users$\el8260\Pictures\dunya1.jpg"/>
          <p:cNvPicPr>
            <a:picLocks noGrp="1" noChangeAspect="1" noChangeArrowheads="1"/>
          </p:cNvPicPr>
          <p:nvPr>
            <p:ph idx="1"/>
          </p:nvPr>
        </p:nvPicPr>
        <p:blipFill>
          <a:blip r:embed="rId2" cstate="print"/>
          <a:srcRect/>
          <a:stretch>
            <a:fillRect/>
          </a:stretch>
        </p:blipFill>
        <p:spPr bwMode="auto">
          <a:xfrm>
            <a:off x="2483768" y="2348880"/>
            <a:ext cx="4464496" cy="426173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1858218"/>
          </a:xfrm>
        </p:spPr>
        <p:txBody>
          <a:bodyPr>
            <a:noAutofit/>
          </a:bodyPr>
          <a:lstStyle/>
          <a:p>
            <a:r>
              <a:rPr lang="ru-RU" sz="2200" u="sng" dirty="0" smtClean="0"/>
              <a:t>Марс</a:t>
            </a:r>
            <a:r>
              <a:rPr lang="ru-RU" sz="2200" dirty="0" smtClean="0"/>
              <a:t/>
            </a:r>
            <a:br>
              <a:rPr lang="ru-RU" sz="2200" dirty="0" smtClean="0"/>
            </a:br>
            <a:r>
              <a:rPr lang="ru-RU" sz="2200" dirty="0" smtClean="0"/>
              <a:t>Четвёртая от Солнца планета названа в честь римского бога войны за свой красный цвет. Поверхность Марса содержит большое количество железа, которое, окисляясь, даёт красный цвет. Ночью температура на Марсе опускается до минус 85°. </a:t>
            </a:r>
            <a:br>
              <a:rPr lang="ru-RU" sz="2200" dirty="0" smtClean="0"/>
            </a:br>
            <a:endParaRPr lang="en-US" sz="2200" dirty="0"/>
          </a:p>
        </p:txBody>
      </p:sp>
      <p:pic>
        <p:nvPicPr>
          <p:cNvPr id="1026" name="Picture 2" descr="\\rumosfs01.nycomed.local\Users$\el8260\Pictures\krasnaya-planeta-mars_0.jpg"/>
          <p:cNvPicPr>
            <a:picLocks noGrp="1" noChangeAspect="1" noChangeArrowheads="1"/>
          </p:cNvPicPr>
          <p:nvPr>
            <p:ph sz="half" idx="2"/>
          </p:nvPr>
        </p:nvPicPr>
        <p:blipFill>
          <a:blip r:embed="rId2" cstate="print"/>
          <a:srcRect/>
          <a:stretch>
            <a:fillRect/>
          </a:stretch>
        </p:blipFill>
        <p:spPr bwMode="auto">
          <a:xfrm>
            <a:off x="3851920" y="2276872"/>
            <a:ext cx="4968552" cy="4320480"/>
          </a:xfrm>
          <a:prstGeom prst="rect">
            <a:avLst/>
          </a:prstGeom>
          <a:noFill/>
        </p:spPr>
      </p:pic>
      <p:pic>
        <p:nvPicPr>
          <p:cNvPr id="1027" name="Picture 3" descr="\\rumosfs01.nycomed.local\Users$\el8260\Pictures\1245931968_www106873.jpg"/>
          <p:cNvPicPr>
            <a:picLocks noGrp="1" noChangeAspect="1" noChangeArrowheads="1"/>
          </p:cNvPicPr>
          <p:nvPr>
            <p:ph sz="half" idx="1"/>
          </p:nvPr>
        </p:nvPicPr>
        <p:blipFill>
          <a:blip r:embed="rId3" cstate="print"/>
          <a:srcRect/>
          <a:stretch>
            <a:fillRect/>
          </a:stretch>
        </p:blipFill>
        <p:spPr bwMode="auto">
          <a:xfrm>
            <a:off x="827584" y="2276872"/>
            <a:ext cx="2642894" cy="42814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umosfs01.nycomed.local\Users$\el8260\Pictures\curiosity-concepcion-artistica-hr1.jpg"/>
          <p:cNvPicPr>
            <a:picLocks noChangeAspect="1" noChangeArrowheads="1"/>
          </p:cNvPicPr>
          <p:nvPr/>
        </p:nvPicPr>
        <p:blipFill>
          <a:blip r:embed="rId2" cstate="print"/>
          <a:srcRect/>
          <a:stretch>
            <a:fillRect/>
          </a:stretch>
        </p:blipFill>
        <p:spPr bwMode="auto">
          <a:xfrm>
            <a:off x="251520" y="1268760"/>
            <a:ext cx="8640960" cy="5328592"/>
          </a:xfrm>
          <a:prstGeom prst="rect">
            <a:avLst/>
          </a:prstGeom>
          <a:noFill/>
        </p:spPr>
      </p:pic>
      <p:sp>
        <p:nvSpPr>
          <p:cNvPr id="6" name="Title 5"/>
          <p:cNvSpPr>
            <a:spLocks noGrp="1"/>
          </p:cNvSpPr>
          <p:nvPr>
            <p:ph type="title"/>
          </p:nvPr>
        </p:nvSpPr>
        <p:spPr>
          <a:xfrm>
            <a:off x="395536" y="188640"/>
            <a:ext cx="8229600" cy="1008112"/>
          </a:xfrm>
        </p:spPr>
        <p:txBody>
          <a:bodyPr/>
          <a:lstStyle/>
          <a:p>
            <a:r>
              <a:rPr lang="ru-RU" dirty="0" err="1" smtClean="0"/>
              <a:t>Марсоход</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214</TotalTime>
  <Words>104</Words>
  <Application>Microsoft Office PowerPoint</Application>
  <PresentationFormat>On-screen Show (4:3)</PresentationFormat>
  <Paragraphs>14</Paragraphs>
  <Slides>14</Slides>
  <Notes>0</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Планеты солнечной системы</vt:lpstr>
      <vt:lpstr>Slide 2</vt:lpstr>
      <vt:lpstr>Большинство планет можно увидеть с Земли невооружённым глазом. Они кажутся яркими звёздами. Но надо помнить, что планеты в отличие от звёзд, не испускают собственного света. Они лишь отражают свет Солнца. </vt:lpstr>
      <vt:lpstr>Солнечная система состоит из Солнца, окружённого девятью планетами (одна из которых Земля), из спутников планет, множества малых планет (или астероидов), метеоритов и комет, чьи появления непредсказуемы. Все планеты, их спутники и астероиды вращаются вокруг Солнца.</vt:lpstr>
      <vt:lpstr>Меркурий Это ближайшая к Солнцу планета. Она получила своё название в честь римского бога торговли. Это самая быстрая планета. Обращается вокруг Солнца за 88 дней. Днём на Меркурии жара, а ночью ледяной холод. Поверхность планеты каменистая и пустынная. </vt:lpstr>
      <vt:lpstr>Венера  Вторая от Солнца планета. Носит имя богини красоты. Выглядит как очень яркая звезда, её ещё называют «Утренней звездой». Планета может сиять  серебристым светом, очень похожа на Землю. Венера окружена толстым слоем облаков. Под облачным покровом стоит невыносимая жара. На ней обнаружены тысячи древних вулканов, сотни кратеров, горы. </vt:lpstr>
      <vt:lpstr>Земля  Это  третья планета от солнца. Образовалась около 4,5 миллиардов лет тому назад. Её называют «Голубая планета» - потому что на ней много воды и она имеет воздушную оболочку, атмосферу, которая придаёт планете голубизну.  Земля состоит из камня и металлов и имеет сложное строение.</vt:lpstr>
      <vt:lpstr>Марс Четвёртая от Солнца планета названа в честь римского бога войны за свой красный цвет. Поверхность Марса содержит большое количество железа, которое, окисляясь, даёт красный цвет. Ночью температура на Марсе опускается до минус 85°.  </vt:lpstr>
      <vt:lpstr>Марсоход</vt:lpstr>
      <vt:lpstr>Юпитер Самая большая планета в Солнечной системе. Названа в честь главного римского бога Юпитера. Состоит главным образом из различных газов. В атмосфере Юпитера постоянно бушуют мощные ураганы. </vt:lpstr>
      <vt:lpstr>Сатурн Планета названа в честь римского бога земледелия. Окружена множеством ярких колец, которые состоят из обломков льда и камней. Сатурн состоит в основном из газов и не имеет твёрдой поверхности. На Сатурне дуют самые сильные ветра в Солнечной системе (500 м/с). Легко видим невооруженным глазом с Земли.   </vt:lpstr>
      <vt:lpstr>Уран Эта планета-гигант названа в честь греческого бога неба Урана. Недра Урана состоят в основном изо льдов и горных пород. Из-за большого удаления от Солнца Уран получает от него очень мало света и тепла – почти в 370 раз меньше, чем Земля. </vt:lpstr>
      <vt:lpstr>Нептун Планета носит имя римского бога морей. Она мерцает голубоватым светом,  напоминающим блеск воды. Температура на поверхности – минус 200°С. На планете свирепствуют самые сильные бури во всей Солнечной системе.  </vt:lpstr>
      <vt:lpstr>Slide 14</vt:lpstr>
    </vt:vector>
  </TitlesOfParts>
  <Company>Takeda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Планеты солнечной системы</dc:title>
  <dc:creator>el8260</dc:creator>
  <cp:lastModifiedBy>el8260</cp:lastModifiedBy>
  <cp:revision>44</cp:revision>
  <dcterms:created xsi:type="dcterms:W3CDTF">2013-10-08T20:46:58Z</dcterms:created>
  <dcterms:modified xsi:type="dcterms:W3CDTF">2013-10-10T18:10:43Z</dcterms:modified>
</cp:coreProperties>
</file>