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9" r:id="rId3"/>
    <p:sldId id="261" r:id="rId4"/>
    <p:sldId id="262" r:id="rId5"/>
    <p:sldId id="263" r:id="rId6"/>
    <p:sldId id="266" r:id="rId7"/>
    <p:sldId id="268" r:id="rId8"/>
    <p:sldId id="265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52D0-E16B-4569-B2E7-F02C5EAE4B99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6F01-FAE4-456F-BF70-BB098AD46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52D0-E16B-4569-B2E7-F02C5EAE4B99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6F01-FAE4-456F-BF70-BB098AD46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52D0-E16B-4569-B2E7-F02C5EAE4B99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6F01-FAE4-456F-BF70-BB098AD46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52D0-E16B-4569-B2E7-F02C5EAE4B99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6F01-FAE4-456F-BF70-BB098AD46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52D0-E16B-4569-B2E7-F02C5EAE4B99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6F01-FAE4-456F-BF70-BB098AD46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52D0-E16B-4569-B2E7-F02C5EAE4B99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6F01-FAE4-456F-BF70-BB098AD46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52D0-E16B-4569-B2E7-F02C5EAE4B99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6F01-FAE4-456F-BF70-BB098AD46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52D0-E16B-4569-B2E7-F02C5EAE4B99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6F01-FAE4-456F-BF70-BB098AD46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52D0-E16B-4569-B2E7-F02C5EAE4B99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6F01-FAE4-456F-BF70-BB098AD46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52D0-E16B-4569-B2E7-F02C5EAE4B99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6F01-FAE4-456F-BF70-BB098AD46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52D0-E16B-4569-B2E7-F02C5EAE4B99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6F01-FAE4-456F-BF70-BB098AD46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652D0-E16B-4569-B2E7-F02C5EAE4B99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C6F01-FAE4-456F-BF70-BB098AD46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43999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6929486" cy="135732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Россия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XVI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веке</a:t>
            </a:r>
            <a:endParaRPr lang="ru-RU" sz="5400" dirty="0"/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6715140" y="4643446"/>
            <a:ext cx="1323975" cy="284163"/>
          </a:xfrm>
          <a:prstGeom prst="rec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ru-RU" sz="1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Иван Грозный.</a:t>
            </a:r>
          </a:p>
        </p:txBody>
      </p:sp>
      <p:sp>
        <p:nvSpPr>
          <p:cNvPr id="10" name="Стрелка вниз 9"/>
          <p:cNvSpPr/>
          <p:nvPr/>
        </p:nvSpPr>
        <p:spPr>
          <a:xfrm flipH="1">
            <a:off x="5000628" y="4000504"/>
            <a:ext cx="71438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flipH="1">
            <a:off x="5000628" y="4572008"/>
            <a:ext cx="71438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flipH="1">
            <a:off x="5000628" y="5214950"/>
            <a:ext cx="71438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flipH="1">
            <a:off x="4929190" y="5857892"/>
            <a:ext cx="71438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14818"/>
            <a:ext cx="3214710" cy="20492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 l="2896" t="7732" r="62355" b="11082"/>
          <a:stretch>
            <a:fillRect/>
          </a:stretch>
        </p:blipFill>
        <p:spPr bwMode="auto">
          <a:xfrm>
            <a:off x="6858016" y="214290"/>
            <a:ext cx="2000264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4500562" y="5286388"/>
            <a:ext cx="3831562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Работу выполнили ученики 6 класса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Васенков В. И Осетрова А.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МБОУ «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Образцовская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оош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Учитель: Петрова И.К.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6929486" cy="120334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Реформы Ивана </a:t>
            </a:r>
            <a:r>
              <a:rPr lang="en-US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(1533-1584 гг.) и Избранной Рады.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5" descr="mos-kn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142844" y="1428736"/>
            <a:ext cx="5643602" cy="175432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Цель: становление сословно-представительной монархии, укрепление государственного аппарата, ликвидация пережитков феодальной раздробленности.</a:t>
            </a:r>
          </a:p>
          <a:p>
            <a:endParaRPr lang="ru-RU" dirty="0"/>
          </a:p>
        </p:txBody>
      </p:sp>
      <p:pic>
        <p:nvPicPr>
          <p:cNvPr id="6" name="Picture 16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214290"/>
            <a:ext cx="1900238" cy="2514600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7358082" y="2428868"/>
            <a:ext cx="1323975" cy="284163"/>
          </a:xfrm>
          <a:prstGeom prst="rec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ru-RU" sz="1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Иван Грозный.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8662" y="3286125"/>
            <a:ext cx="8001056" cy="34163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Органы государственной власти во втор. пол. </a:t>
            </a:r>
            <a:r>
              <a:rPr lang="en-US" b="1" dirty="0" smtClean="0">
                <a:solidFill>
                  <a:srgbClr val="C00000"/>
                </a:solidFill>
              </a:rPr>
              <a:t>XVI </a:t>
            </a:r>
            <a:r>
              <a:rPr lang="ru-RU" b="1" dirty="0" smtClean="0">
                <a:solidFill>
                  <a:srgbClr val="C00000"/>
                </a:solidFill>
              </a:rPr>
              <a:t>в.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Земский собор 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&lt;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царь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&gt;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митрополит</a:t>
            </a:r>
          </a:p>
          <a:p>
            <a:pPr algn="ctr">
              <a:buNone/>
            </a:pPr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Боярская дума</a:t>
            </a:r>
          </a:p>
          <a:p>
            <a:pPr algn="ctr">
              <a:buNone/>
            </a:pPr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Приказы</a:t>
            </a:r>
          </a:p>
          <a:p>
            <a:pPr algn="ctr">
              <a:buNone/>
            </a:pPr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Уезды</a:t>
            </a:r>
          </a:p>
          <a:p>
            <a:pPr algn="ctr">
              <a:buNone/>
            </a:pPr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(Губные и земские старосты)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10" name="Стрелка вниз 9"/>
          <p:cNvSpPr/>
          <p:nvPr/>
        </p:nvSpPr>
        <p:spPr>
          <a:xfrm flipH="1">
            <a:off x="5000628" y="4000504"/>
            <a:ext cx="71438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flipH="1">
            <a:off x="5000628" y="4572008"/>
            <a:ext cx="71438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flipH="1">
            <a:off x="5000628" y="5214950"/>
            <a:ext cx="71438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flipH="1">
            <a:off x="4929190" y="5857892"/>
            <a:ext cx="71438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6929486" cy="120334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Реформы Ивана </a:t>
            </a:r>
            <a:r>
              <a:rPr lang="en-US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(1533-1584 гг.) и Избранной Рады.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5" descr="mos-kn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142844" y="1428736"/>
            <a:ext cx="5643602" cy="178510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Реформы 50-х гг.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XVI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Принятие судебника 1550 г. – Нового свода законов.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Отмена кормлений. Губная реформа.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Создание системы приказов.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Создание постоянного (стрелецкого) войска.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Ограничение местничества.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8662" y="3286125"/>
            <a:ext cx="8001056" cy="132343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Замедленные темпы проведения реформ привели к введению опричнины (1565- 1572 гг.) – Усилению террора и репрессий как средству достижения целей установления неограниченной власти царя и ликвидации остатков феодальной раздробленности.</a:t>
            </a:r>
          </a:p>
        </p:txBody>
      </p:sp>
      <p:sp>
        <p:nvSpPr>
          <p:cNvPr id="11" name="Стрелка вниз 10"/>
          <p:cNvSpPr/>
          <p:nvPr/>
        </p:nvSpPr>
        <p:spPr>
          <a:xfrm flipH="1">
            <a:off x="5000628" y="4857760"/>
            <a:ext cx="71438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flipH="1">
            <a:off x="5000628" y="5572140"/>
            <a:ext cx="71438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flipH="1">
            <a:off x="5000628" y="6286520"/>
            <a:ext cx="71438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14348" y="4714884"/>
            <a:ext cx="8429652" cy="233910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Последствия опричнины: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Поражение в ливонской войне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Тяжелейший социально-экономический кризис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Усиление крепостной зависимости (1581 г. – Введение заповедных лет, 1597 г. – Введение урочных лет);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- Динамический кризис конца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XVI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века (1581 г. – Убийство царевича Ивана, 1591 г. Смерть царевича Дмитрия).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1214422"/>
            <a:ext cx="2768777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6929486" cy="120334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ВНЕШНЯЯ ПОЛИТИКА РОССИИ В </a:t>
            </a: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XVI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ВЕКЕ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5" descr="mos-kn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142844" y="1928802"/>
            <a:ext cx="5072098" cy="470898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Запад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Ливонская война (1558 – 1583 гг.)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Причины: выход к балтийскому морю, объединение земель, входивших в состав Киевской Руси.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Повод: «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юрьевская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дань».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Причины поражения: опричнина, столкновение с коалицией западноевропейских держав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(Дания, Швеция, Речь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Посполитая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Результаты: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1582 г. – Ям-Запольский мир с Польшей (сохранение границ).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1583 г. – Перемирие со Швецией (сохранение устья Невы).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7358082" y="2428868"/>
            <a:ext cx="1323975" cy="284163"/>
          </a:xfrm>
          <a:prstGeom prst="rec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ru-RU" sz="1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Иван Грозный.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29256" y="2071678"/>
            <a:ext cx="3714744" cy="454408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Восток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1582 г. – Присоединение Казанского ханства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1556 г. – Присоединение астраханского ханства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1581 г. – Начало похода Ермака в Сибирь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-Обострение отношений с крымским ханством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Набеги татар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Строительство засечных полос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Складывание системы «поминок»</a:t>
            </a:r>
          </a:p>
        </p:txBody>
      </p:sp>
      <p:sp>
        <p:nvSpPr>
          <p:cNvPr id="13" name="Стрелка вниз 12"/>
          <p:cNvSpPr/>
          <p:nvPr/>
        </p:nvSpPr>
        <p:spPr>
          <a:xfrm flipH="1">
            <a:off x="5000628" y="6286520"/>
            <a:ext cx="71438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t="15206" b="7474"/>
          <a:stretch>
            <a:fillRect/>
          </a:stretch>
        </p:blipFill>
        <p:spPr bwMode="auto">
          <a:xfrm>
            <a:off x="6500826" y="285728"/>
            <a:ext cx="240030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86808" cy="78581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СМУТНОЕ ВРЕМЯ (1598 – 1613 ГГ.)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mos-kn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557214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285720" y="1071547"/>
            <a:ext cx="5072098" cy="224676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Смутное время – период слабости государственной власти, экономической разрухи, гражданской войны  и интервенции.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Причины смуты: опричнина, динамический кризис, борьба различных социальных групп за свое сословное положение.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7488" y="3571876"/>
            <a:ext cx="6143668" cy="258532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Периоды смуты:</a:t>
            </a:r>
          </a:p>
          <a:p>
            <a:pPr>
              <a:buAutoNum type="romanU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Динамический – 1558 – 1606 гг. (Правление Б.Годунова, воцарение Лжедмитрия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I),</a:t>
            </a:r>
          </a:p>
          <a:p>
            <a:pPr>
              <a:buAutoNum type="romanU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Социальный – 1606 – 1609 гг. (Воцарение в. Шуйского, восстание и.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Болотникова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, «тушинский вор», «семибоярщина),</a:t>
            </a:r>
          </a:p>
          <a:p>
            <a:pPr>
              <a:buAutoNum type="romanU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Национальный – 1609 – 1612 г.Г. (Открытая польско-шведская интервенция,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I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II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ополчения).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21 февраля 1613, г. – Воцарение династии Романовых. 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" name="Picture 10" descr="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000108"/>
            <a:ext cx="1493838" cy="1828800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  <p:pic>
        <p:nvPicPr>
          <p:cNvPr id="12" name="Picture 12" descr="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00438"/>
            <a:ext cx="1285884" cy="1636580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  <p:pic>
        <p:nvPicPr>
          <p:cNvPr id="16" name="Picture 14" descr="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58082" y="1571612"/>
            <a:ext cx="1601788" cy="1905000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  <p:pic>
        <p:nvPicPr>
          <p:cNvPr id="17" name="Picture 16" descr="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4929198"/>
            <a:ext cx="1285884" cy="1460331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5857884" y="2571744"/>
            <a:ext cx="1350963" cy="284163"/>
          </a:xfrm>
          <a:prstGeom prst="rec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ru-RU" sz="1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Борис Годунов</a:t>
            </a: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7643834" y="3214686"/>
            <a:ext cx="1023938" cy="284163"/>
          </a:xfrm>
          <a:prstGeom prst="rec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ru-RU" sz="1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В.Шуйский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142844" y="4857760"/>
            <a:ext cx="1236663" cy="284163"/>
          </a:xfrm>
          <a:prstGeom prst="rec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ru-RU" sz="1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Лжедмитрий </a:t>
            </a:r>
            <a:r>
              <a:rPr kumimoji="1" lang="en-US" sz="1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endParaRPr kumimoji="1" lang="ru-RU" sz="1200" b="1" dirty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1571604" y="6072206"/>
            <a:ext cx="1062038" cy="461665"/>
          </a:xfrm>
          <a:prstGeom prst="rec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kumimoji="1" lang="ru-RU" sz="1200" b="1" dirty="0">
                <a:solidFill>
                  <a:srgbClr val="A50021"/>
                </a:solidFill>
              </a:rPr>
              <a:t>Королевич </a:t>
            </a:r>
          </a:p>
          <a:p>
            <a:pPr algn="ctr"/>
            <a:r>
              <a:rPr kumimoji="1" lang="ru-RU" sz="1200" b="1" dirty="0">
                <a:solidFill>
                  <a:srgbClr val="A50021"/>
                </a:solidFill>
              </a:rPr>
              <a:t>Владислав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86808" cy="78581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Россия в 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XVII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веке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mos-kn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557214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285720" y="1071547"/>
            <a:ext cx="5072098" cy="378565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Социально-экономическое положение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Сельское хозяйство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рост товарного производства,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специалиация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районов,перевод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крестьян на денежный оброк.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Промышленность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переход к мелкотоварному производству, специализация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районов,появление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вотчинных, государственных и частных мануфактур.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Складывание всероссийского рынка</a:t>
            </a:r>
          </a:p>
          <a:p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488" y="5572140"/>
            <a:ext cx="6143668" cy="70788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категории населения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служилые люди, тяглые люди, холопы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714488"/>
            <a:ext cx="3213611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86808" cy="78581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Политический строй России в 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XVII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веке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mos-kn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0" y="1142984"/>
            <a:ext cx="6929454" cy="193899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Абсолютная монархия </a:t>
            </a:r>
          </a:p>
          <a:p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Земский собор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Государь всея Руси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патриарх всея Руси  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1682 г-Ликвидация местничества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Приказы 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Уезды (воеводы, земские и губные старосты)</a:t>
            </a:r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44" y="4919008"/>
            <a:ext cx="6143668" cy="193899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Соборное  Уложение 1649 г.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Ликвидация «белых слобод»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Ограничение церковного землевладения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Гарантия привилегий дворянства и боярства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Установление крепостного права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Закрепление авторитета царской власти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642918"/>
            <a:ext cx="1676400" cy="2333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428868"/>
            <a:ext cx="1834090" cy="2176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785786" y="285728"/>
            <a:ext cx="7572428" cy="500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50000">
                      <a:srgbClr val="0000FF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</a:t>
            </a:r>
            <a:r>
              <a:rPr lang="ru-RU" sz="3600" b="1" kern="10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Бунташный</a:t>
            </a:r>
            <a:r>
              <a:rPr lang="ru-RU" sz="3600" b="1" kern="1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век</a:t>
            </a:r>
            <a:endParaRPr lang="ru-RU" sz="3600" kern="10" dirty="0">
              <a:ln w="9525">
                <a:solidFill>
                  <a:srgbClr val="00008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0000"/>
                  </a:gs>
                  <a:gs pos="50000">
                    <a:srgbClr val="0000FF"/>
                  </a:gs>
                  <a:gs pos="100000">
                    <a:srgbClr val="FF000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5" name="Picture 7" descr="Российское государство в 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143000"/>
            <a:ext cx="8839200" cy="5562600"/>
          </a:xfrm>
          <a:prstGeom prst="rect">
            <a:avLst/>
          </a:prstGeom>
          <a:noFill/>
        </p:spPr>
      </p:pic>
      <p:pic>
        <p:nvPicPr>
          <p:cNvPr id="7176" name="Picture 8" descr="Рисунок1"/>
          <p:cNvPicPr>
            <a:picLocks noChangeAspect="1" noChangeArrowheads="1"/>
          </p:cNvPicPr>
          <p:nvPr/>
        </p:nvPicPr>
        <p:blipFill>
          <a:blip r:embed="rId3">
            <a:lum bright="6000" contrast="6000"/>
          </a:blip>
          <a:srcRect/>
          <a:stretch>
            <a:fillRect/>
          </a:stretch>
        </p:blipFill>
        <p:spPr bwMode="auto">
          <a:xfrm>
            <a:off x="3428992" y="1571612"/>
            <a:ext cx="1903413" cy="2284413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071934" y="3500438"/>
            <a:ext cx="1220788" cy="284163"/>
          </a:xfrm>
          <a:prstGeom prst="rec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srgbClr val="A50021"/>
                </a:solidFill>
              </a:rPr>
              <a:t>Степан Разин</a:t>
            </a:r>
          </a:p>
        </p:txBody>
      </p:sp>
      <p:pic>
        <p:nvPicPr>
          <p:cNvPr id="7178" name="Picture 10" descr="Рисунок1"/>
          <p:cNvPicPr>
            <a:picLocks noChangeAspect="1" noChangeArrowheads="1"/>
          </p:cNvPicPr>
          <p:nvPr/>
        </p:nvPicPr>
        <p:blipFill>
          <a:blip r:embed="rId4">
            <a:lum bright="-12000" contrast="36000"/>
          </a:blip>
          <a:srcRect/>
          <a:stretch>
            <a:fillRect/>
          </a:stretch>
        </p:blipFill>
        <p:spPr bwMode="auto">
          <a:xfrm>
            <a:off x="642910" y="1571612"/>
            <a:ext cx="2524125" cy="1905000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1357290" y="3214686"/>
            <a:ext cx="1249363" cy="284163"/>
          </a:xfrm>
          <a:prstGeom prst="rec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ru-RU" sz="1200" b="1" dirty="0">
                <a:solidFill>
                  <a:srgbClr val="660033"/>
                </a:solidFill>
              </a:rPr>
              <a:t>Соляной бунт</a:t>
            </a:r>
          </a:p>
        </p:txBody>
      </p:sp>
      <p:pic>
        <p:nvPicPr>
          <p:cNvPr id="7180" name="Picture 12" descr="э лисснер медный бунт в москве"/>
          <p:cNvPicPr>
            <a:picLocks noChangeAspect="1" noChangeArrowheads="1"/>
          </p:cNvPicPr>
          <p:nvPr/>
        </p:nvPicPr>
        <p:blipFill>
          <a:blip r:embed="rId5">
            <a:lum bright="-6000" contrast="18000"/>
          </a:blip>
          <a:srcRect/>
          <a:stretch>
            <a:fillRect/>
          </a:stretch>
        </p:blipFill>
        <p:spPr bwMode="auto">
          <a:xfrm>
            <a:off x="5715008" y="1857364"/>
            <a:ext cx="2743200" cy="1752600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500826" y="3429000"/>
            <a:ext cx="1204913" cy="284163"/>
          </a:xfrm>
          <a:prstGeom prst="rec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1" lang="ru-RU" sz="1200" b="1" dirty="0">
                <a:solidFill>
                  <a:srgbClr val="660033"/>
                </a:solidFill>
              </a:rPr>
              <a:t>Медный бунт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5072066" y="1000108"/>
            <a:ext cx="2893100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За волю вольную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4191000" y="3962400"/>
            <a:ext cx="4676775" cy="2573338"/>
          </a:xfrm>
          <a:prstGeom prst="rect">
            <a:avLst/>
          </a:prstGeom>
          <a:solidFill>
            <a:srgbClr val="92D050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b="1" dirty="0">
              <a:solidFill>
                <a:srgbClr val="0000FF"/>
              </a:solidFill>
            </a:endParaRPr>
          </a:p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1601г. – голодные бунты.</a:t>
            </a:r>
          </a:p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1603г. – восстание Хлопка.</a:t>
            </a:r>
          </a:p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1606-1607гг. – восстание И. </a:t>
            </a:r>
            <a:r>
              <a:rPr lang="ru-RU" b="1" dirty="0" err="1">
                <a:solidFill>
                  <a:schemeClr val="tx2">
                    <a:lumMod val="50000"/>
                  </a:schemeClr>
                </a:solidFill>
              </a:rPr>
              <a:t>Болотникова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1648г. – Соляной бунт в Москве.</a:t>
            </a:r>
          </a:p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1650г. – восстания в Пскове и Новгороде.</a:t>
            </a:r>
          </a:p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1662г. – Медный бунт в Москве.</a:t>
            </a:r>
          </a:p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1667-1671гг. – восстание С. Разина.</a:t>
            </a:r>
          </a:p>
          <a:p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457200" y="3810000"/>
            <a:ext cx="3977371" cy="40011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ru-RU" sz="2000" b="1" i="1" u="sng" dirty="0">
                <a:solidFill>
                  <a:srgbClr val="FF0000"/>
                </a:solidFill>
              </a:rPr>
              <a:t>Причины народных выступлений</a:t>
            </a:r>
          </a:p>
        </p:txBody>
      </p:sp>
      <p:sp>
        <p:nvSpPr>
          <p:cNvPr id="7188" name="WordArt 20"/>
          <p:cNvSpPr>
            <a:spLocks noChangeArrowheads="1" noChangeShapeType="1" noTextEdit="1"/>
          </p:cNvSpPr>
          <p:nvPr/>
        </p:nvSpPr>
        <p:spPr bwMode="auto">
          <a:xfrm>
            <a:off x="533400" y="4191000"/>
            <a:ext cx="2819400" cy="457200"/>
          </a:xfrm>
          <a:prstGeom prst="rect">
            <a:avLst/>
          </a:prstGeom>
          <a:solidFill>
            <a:srgbClr val="92D050"/>
          </a:solidFill>
        </p:spPr>
        <p:txBody>
          <a:bodyPr wrap="none" fromWordArt="1">
            <a:prstTxWarp prst="textCascadeUp">
              <a:avLst>
                <a:gd name="adj" fmla="val 100000"/>
              </a:avLst>
            </a:prstTxWarp>
          </a:bodyPr>
          <a:lstStyle/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взяточничество</a:t>
            </a:r>
          </a:p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казнокрадство</a:t>
            </a:r>
          </a:p>
        </p:txBody>
      </p:sp>
      <p:sp>
        <p:nvSpPr>
          <p:cNvPr id="7189" name="WordArt 21"/>
          <p:cNvSpPr>
            <a:spLocks noChangeArrowheads="1" noChangeShapeType="1" noTextEdit="1"/>
          </p:cNvSpPr>
          <p:nvPr/>
        </p:nvSpPr>
        <p:spPr bwMode="auto">
          <a:xfrm>
            <a:off x="609600" y="4724400"/>
            <a:ext cx="2514600" cy="381000"/>
          </a:xfrm>
          <a:prstGeom prst="rect">
            <a:avLst/>
          </a:prstGeom>
          <a:solidFill>
            <a:srgbClr val="92D050"/>
          </a:solidFill>
        </p:spPr>
        <p:txBody>
          <a:bodyPr wrap="none" fromWordArt="1">
            <a:prstTxWarp prst="textCascadeUp">
              <a:avLst>
                <a:gd name="adj" fmla="val 100000"/>
              </a:avLst>
            </a:prstTxWarp>
          </a:bodyPr>
          <a:lstStyle/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непрерывные</a:t>
            </a:r>
          </a:p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войны</a:t>
            </a:r>
          </a:p>
        </p:txBody>
      </p:sp>
      <p:sp>
        <p:nvSpPr>
          <p:cNvPr id="7190" name="WordArt 22"/>
          <p:cNvSpPr>
            <a:spLocks noChangeArrowheads="1" noChangeShapeType="1" noTextEdit="1"/>
          </p:cNvSpPr>
          <p:nvPr/>
        </p:nvSpPr>
        <p:spPr bwMode="auto">
          <a:xfrm>
            <a:off x="533400" y="5181600"/>
            <a:ext cx="2743200" cy="457200"/>
          </a:xfrm>
          <a:prstGeom prst="rect">
            <a:avLst/>
          </a:prstGeom>
          <a:solidFill>
            <a:srgbClr val="92D050"/>
          </a:solidFill>
        </p:spPr>
        <p:txBody>
          <a:bodyPr wrap="none" fromWordArt="1">
            <a:prstTxWarp prst="textCascadeUp">
              <a:avLst>
                <a:gd name="adj" fmla="val 100000"/>
              </a:avLst>
            </a:prstTxWarp>
          </a:bodyPr>
          <a:lstStyle/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закрепощение</a:t>
            </a:r>
          </a:p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крестьян</a:t>
            </a:r>
          </a:p>
        </p:txBody>
      </p:sp>
      <p:sp>
        <p:nvSpPr>
          <p:cNvPr id="7191" name="WordArt 23"/>
          <p:cNvSpPr>
            <a:spLocks noChangeArrowheads="1" noChangeShapeType="1" noTextEdit="1"/>
          </p:cNvSpPr>
          <p:nvPr/>
        </p:nvSpPr>
        <p:spPr bwMode="auto">
          <a:xfrm>
            <a:off x="533400" y="5715000"/>
            <a:ext cx="3048000" cy="660400"/>
          </a:xfrm>
          <a:prstGeom prst="rect">
            <a:avLst/>
          </a:prstGeom>
          <a:solidFill>
            <a:srgbClr val="92D050"/>
          </a:solidFill>
        </p:spPr>
        <p:txBody>
          <a:bodyPr wrap="none" fromWordArt="1">
            <a:prstTxWarp prst="textCascadeUp">
              <a:avLst>
                <a:gd name="adj" fmla="val 100000"/>
              </a:avLst>
            </a:prstTxWarp>
          </a:bodyPr>
          <a:lstStyle/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ограничение</a:t>
            </a:r>
          </a:p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казачьих</a:t>
            </a:r>
          </a:p>
          <a:p>
            <a:pPr algn="ctr"/>
            <a:r>
              <a:rPr lang="ru-RU" sz="3600" b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вольностей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714348" y="228600"/>
            <a:ext cx="7572428" cy="77150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50000">
                      <a:srgbClr val="0000FF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</a:t>
            </a:r>
            <a:r>
              <a:rPr lang="ru-RU" sz="3600" b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внешняя политика  России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XVII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веке</a:t>
            </a:r>
            <a:r>
              <a:rPr lang="ru-RU" sz="3600" b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kern="10" dirty="0">
              <a:ln w="9525">
                <a:solidFill>
                  <a:srgbClr val="00008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0000"/>
                  </a:gs>
                  <a:gs pos="50000">
                    <a:srgbClr val="0000FF"/>
                  </a:gs>
                  <a:gs pos="100000">
                    <a:srgbClr val="FF000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5" name="Picture 7" descr="Российское государство в 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143000"/>
            <a:ext cx="8839200" cy="5562600"/>
          </a:xfrm>
          <a:prstGeom prst="rect">
            <a:avLst/>
          </a:prstGeom>
          <a:noFill/>
        </p:spPr>
      </p:pic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428596" y="1285860"/>
            <a:ext cx="4676775" cy="4678204"/>
          </a:xfrm>
          <a:prstGeom prst="rect">
            <a:avLst/>
          </a:prstGeom>
          <a:solidFill>
            <a:srgbClr val="92D050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b="1" dirty="0">
              <a:solidFill>
                <a:srgbClr val="0000FF"/>
              </a:solidFill>
            </a:endParaRP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Успешное продвижение  «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втречь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солнцу» (С.И. Дежнев, Е.П.Хабаров)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Частичное решение польского вопроса:</a:t>
            </a:r>
          </a:p>
          <a:p>
            <a:pPr marL="342900" indent="-342900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1654-вхождение Украины в состав России,</a:t>
            </a:r>
          </a:p>
          <a:p>
            <a:pPr marL="342900" indent="-342900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1686- «Вечный мир» с Польшей</a:t>
            </a:r>
          </a:p>
          <a:p>
            <a:pPr marL="342900" indent="-342900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3.Обострение отношений с Османской империей и Крымским ханством</a:t>
            </a:r>
          </a:p>
          <a:p>
            <a:pPr marL="342900" indent="-342900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4.«Крымские походы»</a:t>
            </a:r>
          </a:p>
          <a:p>
            <a:pPr marL="342900" indent="-342900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Заключение Бахчисарайского мира (1681 г): перемирие на 20 лет, признание присоединения к России Левобережной Украины с Киевом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000108"/>
            <a:ext cx="1524000" cy="2038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1428736"/>
            <a:ext cx="1550304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4572008"/>
            <a:ext cx="2457450" cy="1857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686</Words>
  <Application>Microsoft Office PowerPoint</Application>
  <PresentationFormat>Экран (4:3)</PresentationFormat>
  <Paragraphs>117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Россия  в XVI веке</vt:lpstr>
      <vt:lpstr> Реформы Ивана IV (1533-1584 гг.) и Избранной Рады. </vt:lpstr>
      <vt:lpstr> Реформы Ивана IV (1533-1584 гг.) и Избранной Рады. </vt:lpstr>
      <vt:lpstr> ВНЕШНЯЯ ПОЛИТИКА РОССИИ В XVI ВЕКЕ </vt:lpstr>
      <vt:lpstr>СМУТНОЕ ВРЕМЯ (1598 – 1613 ГГ.)</vt:lpstr>
      <vt:lpstr>Россия в XVII  веке</vt:lpstr>
      <vt:lpstr>Политический строй России в XVII  веке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УСИЛЕНИЕ РОССИЙСКОГО ЦЕНТРОЛИЗОВАННОГО ГОСУДАРСТВА В XVI ВЕКЕ</dc:title>
  <dc:creator>Packard Bell</dc:creator>
  <cp:lastModifiedBy>Packard Bell</cp:lastModifiedBy>
  <cp:revision>27</cp:revision>
  <dcterms:created xsi:type="dcterms:W3CDTF">2013-08-26T10:56:04Z</dcterms:created>
  <dcterms:modified xsi:type="dcterms:W3CDTF">2013-10-10T15:06:07Z</dcterms:modified>
</cp:coreProperties>
</file>