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90" r:id="rId2"/>
    <p:sldMasterId id="2147483796" r:id="rId3"/>
  </p:sldMasterIdLst>
  <p:sldIdLst>
    <p:sldId id="256" r:id="rId4"/>
    <p:sldId id="336" r:id="rId5"/>
    <p:sldId id="267" r:id="rId6"/>
    <p:sldId id="271" r:id="rId7"/>
    <p:sldId id="313" r:id="rId8"/>
    <p:sldId id="269" r:id="rId9"/>
    <p:sldId id="337" r:id="rId10"/>
    <p:sldId id="338" r:id="rId11"/>
    <p:sldId id="339" r:id="rId12"/>
    <p:sldId id="270" r:id="rId13"/>
    <p:sldId id="272" r:id="rId14"/>
    <p:sldId id="273" r:id="rId15"/>
    <p:sldId id="310" r:id="rId16"/>
    <p:sldId id="262" r:id="rId17"/>
    <p:sldId id="304" r:id="rId18"/>
    <p:sldId id="306" r:id="rId19"/>
    <p:sldId id="307" r:id="rId20"/>
    <p:sldId id="274" r:id="rId21"/>
    <p:sldId id="275" r:id="rId22"/>
    <p:sldId id="276" r:id="rId23"/>
    <p:sldId id="319" r:id="rId24"/>
    <p:sldId id="311" r:id="rId25"/>
    <p:sldId id="312" r:id="rId26"/>
    <p:sldId id="316" r:id="rId27"/>
    <p:sldId id="317" r:id="rId28"/>
    <p:sldId id="308" r:id="rId29"/>
    <p:sldId id="309" r:id="rId30"/>
    <p:sldId id="318" r:id="rId31"/>
    <p:sldId id="257" r:id="rId32"/>
    <p:sldId id="314" r:id="rId33"/>
    <p:sldId id="315" r:id="rId34"/>
    <p:sldId id="279" r:id="rId35"/>
    <p:sldId id="278" r:id="rId36"/>
    <p:sldId id="280" r:id="rId37"/>
    <p:sldId id="281" r:id="rId38"/>
    <p:sldId id="282" r:id="rId39"/>
    <p:sldId id="320" r:id="rId40"/>
    <p:sldId id="258" r:id="rId41"/>
    <p:sldId id="322" r:id="rId42"/>
    <p:sldId id="321" r:id="rId43"/>
    <p:sldId id="323" r:id="rId44"/>
    <p:sldId id="324" r:id="rId45"/>
    <p:sldId id="325" r:id="rId46"/>
    <p:sldId id="326" r:id="rId47"/>
    <p:sldId id="327" r:id="rId48"/>
    <p:sldId id="328" r:id="rId49"/>
    <p:sldId id="329" r:id="rId50"/>
    <p:sldId id="330" r:id="rId51"/>
    <p:sldId id="331" r:id="rId52"/>
    <p:sldId id="332" r:id="rId53"/>
    <p:sldId id="334" r:id="rId54"/>
    <p:sldId id="335" r:id="rId55"/>
    <p:sldId id="299" r:id="rId56"/>
    <p:sldId id="259" r:id="rId57"/>
    <p:sldId id="302" r:id="rId58"/>
    <p:sldId id="303" r:id="rId59"/>
    <p:sldId id="261" r:id="rId60"/>
    <p:sldId id="300" r:id="rId61"/>
    <p:sldId id="301" r:id="rId62"/>
    <p:sldId id="260" r:id="rId63"/>
    <p:sldId id="264" r:id="rId6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107" autoAdjust="0"/>
  </p:normalViewPr>
  <p:slideViewPr>
    <p:cSldViewPr>
      <p:cViewPr varScale="1">
        <p:scale>
          <a:sx n="73" d="100"/>
          <a:sy n="73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 smtClean="0"/>
              <a:t>Образец подзаголовка</a:t>
            </a:r>
            <a:endParaRPr lang="ru-RU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A0A67BD-A83A-4A5A-8765-4FFC7E498A6C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D5CDD-FC00-4487-B41C-102B2F2A385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DDA54-459D-4373-8824-9BCC08F8371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246E8ED-C067-4204-8F47-231F88323C5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5172EA4-E2C3-49F6-8BCD-BC93BF14999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6E13443-92AC-4B15-9F16-410789CF501F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DC393D4-37F5-401F-8529-AF7679E98F9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47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3347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3347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347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3347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3347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348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3348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348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348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348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348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348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23348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23348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84DFD07-488F-4996-A102-11F43914F9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3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3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84" grpId="0" autoUpdateAnimBg="0"/>
      <p:bldP spid="233485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34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23348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7A82D-19A4-4F15-BA7D-F96418C11C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4B07B-D922-4371-BCD0-9711BBAEE3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FAB27-A6B2-4FDF-9178-952C03920B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880E7-2B30-495C-91E5-486E1640030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DD75C-4D60-4FAC-A945-15CDD3C5FC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B190-2D22-4DAC-9690-D8C06FD50B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744A5-EE0F-47FD-8625-4F256F4116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B0897-5691-416C-A30C-AE25E82758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C7C7F-5E17-4BF0-B436-F534CAD71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6CC86-5E96-4F20-85A9-DFE3DFABB6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9EE63-FE72-41FB-B05E-B2B25F753A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437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24371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4371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4371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3B4669-CDF2-4381-A6A6-1DA8DCCD1742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243720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43721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2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3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4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5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6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7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8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29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0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1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2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3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4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5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6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7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8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39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0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1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2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3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4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5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6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7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8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49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50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3751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3752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C28A2-12D4-4300-BB49-16CB644B654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742AB-6DBB-4B1B-AC5A-884DEE4341D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6B59E-C6EA-4A2E-9DD0-ECD374A69D3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8CCCE-240B-4E87-B7EC-46CD25B5AB6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29195-E238-4951-B1D1-9F77FE1EADD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42FB2-2951-4D33-A86C-A5037A14CDD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A3E7E-3E9D-4BD9-BB07-20CD5DC6F26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5D37B-E2CA-4735-89B8-0CE7102AC9E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B0483-C1C8-4666-920A-96E22348922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E0330-7C04-45F9-A387-3335E78D6D6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D3AA2-F736-4327-93F5-53CC01F20E8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8229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00500"/>
            <a:ext cx="8229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7C47B23-0E79-4441-97EA-BAE71339F66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B9B91-3E16-4253-AD5A-440BF9E568A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48805-AD39-445C-97FB-CD9589A44B2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06C39-7F47-4DDE-B0A6-DD3C0DC8A0E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D61B2-1F30-4C86-A384-4126C68084D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A7E66-06EE-4A8A-AC46-608094E3E7B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DB801-3819-4BE2-B655-3EBB4D7AFE0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FE2AF3D8-9105-4639-80C9-153357AF4461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29" r:id="rId12"/>
    <p:sldLayoutId id="2147483830" r:id="rId13"/>
    <p:sldLayoutId id="2147483831" r:id="rId14"/>
    <p:sldLayoutId id="2147483832" r:id="rId15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ru-RU" sz="2400">
              <a:latin typeface="Tahoma" pitchFamily="34" charset="0"/>
            </a:endParaRPr>
          </a:p>
        </p:txBody>
      </p:sp>
      <p:sp>
        <p:nvSpPr>
          <p:cNvPr id="23245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ru-RU" sz="2400">
              <a:latin typeface="Tahoma" pitchFamily="34" charset="0"/>
            </a:endParaRPr>
          </a:p>
        </p:txBody>
      </p:sp>
      <p:sp>
        <p:nvSpPr>
          <p:cNvPr id="23245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ru-RU" sz="2400">
              <a:latin typeface="Tahoma" pitchFamily="34" charset="0"/>
            </a:endParaRPr>
          </a:p>
        </p:txBody>
      </p:sp>
      <p:sp>
        <p:nvSpPr>
          <p:cNvPr id="23245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ru-RU" sz="2400">
              <a:latin typeface="Tahoma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ru-RU" sz="2400">
              <a:latin typeface="Tahoma" pitchFamily="34" charset="0"/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ru-RU" sz="2400">
              <a:latin typeface="Tahoma" pitchFamily="34" charset="0"/>
            </a:endParaRPr>
          </a:p>
        </p:txBody>
      </p:sp>
      <p:sp>
        <p:nvSpPr>
          <p:cNvPr id="23245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ru-RU" sz="2400">
              <a:latin typeface="Tahoma" pitchFamily="34" charset="0"/>
            </a:endParaRPr>
          </a:p>
        </p:txBody>
      </p:sp>
      <p:sp>
        <p:nvSpPr>
          <p:cNvPr id="2324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24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245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3246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3246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95E6B24-349F-4989-8A2F-4ED97134A40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426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426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endParaRPr lang="ru-RU" altLang="en-US"/>
          </a:p>
        </p:txBody>
      </p:sp>
      <p:sp>
        <p:nvSpPr>
          <p:cNvPr id="2426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en-US"/>
          </a:p>
        </p:txBody>
      </p:sp>
      <p:sp>
        <p:nvSpPr>
          <p:cNvPr id="2426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5488598-2C24-40B5-AB93-5C29C3ACD459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24269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4269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69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0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1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272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7" Type="http://schemas.openxmlformats.org/officeDocument/2006/relationships/image" Target="../media/image49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gif"/><Relationship Id="rId4" Type="http://schemas.openxmlformats.org/officeDocument/2006/relationships/image" Target="../media/image4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2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8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wmf"/><Relationship Id="rId5" Type="http://schemas.openxmlformats.org/officeDocument/2006/relationships/image" Target="../media/image15.gif"/><Relationship Id="rId4" Type="http://schemas.openxmlformats.org/officeDocument/2006/relationships/image" Target="../media/image14.gif"/><Relationship Id="rId9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w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gi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gif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wmf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7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492375"/>
            <a:ext cx="7921625" cy="625475"/>
          </a:xfrm>
        </p:spPr>
        <p:txBody>
          <a:bodyPr/>
          <a:lstStyle/>
          <a:p>
            <a:pPr algn="ctr"/>
            <a:r>
              <a:rPr lang="ru-RU" sz="3600" b="1"/>
              <a:t>Здоровье – очень ценный груз!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429000"/>
            <a:ext cx="8137525" cy="5762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Весёлый эковалеологический урок.</a:t>
            </a:r>
          </a:p>
        </p:txBody>
      </p:sp>
      <p:pic>
        <p:nvPicPr>
          <p:cNvPr id="2055" name="Picture 7" descr="J009574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4581525"/>
            <a:ext cx="1096963" cy="1341438"/>
          </a:xfrm>
          <a:prstGeom prst="rect">
            <a:avLst/>
          </a:prstGeom>
          <a:noFill/>
        </p:spPr>
      </p:pic>
      <p:pic>
        <p:nvPicPr>
          <p:cNvPr id="2057" name="Picture 9" descr="BD13666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652963"/>
            <a:ext cx="1366838" cy="1198562"/>
          </a:xfrm>
          <a:prstGeom prst="rect">
            <a:avLst/>
          </a:prstGeom>
          <a:noFill/>
        </p:spPr>
      </p:pic>
      <p:pic>
        <p:nvPicPr>
          <p:cNvPr id="2058" name="Picture 10" descr="AG00584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4149725"/>
            <a:ext cx="1190625" cy="1619250"/>
          </a:xfrm>
          <a:prstGeom prst="rect">
            <a:avLst/>
          </a:prstGeom>
          <a:noFill/>
        </p:spPr>
      </p:pic>
      <p:pic>
        <p:nvPicPr>
          <p:cNvPr id="2059" name="Picture 11" descr="AG00420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188913"/>
            <a:ext cx="2190750" cy="1704975"/>
          </a:xfrm>
          <a:prstGeom prst="rect">
            <a:avLst/>
          </a:prstGeom>
          <a:noFill/>
        </p:spPr>
      </p:pic>
      <p:pic>
        <p:nvPicPr>
          <p:cNvPr id="2060" name="Picture 12" descr="AG00416_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188913"/>
            <a:ext cx="2881312" cy="1720850"/>
          </a:xfrm>
          <a:prstGeom prst="rect">
            <a:avLst/>
          </a:prstGeom>
          <a:noFill/>
        </p:spPr>
      </p:pic>
      <p:pic>
        <p:nvPicPr>
          <p:cNvPr id="2061" name="Picture 13" descr="AG00418_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549275"/>
            <a:ext cx="2843213" cy="1190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6" name="Picture 14" descr="animaciy22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</p:spPr>
      </p:pic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836613"/>
            <a:ext cx="3168650" cy="47529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500" dirty="0"/>
          </a:p>
          <a:p>
            <a:pPr>
              <a:lnSpc>
                <a:spcPct val="80000"/>
              </a:lnSpc>
            </a:pPr>
            <a:endParaRPr lang="ru-RU" sz="1500" dirty="0"/>
          </a:p>
          <a:p>
            <a:pPr>
              <a:lnSpc>
                <a:spcPct val="80000"/>
              </a:lnSpc>
            </a:pPr>
            <a:r>
              <a:rPr lang="ru-RU" sz="1500" dirty="0"/>
              <a:t>Вот  Волшебница Водица, </a:t>
            </a:r>
            <a:br>
              <a:rPr lang="ru-RU" sz="1500" dirty="0"/>
            </a:br>
            <a:r>
              <a:rPr lang="ru-RU" sz="1500" dirty="0"/>
              <a:t>Без неё вам не умыться, </a:t>
            </a:r>
            <a:br>
              <a:rPr lang="ru-RU" sz="1500" dirty="0"/>
            </a:br>
            <a:r>
              <a:rPr lang="ru-RU" sz="1500" dirty="0"/>
              <a:t>Смею я вам доложить – </a:t>
            </a:r>
            <a:br>
              <a:rPr lang="ru-RU" sz="1500" dirty="0"/>
            </a:br>
            <a:r>
              <a:rPr lang="ru-RU" sz="1500" dirty="0"/>
              <a:t>Без неё вам не прожить. 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Где вы можете отыскать воду в природе? 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В природе путешествует вода, </a:t>
            </a:r>
            <a:br>
              <a:rPr lang="ru-RU" sz="1500" dirty="0"/>
            </a:br>
            <a:r>
              <a:rPr lang="ru-RU" sz="1500" dirty="0"/>
              <a:t>Она не исчезает никогда: </a:t>
            </a:r>
            <a:br>
              <a:rPr lang="ru-RU" sz="1500" dirty="0"/>
            </a:br>
            <a:r>
              <a:rPr lang="ru-RU" sz="1500" dirty="0"/>
              <a:t>То в снег превратится, то в лёд, </a:t>
            </a:r>
            <a:br>
              <a:rPr lang="ru-RU" sz="1500" dirty="0"/>
            </a:br>
            <a:r>
              <a:rPr lang="ru-RU" sz="1500" dirty="0"/>
              <a:t>Растает – и снова в поход. </a:t>
            </a:r>
            <a:br>
              <a:rPr lang="ru-RU" sz="1500" dirty="0"/>
            </a:br>
            <a:r>
              <a:rPr lang="ru-RU" sz="1500" dirty="0"/>
              <a:t>По горным вершинам, </a:t>
            </a:r>
            <a:br>
              <a:rPr lang="ru-RU" sz="1500" dirty="0"/>
            </a:br>
            <a:r>
              <a:rPr lang="ru-RU" sz="1500" dirty="0"/>
              <a:t>Широким долинам, </a:t>
            </a:r>
            <a:br>
              <a:rPr lang="ru-RU" sz="1500" dirty="0"/>
            </a:br>
            <a:r>
              <a:rPr lang="ru-RU" sz="1500" dirty="0"/>
              <a:t>Вдруг в небо взовьётся, </a:t>
            </a:r>
            <a:br>
              <a:rPr lang="ru-RU" sz="1500" dirty="0"/>
            </a:br>
            <a:r>
              <a:rPr lang="ru-RU" sz="1500" dirty="0"/>
              <a:t>Дождём обернётся. </a:t>
            </a:r>
            <a:br>
              <a:rPr lang="ru-RU" sz="1500" dirty="0"/>
            </a:br>
            <a:r>
              <a:rPr lang="ru-RU" sz="1500" dirty="0"/>
              <a:t>Вокруг оглянитесь, </a:t>
            </a:r>
            <a:br>
              <a:rPr lang="ru-RU" sz="1500" dirty="0"/>
            </a:br>
            <a:r>
              <a:rPr lang="ru-RU" sz="1500" dirty="0"/>
              <a:t>В природу вглядитесь: </a:t>
            </a:r>
            <a:br>
              <a:rPr lang="ru-RU" sz="1500" dirty="0"/>
            </a:br>
            <a:r>
              <a:rPr lang="ru-RU" sz="1500" dirty="0"/>
              <a:t>Нас окружает везде и всегда </a:t>
            </a:r>
            <a:br>
              <a:rPr lang="ru-RU" sz="1500" dirty="0"/>
            </a:br>
            <a:r>
              <a:rPr lang="ru-RU" sz="1500" dirty="0"/>
              <a:t>Эта волшебница –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500" dirty="0"/>
              <a:t>       наша вода. </a:t>
            </a:r>
          </a:p>
        </p:txBody>
      </p:sp>
      <p:pic>
        <p:nvPicPr>
          <p:cNvPr id="28683" name="Picture 11" descr="AG00434_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333375"/>
            <a:ext cx="2951162" cy="3959225"/>
          </a:xfrm>
          <a:noFill/>
        </p:spPr>
      </p:pic>
      <p:pic>
        <p:nvPicPr>
          <p:cNvPr id="28685" name="Picture 13" descr="AG00503_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508625" y="3860800"/>
            <a:ext cx="2587625" cy="1978025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6" name="Picture 10" descr="animaciyprikolsuperpricol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algn="ctr"/>
            <a:r>
              <a:rPr lang="ru-RU" sz="3800" b="1"/>
              <a:t>Мокрые вопросы.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00200"/>
            <a:ext cx="3384550" cy="4565650"/>
          </a:xfrm>
        </p:spPr>
        <p:txBody>
          <a:bodyPr/>
          <a:lstStyle/>
          <a:p>
            <a:r>
              <a:rPr lang="ru-RU" sz="2200"/>
              <a:t>Кто из вас купается, спортом занимается? </a:t>
            </a:r>
          </a:p>
          <a:p>
            <a:r>
              <a:rPr lang="ru-RU" sz="2200"/>
              <a:t>А кто любит закаляться, водой холодной обливаться? </a:t>
            </a:r>
          </a:p>
          <a:p>
            <a:r>
              <a:rPr lang="ru-RU" sz="2200"/>
              <a:t>Кто из вас, скажите, братцы, забывает умываться? </a:t>
            </a:r>
          </a:p>
          <a:p>
            <a:r>
              <a:rPr lang="ru-RU" sz="2200"/>
              <a:t>И ещё один вопрос: кто себе не моет нос? </a:t>
            </a:r>
          </a:p>
        </p:txBody>
      </p:sp>
      <p:pic>
        <p:nvPicPr>
          <p:cNvPr id="34823" name="Picture 7" descr="BD13760_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851275" y="4797425"/>
            <a:ext cx="2462213" cy="1260475"/>
          </a:xfrm>
          <a:noFill/>
        </p:spPr>
      </p:pic>
      <p:pic>
        <p:nvPicPr>
          <p:cNvPr id="34825" name="Picture 9" descr="BD13761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3860800"/>
            <a:ext cx="2016125" cy="15621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92150"/>
            <a:ext cx="4175125" cy="532923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Самые большие, самые долгожданные,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самые главные каникулы,  конечно,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летние. Вы должны окрепнуть, закалиться,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набраться сил. Начните хотя бы с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самого приятного — с купания.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И запомните важнейшие правила:</a:t>
            </a:r>
          </a:p>
          <a:p>
            <a:pPr>
              <a:lnSpc>
                <a:spcPct val="80000"/>
              </a:lnSpc>
            </a:pPr>
            <a:r>
              <a:rPr lang="ru-RU" sz="1300" b="1"/>
              <a:t>Плавайте только в известном вам месте. </a:t>
            </a:r>
          </a:p>
          <a:p>
            <a:pPr>
              <a:lnSpc>
                <a:spcPct val="80000"/>
              </a:lnSpc>
            </a:pPr>
            <a:r>
              <a:rPr lang="ru-RU" sz="1300" b="1"/>
              <a:t>Выберите место с пологим ровным дном, без коряг, глубоких ям, камней. И проследите, чтоб не было там битого стекла, консервных банок и другого опасного мусора.</a:t>
            </a:r>
          </a:p>
          <a:p>
            <a:pPr>
              <a:lnSpc>
                <a:spcPct val="80000"/>
              </a:lnSpc>
            </a:pPr>
            <a:r>
              <a:rPr lang="ru-RU" sz="1300" b="1"/>
              <a:t>Очень вредны такие шалости, когда ребята шутя топят друг друга.</a:t>
            </a:r>
          </a:p>
          <a:p>
            <a:pPr>
              <a:lnSpc>
                <a:spcPct val="80000"/>
              </a:lnSpc>
            </a:pPr>
            <a:r>
              <a:rPr lang="ru-RU" sz="1300" b="1"/>
              <a:t>Первое купание не должно быть продолжительным.</a:t>
            </a:r>
          </a:p>
          <a:p>
            <a:pPr>
              <a:lnSpc>
                <a:spcPct val="80000"/>
              </a:lnSpc>
            </a:pPr>
            <a:r>
              <a:rPr lang="ru-RU" sz="1300" b="1"/>
              <a:t>Выйдете из воды — хорошенько разотритесь.</a:t>
            </a:r>
          </a:p>
          <a:p>
            <a:pPr>
              <a:lnSpc>
                <a:spcPct val="80000"/>
              </a:lnSpc>
            </a:pPr>
            <a:r>
              <a:rPr lang="ru-RU" sz="1300" b="1"/>
              <a:t> Купайтесь только вместе со взрослыми.</a:t>
            </a:r>
          </a:p>
          <a:p>
            <a:pPr>
              <a:lnSpc>
                <a:spcPct val="80000"/>
              </a:lnSpc>
            </a:pPr>
            <a:endParaRPr lang="ru-RU" sz="1300" b="1"/>
          </a:p>
          <a:p>
            <a:pPr>
              <a:lnSpc>
                <a:spcPct val="80000"/>
              </a:lnSpc>
            </a:pPr>
            <a:r>
              <a:rPr lang="ru-RU" sz="1300" b="1"/>
              <a:t>Умывайтесь,    закаляйтесь, </a:t>
            </a:r>
            <a:br>
              <a:rPr lang="ru-RU" sz="1300" b="1"/>
            </a:br>
            <a:r>
              <a:rPr lang="ru-RU" sz="1300" b="1"/>
              <a:t>Плаванием  занимайтесь! </a:t>
            </a:r>
            <a:br>
              <a:rPr lang="ru-RU" sz="1300" b="1"/>
            </a:br>
            <a:r>
              <a:rPr lang="ru-RU" sz="1300" b="1"/>
              <a:t>И поверьте, что тогда </a:t>
            </a:r>
            <a:br>
              <a:rPr lang="ru-RU" sz="1300" b="1"/>
            </a:br>
            <a:r>
              <a:rPr lang="ru-RU" sz="1300" b="1"/>
              <a:t>Здоровы будете всегда! </a:t>
            </a:r>
            <a:br>
              <a:rPr lang="ru-RU" sz="1300" b="1"/>
            </a:br>
            <a:endParaRPr lang="ru-RU" sz="1300" b="1"/>
          </a:p>
        </p:txBody>
      </p:sp>
      <p:pic>
        <p:nvPicPr>
          <p:cNvPr id="36872" name="Picture 8" descr="BD19554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33375"/>
            <a:ext cx="1670050" cy="2490788"/>
          </a:xfrm>
          <a:prstGeom prst="rect">
            <a:avLst/>
          </a:prstGeom>
          <a:noFill/>
        </p:spPr>
      </p:pic>
      <p:pic>
        <p:nvPicPr>
          <p:cNvPr id="36873" name="Picture 9" descr="picture"/>
          <p:cNvPicPr preferRelativeResize="0">
            <a:picLocks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6000"/>
          </a:blip>
          <a:srcRect l="3128" t="998" r="1042" b="3990"/>
          <a:stretch>
            <a:fillRect/>
          </a:stretch>
        </p:blipFill>
        <p:spPr bwMode="auto">
          <a:xfrm>
            <a:off x="5148263" y="3068638"/>
            <a:ext cx="3382962" cy="246380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36875" name="Picture 11" descr="PE011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5013325"/>
            <a:ext cx="1893887" cy="11668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7" name="Rectangle 11"/>
          <p:cNvSpPr>
            <a:spLocks noGrp="1" noChangeArrowheads="1"/>
          </p:cNvSpPr>
          <p:nvPr>
            <p:ph sz="half" idx="1"/>
          </p:nvPr>
        </p:nvSpPr>
        <p:spPr>
          <a:xfrm>
            <a:off x="539750" y="476250"/>
            <a:ext cx="4679950" cy="5329238"/>
          </a:xfrm>
        </p:spPr>
        <p:txBody>
          <a:bodyPr/>
          <a:lstStyle/>
          <a:p>
            <a:r>
              <a:rPr lang="ru-RU" sz="1200"/>
              <a:t>Без пищи человек может прожить несколько недель. А вот без воды гибель наступает через 3—4 дня. Сколько же нужно выпивать воды? В прохладный день, если не занят физической работой, примерно 1,5—2 литра. Это считая суп, компот и всякую другую жидкость. В любой пище есть вода. Арбуз и огурцы почти целиком из воды состоят. В жару, после игры или физической работы, воды организму требуется больше.</a:t>
            </a:r>
          </a:p>
          <a:p>
            <a:r>
              <a:rPr lang="ru-RU" sz="1200"/>
              <a:t>Хорошо утоляет жажду минеральная вода, тонизирующие напитки: «Байкал», «Саяны», квас. Особенно полезны организму натуральные фруктовые и овощные соки. А вот лимонадом и другими сладкими газированными напитками не напьёшься: пьёшь, а пить всё равно хочется.</a:t>
            </a:r>
          </a:p>
          <a:p>
            <a:r>
              <a:rPr lang="ru-RU" sz="1200"/>
              <a:t>Любую ли воду можно пить? Водопроводную воду можно пить сырой, если разрешают взрослые. Воду из родника, если даже она прозрачная и чистая, пить нельзя: с виду прозрачная родниковая вода может быть загрязнена микробами или ядохимикатами.</a:t>
            </a:r>
          </a:p>
          <a:p>
            <a:pPr>
              <a:buFont typeface="Wingdings" pitchFamily="2" charset="2"/>
              <a:buNone/>
            </a:pPr>
            <a:r>
              <a:rPr lang="ru-RU" sz="1200" b="1"/>
              <a:t>                </a:t>
            </a:r>
            <a:r>
              <a:rPr lang="ru-RU" sz="1200" b="1" u="sng"/>
              <a:t>И ещё три правила.</a:t>
            </a:r>
          </a:p>
          <a:p>
            <a:r>
              <a:rPr lang="ru-RU" sz="1200"/>
              <a:t>Сразу после бега и игры в футбол пить не разрешается. </a:t>
            </a:r>
          </a:p>
          <a:p>
            <a:r>
              <a:rPr lang="ru-RU" sz="1200"/>
              <a:t>Нельзя пить прямо из крана. </a:t>
            </a:r>
          </a:p>
          <a:p>
            <a:r>
              <a:rPr lang="ru-RU" sz="1200"/>
              <a:t>Общий стакан для питья нужно хорошенько вымыть</a:t>
            </a:r>
            <a:r>
              <a:rPr lang="ru-RU" sz="1400"/>
              <a:t>.</a:t>
            </a:r>
          </a:p>
          <a:p>
            <a:pPr>
              <a:buFont typeface="Wingdings" pitchFamily="2" charset="2"/>
              <a:buNone/>
            </a:pPr>
            <a:endParaRPr lang="ru-RU" sz="1400"/>
          </a:p>
        </p:txBody>
      </p:sp>
      <p:pic>
        <p:nvPicPr>
          <p:cNvPr id="275463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30000"/>
          </a:blip>
          <a:srcRect/>
          <a:stretch>
            <a:fillRect/>
          </a:stretch>
        </p:blipFill>
        <p:spPr>
          <a:xfrm>
            <a:off x="6227763" y="2997200"/>
            <a:ext cx="2400300" cy="2411413"/>
          </a:xfrm>
          <a:noFill/>
          <a:ln/>
        </p:spPr>
      </p:pic>
      <p:pic>
        <p:nvPicPr>
          <p:cNvPr id="275468" name="Picture 12" descr="огурец-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1E1E1"/>
              </a:clrFrom>
              <a:clrTo>
                <a:srgbClr val="E1E1E1">
                  <a:alpha val="0"/>
                </a:srgbClr>
              </a:clrTo>
            </a:clrChange>
            <a:lum bright="-10000" contrast="26000"/>
          </a:blip>
          <a:srcRect/>
          <a:stretch>
            <a:fillRect/>
          </a:stretch>
        </p:blipFill>
        <p:spPr bwMode="auto">
          <a:xfrm>
            <a:off x="5651500" y="476250"/>
            <a:ext cx="1357313" cy="1574800"/>
          </a:xfrm>
          <a:prstGeom prst="rect">
            <a:avLst/>
          </a:prstGeom>
          <a:noFill/>
        </p:spPr>
      </p:pic>
      <p:pic>
        <p:nvPicPr>
          <p:cNvPr id="275470" name="Picture 14" descr="FD0050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1052513"/>
            <a:ext cx="1647825" cy="8921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5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5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75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5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animaciyviselaay6677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9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ru-RU" sz="3800" b="1"/>
              <a:t>Воздух-невидимка.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341438"/>
            <a:ext cx="3714750" cy="4319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Вот задачка, так задачка: </a:t>
            </a:r>
            <a:br>
              <a:rPr lang="ru-RU" sz="2000"/>
            </a:br>
            <a:r>
              <a:rPr lang="ru-RU" sz="2000"/>
              <a:t>Как же к Воздуху дойти? </a:t>
            </a:r>
            <a:br>
              <a:rPr lang="ru-RU" sz="2000"/>
            </a:br>
            <a:r>
              <a:rPr lang="ru-RU" sz="2000"/>
              <a:t>Он ведь, Воздух, невидимка. </a:t>
            </a:r>
            <a:br>
              <a:rPr lang="ru-RU" sz="2000"/>
            </a:br>
            <a:r>
              <a:rPr lang="ru-RU" sz="2000"/>
              <a:t>Как дорожку нам найти? </a:t>
            </a:r>
            <a:br>
              <a:rPr lang="ru-RU" sz="2000"/>
            </a:br>
            <a:r>
              <a:rPr lang="ru-RU" sz="2000"/>
              <a:t>Он по всей земле летает, </a:t>
            </a:r>
            <a:br>
              <a:rPr lang="ru-RU" sz="2000"/>
            </a:br>
            <a:r>
              <a:rPr lang="ru-RU" sz="2000"/>
              <a:t>Тучи быстро разгоняет, </a:t>
            </a:r>
            <a:br>
              <a:rPr lang="ru-RU" sz="2000"/>
            </a:br>
            <a:r>
              <a:rPr lang="ru-RU" sz="2000"/>
              <a:t>Неизвестно где живёт, </a:t>
            </a:r>
            <a:br>
              <a:rPr lang="ru-RU" sz="2000"/>
            </a:br>
            <a:r>
              <a:rPr lang="ru-RU" sz="2000"/>
              <a:t>Налетит - деревья гнёт! </a:t>
            </a:r>
            <a:br>
              <a:rPr lang="ru-RU" sz="2000"/>
            </a:br>
            <a:r>
              <a:rPr lang="ru-RU" sz="2000"/>
              <a:t>Засвистит – по речке дрожь. </a:t>
            </a:r>
            <a:br>
              <a:rPr lang="ru-RU" sz="2000"/>
            </a:br>
            <a:r>
              <a:rPr lang="ru-RU" sz="2000"/>
              <a:t>Озорник он, не уймёшь! </a:t>
            </a:r>
          </a:p>
          <a:p>
            <a:pPr>
              <a:lnSpc>
                <a:spcPct val="90000"/>
              </a:lnSpc>
            </a:pPr>
            <a:r>
              <a:rPr lang="ru-RU" sz="2000"/>
              <a:t>Ветер бывает ласковым и тёплым, шумным и холодным. </a:t>
            </a:r>
          </a:p>
        </p:txBody>
      </p:sp>
      <p:pic>
        <p:nvPicPr>
          <p:cNvPr id="17418" name="Picture 10" descr="J012667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76250"/>
            <a:ext cx="4643437" cy="6381750"/>
          </a:xfrm>
          <a:prstGeom prst="rect">
            <a:avLst/>
          </a:prstGeom>
          <a:noFill/>
        </p:spPr>
      </p:pic>
      <p:pic>
        <p:nvPicPr>
          <p:cNvPr id="17421" name="Picture 13" descr="AG00435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60350"/>
            <a:ext cx="182086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5" name="Picture 7" descr="animaciyviselaay6677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631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4038600" cy="3960812"/>
          </a:xfrm>
        </p:spPr>
        <p:txBody>
          <a:bodyPr/>
          <a:lstStyle/>
          <a:p>
            <a:r>
              <a:rPr lang="ru-RU" sz="2400" b="1"/>
              <a:t>Любит он гулять 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    на воле, </a:t>
            </a:r>
            <a:br>
              <a:rPr lang="ru-RU" sz="2400" b="1"/>
            </a:br>
            <a:r>
              <a:rPr lang="ru-RU" sz="2400" b="1"/>
              <a:t>и летать он хочет 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    в поле, </a:t>
            </a:r>
            <a:br>
              <a:rPr lang="ru-RU" sz="2400" b="1"/>
            </a:br>
            <a:r>
              <a:rPr lang="ru-RU" sz="2400" b="1"/>
              <a:t>дарит  вам он свой совет: </a:t>
            </a:r>
            <a:br>
              <a:rPr lang="ru-RU" sz="2400" b="1"/>
            </a:br>
            <a:r>
              <a:rPr lang="ru-RU" sz="2400" b="1"/>
              <a:t>свежим воздухом дышите </a:t>
            </a:r>
            <a:br>
              <a:rPr lang="ru-RU" sz="2400" b="1"/>
            </a:br>
            <a:r>
              <a:rPr lang="ru-RU" sz="2400" b="1"/>
              <a:t>И здоровье  берегите! </a:t>
            </a:r>
          </a:p>
          <a:p>
            <a:endParaRPr lang="ru-RU" sz="2400" b="1"/>
          </a:p>
        </p:txBody>
      </p:sp>
      <p:pic>
        <p:nvPicPr>
          <p:cNvPr id="263177" name="Picture 9" descr="AG00436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76250"/>
            <a:ext cx="2376487" cy="1582738"/>
          </a:xfrm>
          <a:prstGeom prst="rect">
            <a:avLst/>
          </a:prstGeom>
          <a:noFill/>
        </p:spPr>
      </p:pic>
      <p:pic>
        <p:nvPicPr>
          <p:cNvPr id="263180" name="Picture 12" descr="BD13634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404813"/>
            <a:ext cx="10795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3186" name="Picture 18" descr="animaciyviselaay6600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949950"/>
            <a:ext cx="9144000" cy="908050"/>
          </a:xfrm>
          <a:prstGeom prst="rect">
            <a:avLst/>
          </a:prstGeom>
          <a:noFill/>
        </p:spPr>
      </p:pic>
      <p:pic>
        <p:nvPicPr>
          <p:cNvPr id="263188" name="Picture 20" descr="icon_a-rainbo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5013325"/>
            <a:ext cx="895350" cy="1363663"/>
          </a:xfrm>
          <a:prstGeom prst="rect">
            <a:avLst/>
          </a:prstGeom>
          <a:noFill/>
        </p:spPr>
      </p:pic>
      <p:pic>
        <p:nvPicPr>
          <p:cNvPr id="263189" name="Picture 21" descr="icon_a-patt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9700" y="4941888"/>
            <a:ext cx="1008063" cy="14017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60350"/>
            <a:ext cx="2881312" cy="5689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500"/>
          </a:p>
          <a:p>
            <a:pPr>
              <a:lnSpc>
                <a:spcPct val="80000"/>
              </a:lnSpc>
            </a:pPr>
            <a:endParaRPr lang="ru-RU" sz="1500"/>
          </a:p>
          <a:p>
            <a:pPr>
              <a:lnSpc>
                <a:spcPct val="80000"/>
              </a:lnSpc>
            </a:pPr>
            <a:r>
              <a:rPr lang="ru-RU" sz="1500"/>
              <a:t>Гулять старайтесь побольше, особенно зимою и весною, в светлое время дня.</a:t>
            </a:r>
          </a:p>
          <a:p>
            <a:pPr>
              <a:lnSpc>
                <a:spcPct val="80000"/>
              </a:lnSpc>
            </a:pPr>
            <a:r>
              <a:rPr lang="ru-RU" sz="1500"/>
              <a:t>Воздух — свежий, чистый — полезен всем ребятам. Но особенно тем, кому запрещено загорать. Ничего не поделаешь, придётся подчиниться и для закаливания хорошенько использовать воздух.</a:t>
            </a:r>
          </a:p>
          <a:p>
            <a:pPr>
              <a:lnSpc>
                <a:spcPct val="80000"/>
              </a:lnSpc>
            </a:pPr>
            <a:r>
              <a:rPr lang="ru-RU" sz="1500"/>
              <a:t>Можно принимать воздушные ванны и в солнечный день, и в пасмурный, но тёплый. Хороши воздушные ванны во время похода, когда маршрут лежит через лес. И вообще старайтесь во время воздушных ванн побольше двигаться, например, бегать или  играть  с  мячом.</a:t>
            </a:r>
          </a:p>
        </p:txBody>
      </p:sp>
      <p:pic>
        <p:nvPicPr>
          <p:cNvPr id="267273" name="Picture 9" descr="03SC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60350"/>
            <a:ext cx="5400675" cy="5905500"/>
          </a:xfrm>
          <a:prstGeom prst="rect">
            <a:avLst/>
          </a:prstGeom>
          <a:noFill/>
        </p:spPr>
      </p:pic>
      <p:pic>
        <p:nvPicPr>
          <p:cNvPr id="267281" name="Picture 17" descr="BD1376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221163"/>
            <a:ext cx="1803400" cy="1843087"/>
          </a:xfrm>
          <a:prstGeom prst="rect">
            <a:avLst/>
          </a:prstGeom>
          <a:noFill/>
        </p:spPr>
      </p:pic>
      <p:pic>
        <p:nvPicPr>
          <p:cNvPr id="267283" name="Picture 19" descr="J007619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4292600"/>
            <a:ext cx="1119187" cy="17875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196975"/>
            <a:ext cx="40386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/>
              <a:t>В холодное время года не забывайте про закаливание воздухом. Старайтесь, чтобы в комнате температура была от 18 до 22 градусов. Очень хорошо устроить сквозняк. А вот самим на сквозняке находиться пока не нужно. Когда делаете утреннюю зарядку, то температура может быть и ниже 16 градусов. Привыкайте делать зарядку при открытой форточке.</a:t>
            </a:r>
          </a:p>
          <a:p>
            <a:pPr>
              <a:lnSpc>
                <a:spcPct val="80000"/>
              </a:lnSpc>
            </a:pPr>
            <a:r>
              <a:rPr lang="ru-RU" sz="1700"/>
              <a:t>Необходимо постоянно следить за чистотой воздуха, особенно в помещении, где используют газовую плиту, керосинку.</a:t>
            </a:r>
          </a:p>
          <a:p>
            <a:pPr>
              <a:lnSpc>
                <a:spcPct val="80000"/>
              </a:lnSpc>
            </a:pPr>
            <a:r>
              <a:rPr lang="ru-RU" sz="1700"/>
              <a:t>И ещё запомните: не забывайте проветривать комнату перед сном.</a:t>
            </a:r>
          </a:p>
        </p:txBody>
      </p:sp>
      <p:pic>
        <p:nvPicPr>
          <p:cNvPr id="269320" name="Picture 8" descr="p27a"/>
          <p:cNvPicPr>
            <a:picLocks noChangeAspect="1" noChangeArrowheads="1"/>
          </p:cNvPicPr>
          <p:nvPr/>
        </p:nvPicPr>
        <p:blipFill>
          <a:blip r:embed="rId2">
            <a:lum bright="-10000" contrast="22000"/>
          </a:blip>
          <a:srcRect/>
          <a:stretch>
            <a:fillRect/>
          </a:stretch>
        </p:blipFill>
        <p:spPr bwMode="auto">
          <a:xfrm>
            <a:off x="5435600" y="2133600"/>
            <a:ext cx="2879725" cy="27352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89138"/>
            <a:ext cx="3527425" cy="2765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В небе солнце катится, </a:t>
            </a:r>
            <a:br>
              <a:rPr lang="ru-RU" sz="2000"/>
            </a:br>
            <a:r>
              <a:rPr lang="ru-RU" sz="2000"/>
              <a:t>Словно жёлтый мячик, </a:t>
            </a:r>
            <a:br>
              <a:rPr lang="ru-RU" sz="2000"/>
            </a:br>
            <a:r>
              <a:rPr lang="ru-RU" sz="2000"/>
              <a:t>То за тучку спрячется, </a:t>
            </a:r>
            <a:br>
              <a:rPr lang="ru-RU" sz="2000"/>
            </a:br>
            <a:r>
              <a:rPr lang="ru-RU" sz="2000"/>
              <a:t>То по ёлкам скачет. </a:t>
            </a:r>
            <a:br>
              <a:rPr lang="ru-RU" sz="2000"/>
            </a:br>
            <a:r>
              <a:rPr lang="ru-RU" sz="2000"/>
              <a:t>Выйди, выйди, солнышко, </a:t>
            </a:r>
            <a:br>
              <a:rPr lang="ru-RU" sz="2000"/>
            </a:br>
            <a:r>
              <a:rPr lang="ru-RU" sz="2000"/>
              <a:t>Посвети щедрее, </a:t>
            </a:r>
            <a:br>
              <a:rPr lang="ru-RU" sz="2000"/>
            </a:br>
            <a:r>
              <a:rPr lang="ru-RU" sz="2000"/>
              <a:t>Улыбнись нам ласково, </a:t>
            </a:r>
            <a:br>
              <a:rPr lang="ru-RU" sz="2000"/>
            </a:br>
            <a:r>
              <a:rPr lang="ru-RU" sz="2000"/>
              <a:t>Сделай нас добрее! </a:t>
            </a:r>
          </a:p>
        </p:txBody>
      </p:sp>
      <p:sp>
        <p:nvSpPr>
          <p:cNvPr id="3994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Ласковое солнце</a:t>
            </a:r>
            <a:r>
              <a:rPr lang="ru-RU" sz="4000" b="1"/>
              <a:t>.</a:t>
            </a:r>
          </a:p>
        </p:txBody>
      </p:sp>
      <p:pic>
        <p:nvPicPr>
          <p:cNvPr id="39944" name="Picture 8" descr="BD19555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85728"/>
            <a:ext cx="4567238" cy="5905500"/>
          </a:xfrm>
          <a:prstGeom prst="rect">
            <a:avLst/>
          </a:prstGeom>
          <a:noFill/>
        </p:spPr>
      </p:pic>
      <p:pic>
        <p:nvPicPr>
          <p:cNvPr id="39950" name="Picture 14" descr="11114219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563210">
            <a:off x="4572000" y="620713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4038600" cy="3889375"/>
          </a:xfrm>
        </p:spPr>
        <p:txBody>
          <a:bodyPr/>
          <a:lstStyle/>
          <a:p>
            <a:r>
              <a:rPr lang="ru-RU" sz="2000" b="1"/>
              <a:t>Солнце соткано из зноя, </a:t>
            </a:r>
            <a:br>
              <a:rPr lang="ru-RU" sz="2000" b="1"/>
            </a:br>
            <a:r>
              <a:rPr lang="ru-RU" sz="2000" b="1"/>
              <a:t>и несёт тепло с собою, </a:t>
            </a:r>
            <a:br>
              <a:rPr lang="ru-RU" sz="2000" b="1"/>
            </a:br>
            <a:r>
              <a:rPr lang="ru-RU" sz="2000" b="1"/>
              <a:t>солнце реки согревает, </a:t>
            </a:r>
            <a:br>
              <a:rPr lang="ru-RU" sz="2000" b="1"/>
            </a:br>
            <a:r>
              <a:rPr lang="ru-RU" sz="2000" b="1"/>
              <a:t>и природу пробуждает. </a:t>
            </a:r>
            <a:br>
              <a:rPr lang="ru-RU" sz="2000" b="1"/>
            </a:br>
            <a:r>
              <a:rPr lang="ru-RU" sz="2000" b="1"/>
              <a:t>Хочет солнце дать совет: </a:t>
            </a:r>
            <a:br>
              <a:rPr lang="ru-RU" sz="2000" b="1"/>
            </a:br>
            <a:r>
              <a:rPr lang="ru-RU" sz="2000" b="1"/>
              <a:t>Чтобы быть здоровым, </a:t>
            </a:r>
            <a:br>
              <a:rPr lang="ru-RU" sz="2000" b="1"/>
            </a:br>
            <a:r>
              <a:rPr lang="ru-RU" sz="2000" b="1"/>
              <a:t>Надо быть весёлым! </a:t>
            </a:r>
            <a:br>
              <a:rPr lang="ru-RU" sz="2000" b="1"/>
            </a:br>
            <a:r>
              <a:rPr lang="ru-RU" sz="2000" b="1"/>
              <a:t>Бегайте, скачите, </a:t>
            </a:r>
            <a:br>
              <a:rPr lang="ru-RU" sz="2000" b="1"/>
            </a:br>
            <a:r>
              <a:rPr lang="ru-RU" sz="2000" b="1"/>
              <a:t>Прыгайте, пляшите!</a:t>
            </a:r>
          </a:p>
          <a:p>
            <a:pPr>
              <a:buFont typeface="Wingdings" pitchFamily="2" charset="2"/>
              <a:buNone/>
            </a:pPr>
            <a:r>
              <a:rPr lang="ru-RU" sz="2000" b="1"/>
              <a:t>     </a:t>
            </a:r>
          </a:p>
          <a:p>
            <a:pPr>
              <a:buFont typeface="Wingdings" pitchFamily="2" charset="2"/>
              <a:buNone/>
            </a:pPr>
            <a:r>
              <a:rPr lang="ru-RU" sz="2000" b="1"/>
              <a:t>     </a:t>
            </a:r>
          </a:p>
        </p:txBody>
      </p:sp>
      <p:pic>
        <p:nvPicPr>
          <p:cNvPr id="41992" name="Picture 8" descr="J0076181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2997200"/>
            <a:ext cx="3886200" cy="2973388"/>
          </a:xfrm>
          <a:noFill/>
        </p:spPr>
      </p:pic>
      <p:pic>
        <p:nvPicPr>
          <p:cNvPr id="41996" name="Picture 12" descr="111142100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15695">
            <a:off x="7380288" y="476250"/>
            <a:ext cx="1195387" cy="11953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489825" cy="792163"/>
          </a:xfrm>
        </p:spPr>
        <p:txBody>
          <a:bodyPr/>
          <a:lstStyle/>
          <a:p>
            <a:pPr algn="ctr"/>
            <a:r>
              <a:rPr lang="ru-RU" sz="3500"/>
              <a:t>     </a:t>
            </a:r>
            <a:r>
              <a:rPr lang="ru-RU" sz="2800"/>
              <a:t>Солнце, воздух и вода – </a:t>
            </a:r>
            <a:br>
              <a:rPr lang="ru-RU" sz="2800"/>
            </a:br>
            <a:r>
              <a:rPr lang="ru-RU" sz="2800"/>
              <a:t>наши лучшие друзья!</a:t>
            </a:r>
          </a:p>
        </p:txBody>
      </p:sp>
      <p:sp>
        <p:nvSpPr>
          <p:cNvPr id="3614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16113"/>
            <a:ext cx="8642350" cy="23050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/>
              <a:t>Здоровье человека лишь на 8 % зависит от успехов здравоохранения и на 60 % от образа жизни.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/>
              <a:t>Валеология - это наука, изучающая возможность наилучшей адаптации человека к условиям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/>
              <a:t>окружающей среды путем ведения здорового образа жизни.</a:t>
            </a:r>
          </a:p>
          <a:p>
            <a:pPr>
              <a:lnSpc>
                <a:spcPct val="80000"/>
              </a:lnSpc>
            </a:pPr>
            <a:endParaRPr lang="ru-RU" sz="14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300"/>
              <a:t>Придумано кем-то  и просто, и мудро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300"/>
              <a:t>       при встрече здороваться: «Доброе утро!»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300"/>
              <a:t>           «Здравствуйте!», - скажем солнцу и птицам,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300"/>
              <a:t>             «Здравствуйте!», - милым улыбчивым лицам.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300"/>
              <a:t>          И каждый становится добрым, доверчивым.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300"/>
              <a:t>                     Пусть доброе «Здравствуйте!» слышно и вечером!</a:t>
            </a:r>
          </a:p>
        </p:txBody>
      </p:sp>
      <p:pic>
        <p:nvPicPr>
          <p:cNvPr id="361479" name="Picture 7" descr="PE02886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4508500"/>
            <a:ext cx="4160837" cy="1897063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0" name="Picture 8" descr="J009575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333375"/>
            <a:ext cx="4859337" cy="5903913"/>
          </a:xfrm>
          <a:prstGeom prst="rect">
            <a:avLst/>
          </a:prstGeom>
          <a:noFill/>
        </p:spPr>
      </p:pic>
      <p:sp>
        <p:nvSpPr>
          <p:cNvPr id="440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125538"/>
            <a:ext cx="3455987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500"/>
              <a:t>Помните! Человеку должно быть всегда тепло и радостно. </a:t>
            </a:r>
            <a:br>
              <a:rPr lang="ru-RU" sz="1500"/>
            </a:br>
            <a:r>
              <a:rPr lang="ru-RU" sz="1500"/>
              <a:t>И, конечно, летом  загорайте. Но не забывайте про такие правила: в первый раз   будьте   под   солнечными   лучами   не более 5—10 минут. Солнышко ласковое-ласковое, а «укусить» больно может!  Потом оденьтесь или, ещё лучше, в тенёк отойдите, чтоб не перегреться. На следующий день уже подольше под солнцем побудете. Старайтесь загорать в утренние часы каждый день. И ещё не забудьте прикрыть голову панамкой или платком. Однако случается, что некоторые ребята плохо переносят солнечные лучи, тогда загорать им нужно ещё осторожнее. </a:t>
            </a:r>
          </a:p>
        </p:txBody>
      </p:sp>
      <p:pic>
        <p:nvPicPr>
          <p:cNvPr id="4403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32000"/>
          </a:blip>
          <a:srcRect r="4256" b="18454"/>
          <a:stretch>
            <a:fillRect/>
          </a:stretch>
        </p:blipFill>
        <p:spPr>
          <a:xfrm>
            <a:off x="4932363" y="4365625"/>
            <a:ext cx="3984625" cy="1800225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algn="ctr"/>
            <a:r>
              <a:rPr lang="ru-RU" sz="3800" b="1"/>
              <a:t>Чистота – залог здоровья!</a:t>
            </a:r>
          </a:p>
        </p:txBody>
      </p:sp>
      <p:pic>
        <p:nvPicPr>
          <p:cNvPr id="301064" name="Picture 8" descr="BD19587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1989138"/>
            <a:ext cx="4311650" cy="2890837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76250"/>
            <a:ext cx="4038600" cy="54737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500"/>
              <a:t>От всякой работы руки становятся грязными. И ничего тут нет страшного. И это даже хорошо, что от работы руки пачкаются. Хуже, когда мальчик или девочка растут белоручками. Но после любой работы соблюдай простое правило: испачкал руки — вымой их. Если у человека  грязные руки, то на них и со стороны смотреть противно, да и заболеть можно.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500"/>
              <a:t>      Запомните </a:t>
            </a:r>
            <a:r>
              <a:rPr lang="ru-RU" sz="1500" b="1"/>
              <a:t>восемь правил мытья рук:</a:t>
            </a:r>
            <a:r>
              <a:rPr lang="ru-RU" sz="1500"/>
              <a:t>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500"/>
              <a:t>       </a:t>
            </a:r>
          </a:p>
          <a:p>
            <a:pPr>
              <a:lnSpc>
                <a:spcPct val="80000"/>
              </a:lnSpc>
            </a:pPr>
            <a:r>
              <a:rPr lang="ru-RU" sz="1500"/>
              <a:t>Закатай  рукава.</a:t>
            </a:r>
          </a:p>
          <a:p>
            <a:pPr>
              <a:lnSpc>
                <a:spcPct val="80000"/>
              </a:lnSpc>
            </a:pPr>
            <a:r>
              <a:rPr lang="ru-RU" sz="1500"/>
              <a:t>Намочи  руки.</a:t>
            </a:r>
          </a:p>
          <a:p>
            <a:pPr>
              <a:lnSpc>
                <a:spcPct val="80000"/>
              </a:lnSpc>
            </a:pPr>
            <a:r>
              <a:rPr lang="ru-RU" sz="1500"/>
              <a:t>Возьми мыло и намыль руки до появления пены.</a:t>
            </a:r>
          </a:p>
          <a:p>
            <a:pPr>
              <a:lnSpc>
                <a:spcPct val="80000"/>
              </a:lnSpc>
            </a:pPr>
            <a:r>
              <a:rPr lang="ru-RU" sz="1500"/>
              <a:t>Потри не только ладони, но и тыльную  их  сторону.</a:t>
            </a:r>
          </a:p>
          <a:p>
            <a:pPr>
              <a:lnSpc>
                <a:spcPct val="80000"/>
              </a:lnSpc>
            </a:pPr>
            <a:r>
              <a:rPr lang="ru-RU" sz="1500"/>
              <a:t>Смой  пену.</a:t>
            </a:r>
          </a:p>
          <a:p>
            <a:pPr>
              <a:lnSpc>
                <a:spcPct val="80000"/>
              </a:lnSpc>
            </a:pPr>
            <a:r>
              <a:rPr lang="ru-RU" sz="1500"/>
              <a:t>Проверь, хорошо ли вымыл руки. </a:t>
            </a:r>
          </a:p>
          <a:p>
            <a:pPr>
              <a:lnSpc>
                <a:spcPct val="80000"/>
              </a:lnSpc>
            </a:pPr>
            <a:r>
              <a:rPr lang="ru-RU" sz="1500"/>
              <a:t>Вытри  руки.	</a:t>
            </a:r>
          </a:p>
          <a:p>
            <a:pPr>
              <a:lnSpc>
                <a:spcPct val="80000"/>
              </a:lnSpc>
            </a:pPr>
            <a:r>
              <a:rPr lang="ru-RU" sz="1500"/>
              <a:t>Проверь,  сухо  ли  вытер  руки, приложив их  тыльной  стороной  к щеке.	</a:t>
            </a:r>
          </a:p>
        </p:txBody>
      </p:sp>
      <p:pic>
        <p:nvPicPr>
          <p:cNvPr id="278536" name="Picture 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34000"/>
          </a:blip>
          <a:srcRect/>
          <a:stretch>
            <a:fillRect/>
          </a:stretch>
        </p:blipFill>
        <p:spPr bwMode="auto">
          <a:xfrm>
            <a:off x="5076825" y="549275"/>
            <a:ext cx="3005138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538" name="Picture 10" descr="ED0013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284538"/>
            <a:ext cx="3562350" cy="21240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8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8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7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7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125538"/>
            <a:ext cx="3455987" cy="4248150"/>
          </a:xfrm>
        </p:spPr>
        <p:txBody>
          <a:bodyPr/>
          <a:lstStyle/>
          <a:p>
            <a:r>
              <a:rPr lang="ru-RU" sz="2000"/>
              <a:t>Если вы возьмёте две смоченные  водой ватные палочки и проведёте одной по чистой руке, а другой по грязной, а после посмотрите в микроскоп, то увидите на грязной палочке множество крошечных существ, опасных для здоровья, - это микробы.</a:t>
            </a:r>
          </a:p>
        </p:txBody>
      </p:sp>
      <p:pic>
        <p:nvPicPr>
          <p:cNvPr id="28058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>
          <a:xfrm>
            <a:off x="4572000" y="1557338"/>
            <a:ext cx="4132263" cy="3235325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981075"/>
            <a:ext cx="3811587" cy="4679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500"/>
              <a:t>Дети, которые всегда следят за своей чистотой, болеют очень редко.</a:t>
            </a:r>
            <a:br>
              <a:rPr lang="ru-RU" sz="1500"/>
            </a:br>
            <a:r>
              <a:rPr lang="ru-RU" sz="1500"/>
              <a:t>Ведь если мы перед едой помоем руки, умоемся утром после сна, днем, когда придем с улицы, и вечером, когда будем ложиться спать, наши поры, которых очень много в коже, будут дышать легко и наше тело будет крепким и здоровым.</a:t>
            </a:r>
            <a:br>
              <a:rPr lang="ru-RU" sz="1500"/>
            </a:br>
            <a:r>
              <a:rPr lang="ru-RU" sz="1500"/>
              <a:t>Если мы будем коротко стричь ногти, под ними не будет черной каемки грязи и, конечно, бактерии, содержащиеся в ней, не попадут нам внутрь, и мы не будем болеть.</a:t>
            </a:r>
            <a:br>
              <a:rPr lang="ru-RU" sz="1500"/>
            </a:br>
            <a:r>
              <a:rPr lang="ru-RU" sz="1500"/>
              <a:t>То же самое можно сказать о платочке носовом. Он необходим при кашле и чихании. Надо отворачиваться и прикрываться им, чтобы микробы не летели на товарищей.</a:t>
            </a:r>
            <a:br>
              <a:rPr lang="ru-RU" sz="1500"/>
            </a:br>
            <a:r>
              <a:rPr lang="ru-RU" sz="1500"/>
              <a:t/>
            </a:r>
            <a:br>
              <a:rPr lang="ru-RU" sz="1500"/>
            </a:br>
            <a:endParaRPr lang="ru-RU" sz="1500"/>
          </a:p>
        </p:txBody>
      </p:sp>
      <p:pic>
        <p:nvPicPr>
          <p:cNvPr id="294919" name="Picture 7" descr="3pic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549275"/>
            <a:ext cx="3721100" cy="2574925"/>
          </a:xfrm>
          <a:noFill/>
        </p:spPr>
      </p:pic>
      <p:pic>
        <p:nvPicPr>
          <p:cNvPr id="294920" name="Picture 8" descr="BD0561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716338"/>
            <a:ext cx="2328863" cy="177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65175"/>
            <a:ext cx="4038600" cy="50403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Волосы тоже должны быть в порядке. Ученые определили, что волосы живут до четырех лет. За год они успевают отрасти на 12-15 сантиметров. Чтобы волосы были здоровыми, густыми, за ними нужно ухаживать, и, прежде всего, ежедневно расчесывать. При расчесывании волосы очищаются от пыли и грязи. Раз в неделю следует мыть голову горячей водой с шампунем. Волосы надо регулярно подстригать. </a:t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  <p:pic>
        <p:nvPicPr>
          <p:cNvPr id="296967" name="Picture 7" descr="BD05772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476250"/>
            <a:ext cx="2112963" cy="2082800"/>
          </a:xfrm>
          <a:noFill/>
          <a:ln/>
        </p:spPr>
      </p:pic>
      <p:pic>
        <p:nvPicPr>
          <p:cNvPr id="296969" name="Picture 9" descr="BD0706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2852738"/>
            <a:ext cx="1468437" cy="26812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algn="ctr"/>
            <a:r>
              <a:rPr lang="ru-RU" sz="3600" b="1"/>
              <a:t>Берегите зубы!</a:t>
            </a:r>
          </a:p>
        </p:txBody>
      </p:sp>
      <p:sp>
        <p:nvSpPr>
          <p:cNvPr id="2713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341438"/>
            <a:ext cx="3811587" cy="4464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/>
              <a:t>Бывает, что ребята зубами и бутылки с лимонадом открывают и даже... гвозди вытаскивают. Но это случается не так уж часто. А вот леденцы грызут многие. У ребят зубы ещё не очень крепкие, и поэтому леденцы для них опасны. Дурные привычки — грызть карандаши и ручки, а то и просто постоянно держать во рту пальцы, кончик косички — очень вредны и опасны для  здоровья. Ешьте больше овощей. Овощи чистят и укрепляют зубы. А у сластён, у тех, кто лакомится вафлями, печеньем, булочками, конфетами, зубы чаще всего и болят.</a:t>
            </a:r>
          </a:p>
        </p:txBody>
      </p:sp>
      <p:pic>
        <p:nvPicPr>
          <p:cNvPr id="271369" name="Picture 9" descr="DD00713_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 l="21906"/>
          <a:stretch>
            <a:fillRect/>
          </a:stretch>
        </p:blipFill>
        <p:spPr>
          <a:xfrm>
            <a:off x="5776913" y="3644900"/>
            <a:ext cx="1628775" cy="2189163"/>
          </a:xfrm>
          <a:noFill/>
          <a:ln/>
        </p:spPr>
      </p:pic>
      <p:pic>
        <p:nvPicPr>
          <p:cNvPr id="271370" name="Picture 10" descr="ED000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268413"/>
            <a:ext cx="1431925" cy="17208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404813"/>
            <a:ext cx="3956050" cy="55451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300"/>
              <a:t>Зубная щётка — зубам верная подружка, если только ею пользоваться умеючи. Но если ты провёл легонечко щёткой два-три раза по зубам... Нет, пользы от такой  чистки не будет  никакой.</a:t>
            </a:r>
          </a:p>
          <a:p>
            <a:pPr>
              <a:lnSpc>
                <a:spcPct val="80000"/>
              </a:lnSpc>
            </a:pPr>
            <a:r>
              <a:rPr lang="ru-RU" sz="1300"/>
              <a:t>Если пользоваться щёткой правильно, она не только чистит зубы, но и делает массаж  дёсен, добираясь до самых укромных уголков. Такая зубная щётка, как на рисунке,— самая удобная. Видишь, головка короткая, а ручка с резким изгибом.</a:t>
            </a:r>
            <a:endParaRPr lang="ru-RU" sz="1300" b="1"/>
          </a:p>
          <a:p>
            <a:pPr>
              <a:lnSpc>
                <a:spcPct val="80000"/>
              </a:lnSpc>
            </a:pPr>
            <a:r>
              <a:rPr lang="ru-RU" sz="1300" b="1"/>
              <a:t>Зубы нужно чистить не спеша, два раза в день:</a:t>
            </a:r>
            <a:r>
              <a:rPr lang="ru-RU" sz="1300"/>
              <a:t> </a:t>
            </a:r>
            <a:r>
              <a:rPr lang="ru-RU" sz="1300" b="1"/>
              <a:t>утром и вечером.</a:t>
            </a:r>
          </a:p>
          <a:p>
            <a:pPr>
              <a:lnSpc>
                <a:spcPct val="80000"/>
              </a:lnSpc>
            </a:pPr>
            <a:r>
              <a:rPr lang="ru-RU" sz="1300"/>
              <a:t>В лесу ты, наверное, не раз видел на деревьях полоски, похожие на то, что как будто кто-то тупым ножом кору сдирал. Вот здесь зайцы постарались. А это лось осиной полакомился. Так звери зубы чистят и добывают необходимые им полезные вещества. Особенно стараются зимой и весной, когда нет ещё ни  травы,  ни листьев.</a:t>
            </a:r>
          </a:p>
          <a:p>
            <a:pPr>
              <a:lnSpc>
                <a:spcPct val="80000"/>
              </a:lnSpc>
            </a:pPr>
            <a:r>
              <a:rPr lang="ru-RU" sz="1300"/>
              <a:t>Если обнаружил на зубе даже малюсенькое пятнышко, скорее к врачу. Если начать лечение зуба своевременно, то будет совсем не больно. И даже если зубы не болят, то всё равно их нужно показывать врачу: а вдруг он заметит самое начало заболевания зуба?</a:t>
            </a:r>
          </a:p>
          <a:p>
            <a:pPr>
              <a:lnSpc>
                <a:spcPct val="80000"/>
              </a:lnSpc>
            </a:pPr>
            <a:r>
              <a:rPr lang="ru-RU" sz="1300"/>
              <a:t>Очень важно сберечь зубы здоровыми.  Недаром ещё в старину говорили: «Здоровые зубы здоровью любы!»</a:t>
            </a:r>
          </a:p>
        </p:txBody>
      </p:sp>
      <p:pic>
        <p:nvPicPr>
          <p:cNvPr id="27341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>
          <a:xfrm>
            <a:off x="5580063" y="2349500"/>
            <a:ext cx="2414587" cy="1446213"/>
          </a:xfrm>
          <a:noFill/>
          <a:ln/>
        </p:spPr>
      </p:pic>
      <p:pic>
        <p:nvPicPr>
          <p:cNvPr id="273416" name="Picture 8" descr="BD05142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333375"/>
            <a:ext cx="2047875" cy="1847850"/>
          </a:xfrm>
          <a:prstGeom prst="rect">
            <a:avLst/>
          </a:prstGeom>
          <a:noFill/>
        </p:spPr>
      </p:pic>
      <p:pic>
        <p:nvPicPr>
          <p:cNvPr id="273418" name="Picture 10" descr="BD0653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149725"/>
            <a:ext cx="1928813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3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3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3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3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73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algn="ctr"/>
            <a:r>
              <a:rPr lang="ru-RU" sz="3200" b="1"/>
              <a:t>Правила здоровья:</a:t>
            </a:r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300"/>
              <a:t>Не забывайте простые, но необходимые каждому правила здоровья: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r>
              <a:rPr lang="ru-RU" sz="1300"/>
              <a:t>1. Приучи себя мыть руки, лицо и шею каждое утро и каждый вечер перед тем, как ложиться спать.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r>
              <a:rPr lang="ru-RU" sz="1300"/>
              <a:t>2. Когда моешь руки, потри щеткой кончики пальцев, чтобы вычистить грязь из-под ногтей.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r>
              <a:rPr lang="ru-RU" sz="1300"/>
              <a:t>3. Ноги мой перед сном каждый день.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r>
              <a:rPr lang="ru-RU" sz="1300"/>
              <a:t>4. Чисти зубы утром и на ночь.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r>
              <a:rPr lang="ru-RU" sz="1300"/>
              <a:t>5. Принимай горячий душ или ходи в баню не реже, чем раз в неделю. Горячая вода промывает от пыли и пота поры, которыми дышит наша кожа.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r>
              <a:rPr lang="ru-RU" sz="1300"/>
              <a:t>6. Вернувшись с улицы, обязательно мой руки.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r>
              <a:rPr lang="ru-RU" sz="1300"/>
              <a:t>7. Научись сам следить за ногтями и стричь их.</a:t>
            </a:r>
            <a:br>
              <a:rPr lang="ru-RU" sz="1300"/>
            </a:br>
            <a:r>
              <a:rPr lang="ru-RU" sz="1300"/>
              <a:t/>
            </a:r>
            <a:br>
              <a:rPr lang="ru-RU" sz="1300"/>
            </a:br>
            <a:endParaRPr lang="ru-RU" sz="1300"/>
          </a:p>
        </p:txBody>
      </p:sp>
      <p:pic>
        <p:nvPicPr>
          <p:cNvPr id="299022" name="Picture 14" descr="мойдоды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lum bright="-14000" contrast="34000"/>
          </a:blip>
          <a:srcRect/>
          <a:stretch>
            <a:fillRect/>
          </a:stretch>
        </p:blipFill>
        <p:spPr>
          <a:xfrm>
            <a:off x="4810125" y="1412875"/>
            <a:ext cx="3905250" cy="3981450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/>
              <a:t>Не курил бы с детства дядя, был бы сильный </a:t>
            </a:r>
            <a:br>
              <a:rPr lang="ru-RU" sz="2800" b="1"/>
            </a:br>
            <a:r>
              <a:rPr lang="ru-RU" sz="2800" b="1"/>
              <a:t>и большой"</a:t>
            </a:r>
          </a:p>
        </p:txBody>
      </p:sp>
      <p:pic>
        <p:nvPicPr>
          <p:cNvPr id="8204" name="Picture 12" descr="avatar_279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lum bright="-6000" contrast="14000"/>
          </a:blip>
          <a:srcRect/>
          <a:stretch>
            <a:fillRect/>
          </a:stretch>
        </p:blipFill>
        <p:spPr>
          <a:xfrm>
            <a:off x="5219700" y="2205038"/>
            <a:ext cx="2724150" cy="2724150"/>
          </a:xfrm>
          <a:noFill/>
          <a:ln/>
        </p:spPr>
      </p:pic>
      <p:pic>
        <p:nvPicPr>
          <p:cNvPr id="8205" name="Picture 13" descr="094"/>
          <p:cNvPicPr>
            <a:picLocks noChangeAspect="1" noChangeArrowheads="1" noCrop="1"/>
          </p:cNvPicPr>
          <p:nvPr/>
        </p:nvPicPr>
        <p:blipFill>
          <a:blip r:embed="rId3">
            <a:lum bright="-12000" contrast="22000"/>
          </a:blip>
          <a:srcRect/>
          <a:stretch>
            <a:fillRect/>
          </a:stretch>
        </p:blipFill>
        <p:spPr bwMode="auto">
          <a:xfrm>
            <a:off x="1476375" y="2205038"/>
            <a:ext cx="2808288" cy="28082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8" name="Picture 12" descr="26922987_1188026284_26827731_19a4d5eb7aed"/>
          <p:cNvPicPr>
            <a:picLocks noChangeAspect="1" noChangeArrowheads="1" noCrop="1"/>
          </p:cNvPicPr>
          <p:nvPr/>
        </p:nvPicPr>
        <p:blipFill>
          <a:blip r:embed="rId2">
            <a:lum bright="-8000" contrast="1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765175"/>
            <a:ext cx="3529012" cy="4824413"/>
          </a:xfrm>
        </p:spPr>
        <p:txBody>
          <a:bodyPr/>
          <a:lstStyle/>
          <a:p>
            <a:r>
              <a:rPr lang="ru-RU" sz="2000" b="1"/>
              <a:t>Четыре клада есть у Природы : Вода, Земля Воздух и Солнце. Это четыре её основы. Какая бы ни грянула беда – если они целы, всё возродится снова.</a:t>
            </a:r>
            <a:br>
              <a:rPr lang="ru-RU" sz="2000" b="1"/>
            </a:br>
            <a:r>
              <a:rPr lang="ru-RU" sz="2000" b="1"/>
              <a:t>Все вместе они – это сила и добро. Без помощи Земли, Воды, Воздуха и Солнца не сможет вырасти ни цветок, ни ребёнок.</a:t>
            </a:r>
          </a:p>
          <a:p>
            <a:pPr>
              <a:buFont typeface="Wingdings" pitchFamily="2" charset="2"/>
              <a:buNone/>
            </a:pPr>
            <a:endParaRPr lang="ru-RU" sz="2000" b="1"/>
          </a:p>
        </p:txBody>
      </p:sp>
      <p:pic>
        <p:nvPicPr>
          <p:cNvPr id="24593" name="Picture 17" descr="icon_smiley00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4868863"/>
            <a:ext cx="1368425" cy="1368425"/>
          </a:xfrm>
          <a:prstGeom prst="rect">
            <a:avLst/>
          </a:prstGeom>
          <a:noFill/>
        </p:spPr>
      </p:pic>
      <p:pic>
        <p:nvPicPr>
          <p:cNvPr id="24597" name="Picture 21" descr="AG00322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933825"/>
            <a:ext cx="1550988" cy="1952625"/>
          </a:xfrm>
          <a:prstGeom prst="rect">
            <a:avLst/>
          </a:prstGeom>
          <a:noFill/>
        </p:spPr>
      </p:pic>
      <p:pic>
        <p:nvPicPr>
          <p:cNvPr id="24598" name="Picture 22" descr="am29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0734239">
            <a:off x="7596188" y="404813"/>
            <a:ext cx="1133475" cy="11334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76250"/>
            <a:ext cx="4038600" cy="53292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Табак известен был еще в древности. Листья его сжигались на костре, и их дым оказывал одурманивающее действие. Курение было частью религиозных ритуалов. </a:t>
            </a:r>
            <a:br>
              <a:rPr lang="ru-RU" sz="1600"/>
            </a:br>
            <a:r>
              <a:rPr lang="ru-RU" sz="1600"/>
              <a:t>Распространение табака в Европе связывают с именем Колумба. Когда 12 октября 1492 года Колумб пристал к острову Сан-Сальвадору, то он и его спутники были поражены невиданным зрелищем: краснокожие жители острова выпускали клубы дыма изо рта и носа! Дело было в том, что индейцы справляли священный праздник, на котором курили особую траву (свернутый высушенный лист ее назывался «табако») - до полного одурения, причем в этом состоянии они входили в общение с демонами и после рассказывали, что им говорил Великий Дух. Очень скоро табак распространился в Испании и по всей Европе. </a:t>
            </a:r>
            <a:r>
              <a:rPr lang="ru-RU" sz="1200"/>
              <a:t> </a:t>
            </a:r>
            <a:endParaRPr lang="ru-RU" sz="1400"/>
          </a:p>
          <a:p>
            <a:pPr>
              <a:lnSpc>
                <a:spcPct val="80000"/>
              </a:lnSpc>
            </a:pPr>
            <a:endParaRPr lang="ru-RU" sz="1600"/>
          </a:p>
        </p:txBody>
      </p:sp>
      <p:pic>
        <p:nvPicPr>
          <p:cNvPr id="287752" name="Picture 8" descr="табак виргин"/>
          <p:cNvPicPr>
            <a:picLocks noChangeAspect="1" noChangeArrowheads="1"/>
          </p:cNvPicPr>
          <p:nvPr/>
        </p:nvPicPr>
        <p:blipFill>
          <a:blip r:embed="rId2">
            <a:lum bright="-8000" contrast="30000"/>
          </a:blip>
          <a:srcRect/>
          <a:stretch>
            <a:fillRect/>
          </a:stretch>
        </p:blipFill>
        <p:spPr bwMode="auto">
          <a:xfrm>
            <a:off x="4716463" y="3284538"/>
            <a:ext cx="1828800" cy="2443162"/>
          </a:xfrm>
          <a:prstGeom prst="rect">
            <a:avLst/>
          </a:prstGeom>
          <a:noFill/>
        </p:spPr>
      </p:pic>
      <p:pic>
        <p:nvPicPr>
          <p:cNvPr id="287753" name="Picture 9" descr="табак2"/>
          <p:cNvPicPr>
            <a:picLocks noChangeAspect="1" noChangeArrowheads="1"/>
          </p:cNvPicPr>
          <p:nvPr/>
        </p:nvPicPr>
        <p:blipFill>
          <a:blip r:embed="rId3">
            <a:lum bright="-14000" contrast="28000"/>
          </a:blip>
          <a:srcRect/>
          <a:stretch>
            <a:fillRect/>
          </a:stretch>
        </p:blipFill>
        <p:spPr bwMode="auto">
          <a:xfrm>
            <a:off x="6948488" y="3213100"/>
            <a:ext cx="1871662" cy="2447925"/>
          </a:xfrm>
          <a:prstGeom prst="rect">
            <a:avLst/>
          </a:prstGeom>
          <a:noFill/>
        </p:spPr>
      </p:pic>
      <p:pic>
        <p:nvPicPr>
          <p:cNvPr id="287754" name="Picture 10" descr="Casas-1A"/>
          <p:cNvPicPr>
            <a:picLocks noChangeAspect="1" noChangeArrowheads="1"/>
          </p:cNvPicPr>
          <p:nvPr/>
        </p:nvPicPr>
        <p:blipFill>
          <a:blip r:embed="rId4">
            <a:lum bright="-4000" contrast="2000"/>
          </a:blip>
          <a:srcRect/>
          <a:stretch>
            <a:fillRect/>
          </a:stretch>
        </p:blipFill>
        <p:spPr bwMode="auto">
          <a:xfrm>
            <a:off x="5292725" y="404813"/>
            <a:ext cx="2976563" cy="25003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7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87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87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9893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/>
              <a:t>Первоначально табаку приписывались лечебные свойства, считали, что он отгоняет злых духов. Французский посол Жан Нико подарил французской королеве табачный порошок, ей очень понравилось новое «лекарство».</a:t>
            </a:r>
          </a:p>
          <a:p>
            <a:pPr>
              <a:lnSpc>
                <a:spcPct val="80000"/>
              </a:lnSpc>
            </a:pPr>
            <a:r>
              <a:rPr lang="ru-RU" sz="1400"/>
              <a:t> Ювелиры изготавливали красивые табакерки, украшали их драгоценными камнями. В Англии дело даже доходило до того, что детей отправляли в школу с табаком и атрибутами для его курения. Но врачи уже тогда стали быть тревогу и назвали табак подарком дьявола, потому  что табачный дым осложнял многие заболевания.</a:t>
            </a:r>
          </a:p>
          <a:p>
            <a:pPr>
              <a:lnSpc>
                <a:spcPct val="80000"/>
              </a:lnSpc>
            </a:pPr>
            <a:r>
              <a:rPr lang="ru-RU" sz="1400"/>
              <a:t> Уже в 1604 году вышел первый труд о вреде табака, принадлежащий королю Англии Якову </a:t>
            </a:r>
            <a:r>
              <a:rPr lang="en-US" sz="1400"/>
              <a:t>I</a:t>
            </a:r>
            <a:r>
              <a:rPr lang="ru-RU" sz="1400"/>
              <a:t> Стюарту. Во многих странах издавались законы по борьбе с курением. </a:t>
            </a:r>
          </a:p>
          <a:p>
            <a:pPr>
              <a:lnSpc>
                <a:spcPct val="80000"/>
              </a:lnSpc>
            </a:pPr>
            <a:endParaRPr lang="ru-RU" sz="1500"/>
          </a:p>
        </p:txBody>
      </p:sp>
      <p:pic>
        <p:nvPicPr>
          <p:cNvPr id="290826" name="Picture 10" descr="275px-Nicotiana_alata1By_Carl_E_Lewi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lum bright="-10000" contrast="26000"/>
          </a:blip>
          <a:srcRect/>
          <a:stretch>
            <a:fillRect/>
          </a:stretch>
        </p:blipFill>
        <p:spPr>
          <a:xfrm>
            <a:off x="5724525" y="620713"/>
            <a:ext cx="1727200" cy="2306637"/>
          </a:xfrm>
        </p:spPr>
      </p:pic>
      <p:pic>
        <p:nvPicPr>
          <p:cNvPr id="290828" name="Picture 12" descr="шк для кур"/>
          <p:cNvPicPr>
            <a:picLocks noChangeAspect="1" noChangeArrowheads="1"/>
          </p:cNvPicPr>
          <p:nvPr/>
        </p:nvPicPr>
        <p:blipFill>
          <a:blip r:embed="rId3">
            <a:lum bright="-10000" contrast="22000"/>
          </a:blip>
          <a:srcRect/>
          <a:stretch>
            <a:fillRect/>
          </a:stretch>
        </p:blipFill>
        <p:spPr bwMode="auto">
          <a:xfrm>
            <a:off x="5292725" y="3644900"/>
            <a:ext cx="2579688" cy="19256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0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0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290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0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620713"/>
            <a:ext cx="3744913" cy="51133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/>
              <a:t>Одни утверждают, что курение табака было известно на Руси очень давно - еще до открытия Америки. Другие полагают, что табак был завезен в нашу страну английскими купцами во времена Ивана Грозного. В России в царствование Михаила Федоровича уличенных в курении первый раз наказывали 60 ударами палок по стопам, после второго раза отрезали нос и уши. </a:t>
            </a:r>
          </a:p>
          <a:p>
            <a:pPr>
              <a:lnSpc>
                <a:spcPct val="80000"/>
              </a:lnSpc>
            </a:pPr>
            <a:r>
              <a:rPr lang="ru-RU" sz="1700"/>
              <a:t>В 1634 году в Москве был пожар, горела половина города, причиной было курение. Поэтому курить было запрещено под страхом смерти. В 1649 году в законе было указано: «Велено всех, у кого будет найдено богомерзкое зелье, бить кнутом, пока не признается, откуда зелье получено». </a:t>
            </a:r>
          </a:p>
        </p:txBody>
      </p:sp>
      <p:pic>
        <p:nvPicPr>
          <p:cNvPr id="53255" name="Picture 7" descr="BD00023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3800" y="476250"/>
            <a:ext cx="1446213" cy="1317625"/>
          </a:xfrm>
          <a:noFill/>
          <a:ln/>
        </p:spPr>
      </p:pic>
      <p:pic>
        <p:nvPicPr>
          <p:cNvPr id="53256" name="Picture 8" descr="NSMLOGO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549275"/>
            <a:ext cx="1582738" cy="1595438"/>
          </a:xfrm>
          <a:prstGeom prst="rect">
            <a:avLst/>
          </a:prstGeom>
          <a:noFill/>
        </p:spPr>
      </p:pic>
      <p:pic>
        <p:nvPicPr>
          <p:cNvPr id="53258" name="Picture 10" descr="pojar4"/>
          <p:cNvPicPr>
            <a:picLocks noChangeAspect="1" noChangeArrowheads="1"/>
          </p:cNvPicPr>
          <p:nvPr/>
        </p:nvPicPr>
        <p:blipFill>
          <a:blip r:embed="rId4">
            <a:lum bright="-10000" contrast="34000"/>
          </a:blip>
          <a:srcRect/>
          <a:stretch>
            <a:fillRect/>
          </a:stretch>
        </p:blipFill>
        <p:spPr bwMode="auto">
          <a:xfrm>
            <a:off x="4932363" y="2997200"/>
            <a:ext cx="3652837" cy="24844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981075"/>
            <a:ext cx="3884612" cy="4032250"/>
          </a:xfrm>
        </p:spPr>
        <p:txBody>
          <a:bodyPr/>
          <a:lstStyle/>
          <a:p>
            <a:r>
              <a:rPr lang="ru-RU" sz="2000"/>
              <a:t>Но при Петре I, который сам после посещения Голландии стал заядлым курильщиком, курение было разрешено. Российским подданным было приказано курить. С тех пор табак прочно вошёл в жизнь людей. </a:t>
            </a:r>
          </a:p>
          <a:p>
            <a:r>
              <a:rPr lang="ru-RU" sz="2000"/>
              <a:t>Сам Петр I, злоупотребляя этой вредной привычкой, подорвал свое здоровье. </a:t>
            </a:r>
          </a:p>
        </p:txBody>
      </p:sp>
      <p:pic>
        <p:nvPicPr>
          <p:cNvPr id="51210" name="Picture 10"/>
          <p:cNvPicPr>
            <a:picLocks noChangeAspect="1" noChangeArrowheads="1"/>
          </p:cNvPicPr>
          <p:nvPr/>
        </p:nvPicPr>
        <p:blipFill>
          <a:blip r:embed="rId2">
            <a:lum bright="-18000" contrast="30000"/>
          </a:blip>
          <a:srcRect/>
          <a:stretch>
            <a:fillRect/>
          </a:stretch>
        </p:blipFill>
        <p:spPr bwMode="auto">
          <a:xfrm>
            <a:off x="5219700" y="476250"/>
            <a:ext cx="31242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5" name="Picture 15" descr="петр кур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lum bright="12000" contrast="30000"/>
          </a:blip>
          <a:srcRect/>
          <a:stretch>
            <a:fillRect/>
          </a:stretch>
        </p:blipFill>
        <p:spPr>
          <a:xfrm>
            <a:off x="5508625" y="3141663"/>
            <a:ext cx="2089150" cy="25908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476250"/>
            <a:ext cx="4608513" cy="51831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/>
              <a:t>Почему люди курят? Одни начинают потому, что не знают, как это вредно. Другие знают о вреде, а всё-таки пробуют.</a:t>
            </a:r>
          </a:p>
          <a:p>
            <a:pPr>
              <a:lnSpc>
                <a:spcPct val="80000"/>
              </a:lnSpc>
            </a:pPr>
            <a:r>
              <a:rPr lang="ru-RU" sz="1400" b="1"/>
              <a:t>Собираются мальчики; двое закуривают, а третий боится показаться маленьким перед товарищами и, хотя ему противно, тоже берёт сигарету. Не каждый может проявить характер. Начинают курить ещё и потому, что хотят попробовать: а что это такое? Первая попытка курения вызывает бурную реакцию организма: кашель, тошноту, усиленное выделение слюны, холодный пот, головокружение, сужение зрачков, учащенное сердцебиение и дыхание. </a:t>
            </a:r>
          </a:p>
          <a:p>
            <a:pPr>
              <a:lnSpc>
                <a:spcPct val="80000"/>
              </a:lnSpc>
            </a:pPr>
            <a:r>
              <a:rPr lang="ru-RU" sz="1400" b="1"/>
              <a:t>Через 2-3 минуты после закуривания никотин проникает в клетки головного мозга и повышает временно их активность. Одновременно расширяются сосуды, возникает чувство притока сил, чувство успокоения, затем происходит резкое сужение сосудов и понижение активности мозга. Чтобы вновь почувствовать состояние прилива энергии, курильщик тянется за другой сигаретой. Так возникает привычка. Поэтому не надо пробовать. А начал, немедленно бросай! Бросить бывает трудно, а иногда и невозможно.</a:t>
            </a:r>
          </a:p>
        </p:txBody>
      </p:sp>
      <p:pic>
        <p:nvPicPr>
          <p:cNvPr id="54279" name="Picture 7" descr="BD05473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1052513"/>
            <a:ext cx="2443162" cy="3429000"/>
          </a:xfrm>
          <a:solidFill>
            <a:schemeClr val="accent1"/>
          </a:solidFill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4038600" cy="57261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 b="1"/>
              <a:t>Курение для детей в три раза вреднее, чем для взрослых. Табак мешает учёбе: слабеет память, нарушается зрение, может развиваться быстрая утомляемость, раздражительность, ослабление памяти, головные боли. </a:t>
            </a:r>
            <a:br>
              <a:rPr lang="ru-RU" sz="1200" b="1"/>
            </a:br>
            <a:r>
              <a:rPr lang="ru-RU" sz="1200" b="1"/>
              <a:t>Неблагоприятно действует курение на функцию органов чувств. Никотин притупляет вкусовые восприятия. Злостные курильщики нередко жалуются на ухудшение зрения, иногда теряют способность различать цвета. Все это объясняется токсическим действием табачных ядов. </a:t>
            </a:r>
            <a:br>
              <a:rPr lang="ru-RU" sz="1200" b="1"/>
            </a:br>
            <a:r>
              <a:rPr lang="ru-RU" sz="1200" b="1"/>
              <a:t>Неблагоприятно отражается курение и на функции слуха. У курильщиков "закладывает уши", Табак, так же как и многие другие растительные вещества, может быть аллергеном и способен развить ряд аллергических заболеваний: бронхиальную астму, отек Квинке, дерматит, ринит, мигрень. Курение разрушает сердце и лёгкие.</a:t>
            </a:r>
            <a:r>
              <a:rPr lang="ru-RU" sz="1200"/>
              <a:t> </a:t>
            </a:r>
            <a:r>
              <a:rPr lang="ru-RU" sz="1200" b="1"/>
              <a:t>Сигарета - одна из самых опасных убийц X</a:t>
            </a:r>
            <a:r>
              <a:rPr lang="en-US" sz="1200" b="1">
                <a:latin typeface="Verdana" pitchFamily="34" charset="0"/>
              </a:rPr>
              <a:t>I</a:t>
            </a:r>
            <a:r>
              <a:rPr lang="ru-RU" sz="1200" b="1"/>
              <a:t> столетия! Дым табака содержит различные канцерогенные вещества, угарный газ, мышьяк, аммиак, синильную кислоту, радиоактивные изотопы и другие вредные вещества, которые разрушают здоровье курильщика и его родных и близких, которые вынуждены дышать сигаретным дымом. Подсчитано, что за год курильщик поглощает килограмм дегтя! Ведущие медики мира относят табак в группу ядовитых веществ и считают курение самоубийством.</a:t>
            </a:r>
            <a:r>
              <a:rPr lang="ru-RU" sz="1200"/>
              <a:t> </a:t>
            </a:r>
            <a:endParaRPr lang="ru-RU" sz="1200" b="1"/>
          </a:p>
          <a:p>
            <a:pPr>
              <a:lnSpc>
                <a:spcPct val="80000"/>
              </a:lnSpc>
            </a:pPr>
            <a:r>
              <a:rPr lang="ru-RU" sz="1200" b="1"/>
              <a:t>Каждый третий умирающий в мире - жертва табака. </a:t>
            </a:r>
          </a:p>
          <a:p>
            <a:pPr>
              <a:lnSpc>
                <a:spcPct val="80000"/>
              </a:lnSpc>
            </a:pPr>
            <a:endParaRPr lang="ru-RU" sz="1200" b="1"/>
          </a:p>
          <a:p>
            <a:pPr>
              <a:lnSpc>
                <a:spcPct val="80000"/>
              </a:lnSpc>
            </a:pPr>
            <a:endParaRPr lang="ru-RU" sz="1200"/>
          </a:p>
        </p:txBody>
      </p:sp>
      <p:pic>
        <p:nvPicPr>
          <p:cNvPr id="55306" name="Picture 10" descr="childre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908050"/>
            <a:ext cx="3005138" cy="2263775"/>
          </a:xfrm>
        </p:spPr>
      </p:pic>
      <p:pic>
        <p:nvPicPr>
          <p:cNvPr id="55309" name="Picture 13" descr="HM0030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716338"/>
            <a:ext cx="1309688" cy="1774825"/>
          </a:xfrm>
          <a:prstGeom prst="rect">
            <a:avLst/>
          </a:prstGeom>
          <a:noFill/>
        </p:spPr>
      </p:pic>
      <p:pic>
        <p:nvPicPr>
          <p:cNvPr id="55310" name="Picture 14" descr="HM0038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3716338"/>
            <a:ext cx="1706562" cy="16716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476250"/>
            <a:ext cx="3744912" cy="54006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Как можно узнать курящего человека?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По х</a:t>
            </a:r>
            <a:r>
              <a:rPr lang="en-US" sz="1300" b="1"/>
              <a:t>рипл</a:t>
            </a:r>
            <a:r>
              <a:rPr lang="ru-RU" sz="1300" b="1"/>
              <a:t>ому </a:t>
            </a:r>
            <a:r>
              <a:rPr lang="en-US" sz="1300" b="1"/>
              <a:t> голос</a:t>
            </a:r>
            <a:r>
              <a:rPr lang="ru-RU" sz="1300" b="1"/>
              <a:t>у</a:t>
            </a:r>
            <a:r>
              <a:rPr lang="en-US" sz="1300" b="1"/>
              <a:t>,</a:t>
            </a:r>
            <a:r>
              <a:rPr lang="ru-RU" sz="1300" b="1"/>
              <a:t>   ж</a:t>
            </a:r>
            <a:r>
              <a:rPr lang="en-US" sz="1300" b="1"/>
              <a:t>елты</a:t>
            </a:r>
            <a:r>
              <a:rPr lang="ru-RU" sz="1300" b="1"/>
              <a:t>м</a:t>
            </a:r>
            <a:r>
              <a:rPr lang="en-US" sz="1300" b="1"/>
              <a:t> зуб</a:t>
            </a:r>
            <a:r>
              <a:rPr lang="ru-RU" sz="1300" b="1"/>
              <a:t>ам,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с</a:t>
            </a:r>
            <a:r>
              <a:rPr lang="en-US" sz="1300" b="1"/>
              <a:t>ер</a:t>
            </a:r>
            <a:r>
              <a:rPr lang="ru-RU" sz="1300" b="1"/>
              <a:t>ому ц</a:t>
            </a:r>
            <a:r>
              <a:rPr lang="en-US" sz="1300" b="1"/>
              <a:t>вет</a:t>
            </a:r>
            <a:r>
              <a:rPr lang="ru-RU" sz="1300" b="1"/>
              <a:t>у </a:t>
            </a:r>
            <a:r>
              <a:rPr lang="en-US" sz="1300" b="1"/>
              <a:t>лица.</a:t>
            </a: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А вот как В.В. Маяковский описал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чувства человека, бросившего курить: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Я сегодня дышу как слон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Походка моя легка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И ночь пронеслась как чудесный сон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Без единого кашля и плевка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Я порозовел, пополнел в лице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Забыл и грипп, и кровать.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Граждане, вас интересует рецепт?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Открыть? Или не открывать?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Граждане, вы утомились от жданья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Готовы корить и крыть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Не волнуйтесь, сообщаю, граждане,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>Я сегодня бросил курить.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/>
              <a:t/>
            </a:r>
            <a:br>
              <a:rPr lang="ru-RU" sz="1300" b="1"/>
            </a:br>
            <a:endParaRPr lang="ru-RU" sz="1300" b="1"/>
          </a:p>
          <a:p>
            <a:pPr>
              <a:lnSpc>
                <a:spcPct val="80000"/>
              </a:lnSpc>
            </a:pPr>
            <a:endParaRPr lang="ru-RU" sz="1300" b="1"/>
          </a:p>
        </p:txBody>
      </p:sp>
      <p:pic>
        <p:nvPicPr>
          <p:cNvPr id="56327" name="Picture 7" descr="кур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08625" y="333375"/>
            <a:ext cx="1990725" cy="2600325"/>
          </a:xfrm>
        </p:spPr>
      </p:pic>
      <p:pic>
        <p:nvPicPr>
          <p:cNvPr id="56331" name="Picture 11" descr="маю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795963" y="3429000"/>
            <a:ext cx="1493837" cy="2168525"/>
          </a:xfrm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pPr algn="ctr"/>
            <a:r>
              <a:rPr lang="ru-RU" sz="3600" b="1"/>
              <a:t>Чистые загадки</a:t>
            </a:r>
            <a:r>
              <a:rPr lang="ru-RU"/>
              <a:t>.</a:t>
            </a:r>
          </a:p>
        </p:txBody>
      </p:sp>
      <p:pic>
        <p:nvPicPr>
          <p:cNvPr id="312324" name="Picture 4" descr="other003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4FC78"/>
              </a:clrFrom>
              <a:clrTo>
                <a:srgbClr val="D4FC78">
                  <a:alpha val="0"/>
                </a:srgbClr>
              </a:clrTo>
            </a:clrChange>
            <a:lum bright="-10000" contrast="26000"/>
          </a:blip>
          <a:srcRect/>
          <a:stretch>
            <a:fillRect/>
          </a:stretch>
        </p:blipFill>
        <p:spPr bwMode="auto">
          <a:xfrm>
            <a:off x="5003800" y="2205038"/>
            <a:ext cx="2408238" cy="2408237"/>
          </a:xfrm>
          <a:prstGeom prst="rect">
            <a:avLst/>
          </a:prstGeom>
          <a:noFill/>
        </p:spPr>
      </p:pic>
      <p:pic>
        <p:nvPicPr>
          <p:cNvPr id="312326" name="Picture 6" descr="Image183"/>
          <p:cNvPicPr>
            <a:picLocks noChangeAspect="1" noChangeArrowheads="1"/>
          </p:cNvPicPr>
          <p:nvPr/>
        </p:nvPicPr>
        <p:blipFill>
          <a:blip r:embed="rId3">
            <a:lum bright="-10000" contrast="36000"/>
          </a:blip>
          <a:srcRect l="56693" t="57010"/>
          <a:stretch>
            <a:fillRect/>
          </a:stretch>
        </p:blipFill>
        <p:spPr bwMode="auto">
          <a:xfrm>
            <a:off x="2124075" y="2060575"/>
            <a:ext cx="1828800" cy="27114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051050" y="765175"/>
            <a:ext cx="5194300" cy="2189163"/>
          </a:xfrm>
        </p:spPr>
        <p:txBody>
          <a:bodyPr/>
          <a:lstStyle/>
          <a:p>
            <a:pPr marL="495300" indent="-495300">
              <a:buFont typeface="Wingdings" pitchFamily="2" charset="2"/>
              <a:buNone/>
            </a:pPr>
            <a:r>
              <a:rPr lang="ru-RU" sz="2600"/>
              <a:t>      </a:t>
            </a:r>
            <a:r>
              <a:rPr lang="ru-RU" sz="2400" b="1"/>
              <a:t>Хожу-брожу не по лесам,</a:t>
            </a:r>
            <a:br>
              <a:rPr lang="ru-RU" sz="2400" b="1"/>
            </a:br>
            <a:r>
              <a:rPr lang="ru-RU" sz="2400" b="1"/>
              <a:t>А по усам и волосам, </a:t>
            </a:r>
            <a:br>
              <a:rPr lang="ru-RU" sz="2400" b="1"/>
            </a:br>
            <a:r>
              <a:rPr lang="ru-RU" sz="2400" b="1"/>
              <a:t>И зубы у меня длинней, </a:t>
            </a:r>
            <a:br>
              <a:rPr lang="ru-RU" sz="2400" b="1"/>
            </a:br>
            <a:r>
              <a:rPr lang="ru-RU" sz="2400" b="1"/>
              <a:t>Чем у волков и медведей.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9223" name="Picture 7" descr="HH00972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03575" y="3284538"/>
            <a:ext cx="2335213" cy="211931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2060575"/>
            <a:ext cx="4038600" cy="2981325"/>
          </a:xfrm>
        </p:spPr>
        <p:txBody>
          <a:bodyPr/>
          <a:lstStyle/>
          <a:p>
            <a:r>
              <a:rPr lang="ru-RU" sz="2200"/>
              <a:t>Я молча смотрю на всех,</a:t>
            </a:r>
            <a:br>
              <a:rPr lang="ru-RU" sz="2200"/>
            </a:br>
            <a:r>
              <a:rPr lang="ru-RU" sz="2200"/>
              <a:t>И смотрят все на меня.</a:t>
            </a:r>
            <a:br>
              <a:rPr lang="ru-RU" sz="2200"/>
            </a:br>
            <a:r>
              <a:rPr lang="ru-RU" sz="2200"/>
              <a:t>Веселые видят смех,</a:t>
            </a:r>
            <a:br>
              <a:rPr lang="ru-RU" sz="2200"/>
            </a:br>
            <a:r>
              <a:rPr lang="ru-RU" sz="2200"/>
              <a:t>С печальными плачу я.</a:t>
            </a:r>
            <a:br>
              <a:rPr lang="ru-RU" sz="2200"/>
            </a:br>
            <a:r>
              <a:rPr lang="ru-RU" sz="2200"/>
              <a:t>Глубокое, как река,</a:t>
            </a:r>
            <a:br>
              <a:rPr lang="ru-RU" sz="2200"/>
            </a:br>
            <a:r>
              <a:rPr lang="ru-RU" sz="2200"/>
              <a:t>Я дома на вашей стене.</a:t>
            </a:r>
            <a:br>
              <a:rPr lang="ru-RU" sz="2200"/>
            </a:br>
            <a:r>
              <a:rPr lang="ru-RU" sz="2200"/>
              <a:t>Увидит старик старика,</a:t>
            </a:r>
            <a:br>
              <a:rPr lang="ru-RU" sz="2200"/>
            </a:br>
            <a:r>
              <a:rPr lang="ru-RU" sz="2200"/>
              <a:t>Ребенок - ребенка во мне. </a:t>
            </a:r>
          </a:p>
        </p:txBody>
      </p:sp>
      <p:pic>
        <p:nvPicPr>
          <p:cNvPr id="315399" name="Picture 7" descr="HH01258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2090" r="27180" b="2249"/>
          <a:stretch>
            <a:fillRect/>
          </a:stretch>
        </p:blipFill>
        <p:spPr>
          <a:xfrm>
            <a:off x="5508625" y="2133600"/>
            <a:ext cx="2355850" cy="302101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5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Picture 7" descr="animaciy9898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75800" cy="7029450"/>
          </a:xfrm>
          <a:noFill/>
        </p:spPr>
      </p:pic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5903912" cy="503238"/>
          </a:xfrm>
        </p:spPr>
        <p:txBody>
          <a:bodyPr/>
          <a:lstStyle/>
          <a:p>
            <a:pPr algn="ctr"/>
            <a:r>
              <a:rPr lang="ru-RU" sz="3600" b="1"/>
              <a:t>Земля - кормилица. </a:t>
            </a:r>
          </a:p>
        </p:txBody>
      </p:sp>
      <p:pic>
        <p:nvPicPr>
          <p:cNvPr id="30728" name="Picture 8" descr="golub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196975"/>
            <a:ext cx="1420813" cy="1049338"/>
          </a:xfrm>
          <a:prstGeom prst="rect">
            <a:avLst/>
          </a:prstGeom>
          <a:noFill/>
        </p:spPr>
      </p:pic>
      <p:pic>
        <p:nvPicPr>
          <p:cNvPr id="30729" name="Picture 9" descr="AG00001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5110163"/>
            <a:ext cx="1514475" cy="1747837"/>
          </a:xfrm>
          <a:prstGeom prst="rect">
            <a:avLst/>
          </a:prstGeom>
          <a:noFill/>
        </p:spPr>
      </p:pic>
      <p:pic>
        <p:nvPicPr>
          <p:cNvPr id="30730" name="Picture 10" descr="AG00001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4508500"/>
            <a:ext cx="1641475" cy="1893888"/>
          </a:xfrm>
          <a:prstGeom prst="rect">
            <a:avLst/>
          </a:prstGeom>
          <a:noFill/>
        </p:spPr>
      </p:pic>
      <p:pic>
        <p:nvPicPr>
          <p:cNvPr id="30733" name="Picture 13" descr="AG00315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3933825"/>
            <a:ext cx="1712912" cy="1933575"/>
          </a:xfrm>
          <a:prstGeom prst="rect">
            <a:avLst/>
          </a:prstGeom>
          <a:noFill/>
        </p:spPr>
      </p:pic>
      <p:pic>
        <p:nvPicPr>
          <p:cNvPr id="30735" name="Picture 15" descr="SY00600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8238" y="2852738"/>
            <a:ext cx="2925762" cy="3665537"/>
          </a:xfrm>
          <a:prstGeom prst="rect">
            <a:avLst/>
          </a:prstGeom>
          <a:noFill/>
        </p:spPr>
      </p:pic>
      <p:pic>
        <p:nvPicPr>
          <p:cNvPr id="30732" name="Picture 12" descr="J009571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362575"/>
            <a:ext cx="1514475" cy="1495425"/>
          </a:xfrm>
          <a:prstGeom prst="rect">
            <a:avLst/>
          </a:prstGeom>
          <a:noFill/>
        </p:spPr>
      </p:pic>
      <p:pic>
        <p:nvPicPr>
          <p:cNvPr id="30737" name="Picture 17" descr="111142100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988755">
            <a:off x="7799388" y="398463"/>
            <a:ext cx="1303337" cy="1298575"/>
          </a:xfrm>
          <a:prstGeom prst="rect">
            <a:avLst/>
          </a:prstGeom>
          <a:noFill/>
        </p:spPr>
      </p:pic>
      <p:pic>
        <p:nvPicPr>
          <p:cNvPr id="30738" name="Picture 18" descr="031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1240465">
            <a:off x="631825" y="236538"/>
            <a:ext cx="1014413" cy="1398587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28775"/>
            <a:ext cx="3887787" cy="36004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/>
              <a:t>А почему Землю зовут кормилицей?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/>
              <a:t>Земля урожай даёт, всё на ней растёт. </a:t>
            </a:r>
          </a:p>
          <a:p>
            <a:pPr>
              <a:lnSpc>
                <a:spcPct val="80000"/>
              </a:lnSpc>
            </a:pPr>
            <a:endParaRPr lang="ru-RU" sz="1500" b="1"/>
          </a:p>
          <a:p>
            <a:pPr>
              <a:lnSpc>
                <a:spcPct val="80000"/>
              </a:lnSpc>
            </a:pPr>
            <a:r>
              <a:rPr lang="ru-RU" sz="1500" b="1"/>
              <a:t>Есть на Земле огромный дом </a:t>
            </a:r>
            <a:br>
              <a:rPr lang="ru-RU" sz="1500" b="1"/>
            </a:br>
            <a:r>
              <a:rPr lang="ru-RU" sz="1500" b="1"/>
              <a:t>Под крышей голубой. </a:t>
            </a:r>
            <a:br>
              <a:rPr lang="ru-RU" sz="1500" b="1"/>
            </a:br>
            <a:r>
              <a:rPr lang="ru-RU" sz="1500" b="1"/>
              <a:t>Живут в нём солнце,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/>
              <a:t>       дождь и гром, </a:t>
            </a:r>
            <a:br>
              <a:rPr lang="ru-RU" sz="1500" b="1"/>
            </a:br>
            <a:r>
              <a:rPr lang="ru-RU" sz="1500" b="1"/>
              <a:t>Лес и морской прибой. </a:t>
            </a:r>
            <a:br>
              <a:rPr lang="ru-RU" sz="1500" b="1"/>
            </a:br>
            <a:r>
              <a:rPr lang="ru-RU" sz="1500" b="1"/>
              <a:t>Живут в нём птицы и цветы, </a:t>
            </a:r>
            <a:br>
              <a:rPr lang="ru-RU" sz="1500" b="1"/>
            </a:br>
            <a:r>
              <a:rPr lang="ru-RU" sz="1500" b="1"/>
              <a:t>Весёлый звон ручья, </a:t>
            </a:r>
            <a:br>
              <a:rPr lang="ru-RU" sz="1500" b="1"/>
            </a:br>
            <a:r>
              <a:rPr lang="ru-RU" sz="1500" b="1"/>
              <a:t>Живёшь в том доме светлом ты, </a:t>
            </a:r>
            <a:br>
              <a:rPr lang="ru-RU" sz="1500" b="1"/>
            </a:br>
            <a:r>
              <a:rPr lang="ru-RU" sz="1500" b="1"/>
              <a:t>И все твои друзья. </a:t>
            </a:r>
            <a:br>
              <a:rPr lang="ru-RU" sz="1500" b="1"/>
            </a:br>
            <a:r>
              <a:rPr lang="ru-RU" sz="1500" b="1"/>
              <a:t>Куда б дороги не вели, </a:t>
            </a:r>
            <a:br>
              <a:rPr lang="ru-RU" sz="1500" b="1"/>
            </a:br>
            <a:r>
              <a:rPr lang="ru-RU" sz="1500" b="1"/>
              <a:t>Всегда ты будешь в нём. </a:t>
            </a:r>
            <a:br>
              <a:rPr lang="ru-RU" sz="1500" b="1"/>
            </a:br>
            <a:r>
              <a:rPr lang="ru-RU" sz="1500" b="1"/>
              <a:t>Природою родной земли </a:t>
            </a:r>
            <a:br>
              <a:rPr lang="ru-RU" sz="1500" b="1"/>
            </a:br>
            <a:r>
              <a:rPr lang="ru-RU" sz="1500" b="1"/>
              <a:t>Зовётся этот дом. 	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2060575"/>
            <a:ext cx="4038600" cy="2232025"/>
          </a:xfrm>
        </p:spPr>
        <p:txBody>
          <a:bodyPr/>
          <a:lstStyle/>
          <a:p>
            <a:pPr marL="495300" indent="-495300">
              <a:buFont typeface="Wingdings" pitchFamily="2" charset="2"/>
              <a:buNone/>
            </a:pPr>
            <a:r>
              <a:rPr lang="ru-RU" sz="2600"/>
              <a:t>     Ношу их много лет,</a:t>
            </a:r>
            <a:br>
              <a:rPr lang="ru-RU" sz="2600"/>
            </a:br>
            <a:r>
              <a:rPr lang="ru-RU" sz="2600"/>
              <a:t>А счету им не знаю. </a:t>
            </a:r>
            <a:br>
              <a:rPr lang="ru-RU" sz="2600"/>
            </a:br>
            <a:r>
              <a:rPr lang="ru-RU" sz="2600"/>
              <a:t>Не сею, не сажаю, </a:t>
            </a:r>
            <a:br>
              <a:rPr lang="ru-RU" sz="2600"/>
            </a:br>
            <a:r>
              <a:rPr lang="ru-RU" sz="2600"/>
              <a:t>Сами вырастают.</a:t>
            </a:r>
            <a:br>
              <a:rPr lang="ru-RU" sz="2600"/>
            </a:br>
            <a:endParaRPr lang="ru-RU" sz="2600"/>
          </a:p>
        </p:txBody>
      </p:sp>
      <p:pic>
        <p:nvPicPr>
          <p:cNvPr id="313351" name="Picture 7" descr="anim003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E7E0DA"/>
              </a:clrFrom>
              <a:clrTo>
                <a:srgbClr val="E7E0DA">
                  <a:alpha val="0"/>
                </a:srgbClr>
              </a:clrTo>
            </a:clrChange>
            <a:lum bright="-8000" contrast="22000"/>
          </a:blip>
          <a:srcRect/>
          <a:stretch>
            <a:fillRect/>
          </a:stretch>
        </p:blipFill>
        <p:spPr>
          <a:xfrm>
            <a:off x="5219700" y="1773238"/>
            <a:ext cx="2778125" cy="2778125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060575"/>
            <a:ext cx="4038600" cy="2908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/>
              <a:t>Вроде ежика на вид, </a:t>
            </a:r>
            <a:br>
              <a:rPr lang="ru-RU" sz="2200"/>
            </a:br>
            <a:r>
              <a:rPr lang="ru-RU" sz="2200"/>
              <a:t>Но не просит пищи. </a:t>
            </a:r>
            <a:br>
              <a:rPr lang="ru-RU" sz="2200"/>
            </a:br>
            <a:r>
              <a:rPr lang="ru-RU" sz="2200"/>
              <a:t>По одежде пробежит чтобы стала чище.</a:t>
            </a:r>
            <a:br>
              <a:rPr lang="ru-RU" sz="2200"/>
            </a:br>
            <a:r>
              <a:rPr lang="ru-RU" sz="2200"/>
              <a:t>Работает с пылом,</a:t>
            </a:r>
            <a:br>
              <a:rPr lang="ru-RU" sz="2200"/>
            </a:br>
            <a:r>
              <a:rPr lang="ru-RU" sz="2200"/>
              <a:t>Уверенно, четко.</a:t>
            </a:r>
            <a:br>
              <a:rPr lang="ru-RU" sz="2200"/>
            </a:br>
            <a:r>
              <a:rPr lang="ru-RU" sz="2200"/>
              <a:t>Ни грязи, ни пыли </a:t>
            </a:r>
            <a:br>
              <a:rPr lang="ru-RU" sz="2200"/>
            </a:br>
            <a:r>
              <a:rPr lang="ru-RU" sz="2200"/>
              <a:t>Не вытерпит...</a:t>
            </a:r>
            <a:br>
              <a:rPr lang="ru-RU" sz="2200"/>
            </a:br>
            <a:r>
              <a:rPr lang="ru-RU" sz="2200"/>
              <a:t/>
            </a:r>
            <a:br>
              <a:rPr lang="ru-RU" sz="2200"/>
            </a:br>
            <a:endParaRPr lang="ru-RU" sz="2200"/>
          </a:p>
        </p:txBody>
      </p:sp>
      <p:pic>
        <p:nvPicPr>
          <p:cNvPr id="316423" name="Picture 7" descr="щ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E1E0E5"/>
              </a:clrFrom>
              <a:clrTo>
                <a:srgbClr val="E1E0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64163" y="2349500"/>
            <a:ext cx="2562225" cy="158591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6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2420938"/>
            <a:ext cx="3673475" cy="22320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Гладко, душисто,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моет чисто,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Ускользает, как живое,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Но не выпушу его 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Белой пеной пенится,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Руки мыть не ленится.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/>
            </a:r>
            <a:br>
              <a:rPr lang="ru-RU" sz="2400" b="1"/>
            </a:br>
            <a:endParaRPr lang="ru-RU" sz="2400" b="1"/>
          </a:p>
        </p:txBody>
      </p:sp>
      <p:pic>
        <p:nvPicPr>
          <p:cNvPr id="317451" name="Picture 11" descr="180px-Tualetsap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2708275"/>
            <a:ext cx="2286000" cy="147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7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339975" y="908050"/>
            <a:ext cx="4259263" cy="11525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Хвостик из кости,</a:t>
            </a:r>
            <a:br>
              <a:rPr lang="ru-RU" sz="2400" b="1"/>
            </a:br>
            <a:r>
              <a:rPr lang="ru-RU" sz="2400" b="1"/>
              <a:t>На спине - щетина.</a:t>
            </a:r>
            <a:br>
              <a:rPr lang="ru-RU" sz="2400" b="1"/>
            </a:br>
            <a:r>
              <a:rPr lang="ru-RU" sz="2400" b="1"/>
              <a:t/>
            </a:r>
            <a:br>
              <a:rPr lang="ru-RU" sz="2400" b="1"/>
            </a:br>
            <a:endParaRPr lang="ru-RU" sz="2400" b="1"/>
          </a:p>
        </p:txBody>
      </p:sp>
      <p:pic>
        <p:nvPicPr>
          <p:cNvPr id="318473" name="Picture 9" descr="HH00766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3573463"/>
            <a:ext cx="7720012" cy="15938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8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708275"/>
            <a:ext cx="4038600" cy="2189163"/>
          </a:xfrm>
        </p:spPr>
        <p:txBody>
          <a:bodyPr/>
          <a:lstStyle/>
          <a:p>
            <a:r>
              <a:rPr lang="ru-RU" sz="2000" b="1"/>
              <a:t>Лег в карман и караулит</a:t>
            </a:r>
            <a:br>
              <a:rPr lang="ru-RU" sz="2000" b="1"/>
            </a:br>
            <a:r>
              <a:rPr lang="ru-RU" sz="2000" b="1"/>
              <a:t>Рёву, плаксу и грязнулю,</a:t>
            </a:r>
            <a:br>
              <a:rPr lang="ru-RU" sz="2000" b="1"/>
            </a:br>
            <a:r>
              <a:rPr lang="ru-RU" sz="2000" b="1"/>
              <a:t>Им утрет потоки слез,</a:t>
            </a:r>
            <a:br>
              <a:rPr lang="ru-RU" sz="2000" b="1"/>
            </a:br>
            <a:r>
              <a:rPr lang="ru-RU" sz="2000" b="1"/>
              <a:t>Не забудет он про нос.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endParaRPr lang="ru-RU" sz="2000" b="1"/>
          </a:p>
        </p:txBody>
      </p:sp>
      <p:pic>
        <p:nvPicPr>
          <p:cNvPr id="319495" name="Picture 7" descr="HM00492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2492375"/>
            <a:ext cx="1968500" cy="21891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9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89138"/>
            <a:ext cx="4038600" cy="3197225"/>
          </a:xfrm>
        </p:spPr>
        <p:txBody>
          <a:bodyPr/>
          <a:lstStyle/>
          <a:p>
            <a:r>
              <a:rPr lang="ru-RU" sz="2600"/>
              <a:t>И в жару, и в гололед</a:t>
            </a:r>
            <a:br>
              <a:rPr lang="ru-RU" sz="2600"/>
            </a:br>
            <a:r>
              <a:rPr lang="ru-RU" sz="2600"/>
              <a:t>Захочу - и дождь пойдет,</a:t>
            </a:r>
            <a:br>
              <a:rPr lang="ru-RU" sz="2600"/>
            </a:br>
            <a:r>
              <a:rPr lang="ru-RU" sz="2600"/>
              <a:t>Зашумит над головой,</a:t>
            </a:r>
            <a:br>
              <a:rPr lang="ru-RU" sz="2600"/>
            </a:br>
            <a:r>
              <a:rPr lang="ru-RU" sz="2600"/>
              <a:t>Дождь придет ко мне домой. </a:t>
            </a:r>
          </a:p>
        </p:txBody>
      </p:sp>
      <p:pic>
        <p:nvPicPr>
          <p:cNvPr id="320519" name="Picture 7" descr="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2000" contrast="38000"/>
          </a:blip>
          <a:srcRect l="13161" t="27391" r="5400" b="6032"/>
          <a:stretch>
            <a:fillRect/>
          </a:stretch>
        </p:blipFill>
        <p:spPr>
          <a:xfrm>
            <a:off x="5508625" y="1773238"/>
            <a:ext cx="2747963" cy="3016250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0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0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0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0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276475"/>
            <a:ext cx="4038600" cy="2116138"/>
          </a:xfrm>
        </p:spPr>
        <p:txBody>
          <a:bodyPr/>
          <a:lstStyle/>
          <a:p>
            <a:r>
              <a:rPr lang="ru-RU" sz="2600"/>
              <a:t>Не обижен, а надут,</a:t>
            </a:r>
            <a:br>
              <a:rPr lang="ru-RU" sz="2600"/>
            </a:br>
            <a:r>
              <a:rPr lang="ru-RU" sz="2600"/>
              <a:t>Его по полю ведут.</a:t>
            </a:r>
            <a:br>
              <a:rPr lang="ru-RU" sz="2600"/>
            </a:br>
            <a:r>
              <a:rPr lang="ru-RU" sz="2600"/>
              <a:t>А ударят - нипочем,</a:t>
            </a:r>
            <a:br>
              <a:rPr lang="ru-RU" sz="2600"/>
            </a:br>
            <a:r>
              <a:rPr lang="ru-RU" sz="2600"/>
              <a:t>Не угнаться за... </a:t>
            </a:r>
          </a:p>
        </p:txBody>
      </p:sp>
      <p:pic>
        <p:nvPicPr>
          <p:cNvPr id="321543" name="Picture 7" descr="PE01101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1916113"/>
            <a:ext cx="1806575" cy="268763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484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600"/>
              <a:t>Что полезно –</a:t>
            </a:r>
            <a:br>
              <a:rPr lang="ru-RU" sz="2600"/>
            </a:br>
            <a:r>
              <a:rPr lang="ru-RU" sz="2600"/>
              <a:t>Всем известно?</a:t>
            </a:r>
            <a:br>
              <a:rPr lang="ru-RU" sz="2600"/>
            </a:br>
            <a:r>
              <a:rPr lang="ru-RU" sz="2600"/>
              <a:t>А ответ найду легко.</a:t>
            </a:r>
            <a:br>
              <a:rPr lang="ru-RU" sz="2600"/>
            </a:br>
            <a:r>
              <a:rPr lang="ru-RU" sz="2600"/>
              <a:t>По моей любимой чашке </a:t>
            </a:r>
            <a:br>
              <a:rPr lang="ru-RU" sz="2600"/>
            </a:br>
            <a:r>
              <a:rPr lang="ru-RU" sz="2600"/>
              <a:t>Нарисованы ромашки,</a:t>
            </a:r>
            <a:br>
              <a:rPr lang="ru-RU" sz="2600"/>
            </a:br>
            <a:r>
              <a:rPr lang="ru-RU" sz="2600"/>
              <a:t>Ну а в чашке - ...</a:t>
            </a:r>
            <a:br>
              <a:rPr lang="ru-RU" sz="2600"/>
            </a:br>
            <a:r>
              <a:rPr lang="ru-RU" sz="2600"/>
              <a:t/>
            </a:r>
            <a:br>
              <a:rPr lang="ru-RU" sz="2600"/>
            </a:br>
            <a:endParaRPr lang="ru-RU" sz="2600"/>
          </a:p>
        </p:txBody>
      </p:sp>
      <p:pic>
        <p:nvPicPr>
          <p:cNvPr id="331784" name="Picture 8" descr="мол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916113"/>
            <a:ext cx="3109913" cy="2333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2060575"/>
            <a:ext cx="4038600" cy="2952750"/>
          </a:xfrm>
        </p:spPr>
        <p:txBody>
          <a:bodyPr/>
          <a:lstStyle/>
          <a:p>
            <a:r>
              <a:rPr lang="ru-RU" sz="2600"/>
              <a:t>На снегу - две полосы,</a:t>
            </a:r>
            <a:br>
              <a:rPr lang="ru-RU" sz="2600"/>
            </a:br>
            <a:r>
              <a:rPr lang="ru-RU" sz="2600"/>
              <a:t>Удивились две лисы.</a:t>
            </a:r>
            <a:br>
              <a:rPr lang="ru-RU" sz="2600"/>
            </a:br>
            <a:r>
              <a:rPr lang="ru-RU" sz="2600"/>
              <a:t>Подошли они поближе:</a:t>
            </a:r>
            <a:br>
              <a:rPr lang="ru-RU" sz="2600"/>
            </a:br>
            <a:r>
              <a:rPr lang="ru-RU" sz="2600"/>
              <a:t>Здесь бежали чьи-то...</a:t>
            </a:r>
            <a:br>
              <a:rPr lang="ru-RU" sz="2600"/>
            </a:br>
            <a:r>
              <a:rPr lang="ru-RU" sz="2600"/>
              <a:t/>
            </a:r>
            <a:br>
              <a:rPr lang="ru-RU" sz="2600"/>
            </a:br>
            <a:endParaRPr lang="ru-RU" sz="2600"/>
          </a:p>
        </p:txBody>
      </p:sp>
      <p:pic>
        <p:nvPicPr>
          <p:cNvPr id="332812" name="Picture 12" descr="AN0249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628775"/>
            <a:ext cx="2994025" cy="29289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349500"/>
            <a:ext cx="4038600" cy="2376488"/>
          </a:xfrm>
        </p:spPr>
        <p:txBody>
          <a:bodyPr/>
          <a:lstStyle/>
          <a:p>
            <a:r>
              <a:rPr lang="ru-RU" sz="2200"/>
              <a:t>Кто на льду меня догонит? </a:t>
            </a:r>
            <a:br>
              <a:rPr lang="ru-RU" sz="2200"/>
            </a:br>
            <a:r>
              <a:rPr lang="ru-RU" sz="2200"/>
              <a:t>Мы бежим вперегонки.</a:t>
            </a:r>
            <a:br>
              <a:rPr lang="ru-RU" sz="2200"/>
            </a:br>
            <a:r>
              <a:rPr lang="ru-RU" sz="2200"/>
              <a:t>И несут меня не кони,</a:t>
            </a:r>
            <a:br>
              <a:rPr lang="ru-RU" sz="2200"/>
            </a:br>
            <a:r>
              <a:rPr lang="ru-RU" sz="2200"/>
              <a:t>А блестящие...</a:t>
            </a:r>
            <a:br>
              <a:rPr lang="ru-RU" sz="2200"/>
            </a:br>
            <a:r>
              <a:rPr lang="ru-RU" sz="2200"/>
              <a:t/>
            </a:r>
            <a:br>
              <a:rPr lang="ru-RU" sz="2200"/>
            </a:br>
            <a:endParaRPr lang="ru-RU" sz="2200"/>
          </a:p>
        </p:txBody>
      </p:sp>
      <p:pic>
        <p:nvPicPr>
          <p:cNvPr id="333831" name="Picture 7" descr="HH01061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940425" y="2708275"/>
            <a:ext cx="1900238" cy="14922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algn="ctr"/>
            <a:r>
              <a:rPr lang="ru-RU" sz="3600" b="1"/>
              <a:t>Берегите землю.</a:t>
            </a:r>
          </a:p>
        </p:txBody>
      </p:sp>
      <p:sp>
        <p:nvSpPr>
          <p:cNvPr id="282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4038600" cy="48625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/>
              <a:t>В Индии, где люди часто ходят босиком, плоскостопие почти не встречается. Для того чтобы не было плоскостопия, особенно полезно ходить по песку, по камушкам. Если вдруг окажетесь в сосновом лесу, то не спешите обуваться. Попробуйте походить по опавшей хвое, только осторожненько. А ещё будет хорошо, если вам купят специальный резиновый коврик.  Вот такой.</a:t>
            </a:r>
          </a:p>
          <a:p>
            <a:pPr>
              <a:lnSpc>
                <a:spcPct val="80000"/>
              </a:lnSpc>
            </a:pPr>
            <a:r>
              <a:rPr lang="ru-RU" sz="1400"/>
              <a:t>Берегите землю от всяческого мусора. Это и для неё полезно и для вас; очень серьёзные травмы бывают у того, кто наступит босой ногой на гвоздь, железную ржавую банку, стекляшку и даже па пробку от лимонада. Ходите босиком, но при этом будьте осторожны!</a:t>
            </a:r>
          </a:p>
          <a:p>
            <a:pPr>
              <a:lnSpc>
                <a:spcPct val="80000"/>
              </a:lnSpc>
            </a:pPr>
            <a:r>
              <a:rPr lang="ru-RU" sz="1400"/>
              <a:t>Соберите своих друзей. Возьмите целлофановый мешок и помогите земле — очистите её от  хлама и мусора. Сложите мусор в целлофановый мешок. Потом закопайте его или отнесите на помойку.</a:t>
            </a:r>
          </a:p>
          <a:p>
            <a:pPr>
              <a:lnSpc>
                <a:spcPct val="80000"/>
              </a:lnSpc>
            </a:pPr>
            <a:r>
              <a:rPr lang="ru-RU" sz="1400"/>
              <a:t>И земля вам скажет спасибо. И отблагодарит вас, когда ступите на неё босиком. </a:t>
            </a:r>
          </a:p>
          <a:p>
            <a:pPr>
              <a:lnSpc>
                <a:spcPct val="80000"/>
              </a:lnSpc>
            </a:pPr>
            <a:endParaRPr lang="ru-RU" sz="1400"/>
          </a:p>
        </p:txBody>
      </p:sp>
      <p:pic>
        <p:nvPicPr>
          <p:cNvPr id="282631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clrChange>
              <a:clrFrom>
                <a:srgbClr val="FAF9F7"/>
              </a:clrFrom>
              <a:clrTo>
                <a:srgbClr val="FAF9F7">
                  <a:alpha val="0"/>
                </a:srgbClr>
              </a:clrTo>
            </a:clrChange>
            <a:lum bright="-12000" contrast="26000"/>
          </a:blip>
          <a:srcRect/>
          <a:stretch>
            <a:fillRect/>
          </a:stretch>
        </p:blipFill>
        <p:spPr>
          <a:xfrm>
            <a:off x="4716463" y="1341438"/>
            <a:ext cx="1973262" cy="1879600"/>
          </a:xfrm>
          <a:noFill/>
          <a:ln/>
        </p:spPr>
      </p:pic>
      <p:pic>
        <p:nvPicPr>
          <p:cNvPr id="282632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8000"/>
          </a:blip>
          <a:srcRect/>
          <a:stretch>
            <a:fillRect/>
          </a:stretch>
        </p:blipFill>
        <p:spPr bwMode="auto">
          <a:xfrm>
            <a:off x="6877050" y="1268413"/>
            <a:ext cx="195103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2635" name="Picture 11" descr="J007618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3284538"/>
            <a:ext cx="1728787" cy="24955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2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2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2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600"/>
              <a:t>Мне загадку загадали:</a:t>
            </a:r>
            <a:br>
              <a:rPr lang="ru-RU" sz="2600"/>
            </a:br>
            <a:r>
              <a:rPr lang="ru-RU" sz="2600"/>
              <a:t>Это что за чудеса? </a:t>
            </a:r>
            <a:br>
              <a:rPr lang="ru-RU" sz="2600"/>
            </a:br>
            <a:r>
              <a:rPr lang="ru-RU" sz="2600"/>
              <a:t>Руль, седло и две педали,</a:t>
            </a:r>
            <a:br>
              <a:rPr lang="ru-RU" sz="2600"/>
            </a:br>
            <a:r>
              <a:rPr lang="ru-RU" sz="2600"/>
              <a:t>Два блестящих колеса.</a:t>
            </a:r>
            <a:br>
              <a:rPr lang="ru-RU" sz="2600"/>
            </a:br>
            <a:r>
              <a:rPr lang="ru-RU" sz="2600"/>
              <a:t>У загадки есть ответ –</a:t>
            </a:r>
            <a:br>
              <a:rPr lang="ru-RU" sz="2600"/>
            </a:br>
            <a:r>
              <a:rPr lang="ru-RU" sz="2600"/>
              <a:t>Это мой...</a:t>
            </a:r>
            <a:br>
              <a:rPr lang="ru-RU" sz="2600"/>
            </a:br>
            <a:r>
              <a:rPr lang="ru-RU" sz="2600"/>
              <a:t/>
            </a:r>
            <a:br>
              <a:rPr lang="ru-RU" sz="2600"/>
            </a:br>
            <a:endParaRPr lang="ru-RU" sz="2600"/>
          </a:p>
        </p:txBody>
      </p:sp>
      <p:pic>
        <p:nvPicPr>
          <p:cNvPr id="334855" name="Picture 7" descr="J00790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773238"/>
            <a:ext cx="3652838" cy="3071812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4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2133600"/>
            <a:ext cx="4038600" cy="3168650"/>
          </a:xfrm>
        </p:spPr>
        <p:txBody>
          <a:bodyPr/>
          <a:lstStyle/>
          <a:p>
            <a:r>
              <a:rPr lang="ru-RU" sz="2200"/>
              <a:t>Ходит гном с бородой </a:t>
            </a:r>
            <a:br>
              <a:rPr lang="ru-RU" sz="2200"/>
            </a:br>
            <a:r>
              <a:rPr lang="ru-RU" sz="2200"/>
              <a:t>Под диваном и тахтой.</a:t>
            </a:r>
            <a:br>
              <a:rPr lang="ru-RU" sz="2200"/>
            </a:br>
            <a:r>
              <a:rPr lang="ru-RU" sz="2200"/>
              <a:t>По всему дому </a:t>
            </a:r>
            <a:br>
              <a:rPr lang="ru-RU" sz="2200"/>
            </a:br>
            <a:r>
              <a:rPr lang="ru-RU" sz="2200"/>
              <a:t>Пройти надо гному. </a:t>
            </a:r>
            <a:br>
              <a:rPr lang="ru-RU" sz="2200"/>
            </a:br>
            <a:r>
              <a:rPr lang="ru-RU" sz="2200"/>
              <a:t>Он не просто ходит,</a:t>
            </a:r>
            <a:br>
              <a:rPr lang="ru-RU" sz="2200"/>
            </a:br>
            <a:r>
              <a:rPr lang="ru-RU" sz="2200"/>
              <a:t>Чистоту наводит.</a:t>
            </a:r>
            <a:br>
              <a:rPr lang="ru-RU" sz="2200"/>
            </a:br>
            <a:r>
              <a:rPr lang="ru-RU" sz="2200"/>
              <a:t/>
            </a:r>
            <a:br>
              <a:rPr lang="ru-RU" sz="2200"/>
            </a:br>
            <a:endParaRPr lang="ru-RU" sz="2200"/>
          </a:p>
        </p:txBody>
      </p:sp>
      <p:pic>
        <p:nvPicPr>
          <p:cNvPr id="340999" name="Picture 7" descr="AG00321_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9700" y="2205038"/>
            <a:ext cx="4314825" cy="2503487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algn="ctr"/>
            <a:r>
              <a:rPr lang="ru-RU" sz="3200" b="1"/>
              <a:t>Школа выживания</a:t>
            </a:r>
          </a:p>
        </p:txBody>
      </p:sp>
      <p:pic>
        <p:nvPicPr>
          <p:cNvPr id="342021" name="Picture 5" descr="SL0065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989138"/>
            <a:ext cx="3379788" cy="32670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76250"/>
            <a:ext cx="4038600" cy="5257800"/>
          </a:xfrm>
        </p:spPr>
        <p:txBody>
          <a:bodyPr/>
          <a:lstStyle/>
          <a:p>
            <a:r>
              <a:rPr lang="ru-RU" sz="1800" b="1"/>
              <a:t>В течение нескольких дней вы двигаетесь в заснеженном лесу и по покрытой снегом равнине. Яркий солнечный свет, отражающийся от него, сильно раздражает глаза. Что вы будете делать:</a:t>
            </a:r>
          </a:p>
          <a:p>
            <a:r>
              <a:rPr lang="ru-RU" sz="1800" b="1"/>
              <a:t>а) продолжать движение, не беспокоясь о глазах;</a:t>
            </a:r>
          </a:p>
          <a:p>
            <a:r>
              <a:rPr lang="ru-RU" sz="1800" b="1"/>
              <a:t>б) смажете кожу вокруг глаз древесным углем, пеплом сожженной бумаги, шоколадом;</a:t>
            </a:r>
          </a:p>
          <a:p>
            <a:r>
              <a:rPr lang="ru-RU" sz="1800" b="1">
                <a:solidFill>
                  <a:srgbClr val="0033CC"/>
                </a:solidFill>
              </a:rPr>
              <a:t>в)</a:t>
            </a:r>
            <a:r>
              <a:rPr lang="ru-RU" sz="1800" b="1"/>
              <a:t> сделаете из подручных материалов тонкую маску (очки) в виде знака </a:t>
            </a:r>
            <a:r>
              <a:rPr lang="en-US" sz="1800" b="1">
                <a:cs typeface="Arial" charset="0"/>
              </a:rPr>
              <a:t>+</a:t>
            </a:r>
            <a:r>
              <a:rPr lang="ru-RU" sz="1800" b="1"/>
              <a:t> с двумя отверстиями по размеру глаз? </a:t>
            </a:r>
          </a:p>
          <a:p>
            <a:endParaRPr lang="ru-RU" sz="1800" b="1"/>
          </a:p>
          <a:p>
            <a:endParaRPr lang="ru-RU" sz="1800" b="1"/>
          </a:p>
          <a:p>
            <a:endParaRPr lang="ru-RU" sz="1800" b="1"/>
          </a:p>
        </p:txBody>
      </p:sp>
      <p:pic>
        <p:nvPicPr>
          <p:cNvPr id="248840" name="Picture 8" descr="060021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6000" contrast="10000"/>
          </a:blip>
          <a:srcRect/>
          <a:stretch>
            <a:fillRect/>
          </a:stretch>
        </p:blipFill>
        <p:spPr>
          <a:xfrm>
            <a:off x="5292725" y="836613"/>
            <a:ext cx="3030538" cy="4530725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765175"/>
            <a:ext cx="3956050" cy="4392613"/>
          </a:xfrm>
        </p:spPr>
        <p:txBody>
          <a:bodyPr/>
          <a:lstStyle/>
          <a:p>
            <a:r>
              <a:rPr lang="ru-RU" sz="1800" b="1"/>
              <a:t>Вы находитесь на краю скалистого обрыва. Единственный путь сохранить жизнь и выполнить поставленную задачу - подняться вверх по мокрым, покрытым мхом скользким скалам. Каким из трех предложенных вам способов вы попытаетесь это сделать:</a:t>
            </a:r>
          </a:p>
          <a:p>
            <a:r>
              <a:rPr lang="ru-RU" sz="2000" b="1"/>
              <a:t>а) босиком; </a:t>
            </a:r>
          </a:p>
          <a:p>
            <a:pPr>
              <a:buFont typeface="Wingdings" pitchFamily="2" charset="2"/>
              <a:buNone/>
            </a:pPr>
            <a:r>
              <a:rPr lang="ru-RU" sz="2000" b="1"/>
              <a:t>     б) в обуви; </a:t>
            </a:r>
          </a:p>
          <a:p>
            <a:pPr>
              <a:buFont typeface="Wingdings" pitchFamily="2" charset="2"/>
              <a:buNone/>
            </a:pPr>
            <a:r>
              <a:rPr lang="ru-RU" sz="2000" b="1">
                <a:solidFill>
                  <a:srgbClr val="0033CC"/>
                </a:solidFill>
              </a:rPr>
              <a:t>     в)</a:t>
            </a:r>
            <a:r>
              <a:rPr lang="ru-RU" sz="2000" b="1"/>
              <a:t> в носках?</a:t>
            </a:r>
          </a:p>
          <a:p>
            <a:endParaRPr lang="ru-RU" sz="2000" b="1"/>
          </a:p>
          <a:p>
            <a:endParaRPr lang="ru-RU" sz="2000" b="1"/>
          </a:p>
        </p:txBody>
      </p:sp>
      <p:pic>
        <p:nvPicPr>
          <p:cNvPr id="10252" name="Picture 12" descr="BD06669_"/>
          <p:cNvPicPr>
            <a:picLocks noChangeAspect="1" noChangeArrowheads="1"/>
          </p:cNvPicPr>
          <p:nvPr/>
        </p:nvPicPr>
        <p:blipFill>
          <a:blip r:embed="rId2">
            <a:lum bright="-12000" contrast="22000"/>
          </a:blip>
          <a:srcRect/>
          <a:stretch>
            <a:fillRect/>
          </a:stretch>
        </p:blipFill>
        <p:spPr bwMode="auto">
          <a:xfrm>
            <a:off x="5435600" y="1628775"/>
            <a:ext cx="2814638" cy="30781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3754437" cy="3311525"/>
          </a:xfrm>
        </p:spPr>
        <p:txBody>
          <a:bodyPr/>
          <a:lstStyle/>
          <a:p>
            <a:r>
              <a:rPr lang="ru-RU" sz="1800" b="1"/>
              <a:t>Передвигаясь по тонкому льду озера, вы внезапно попали в холодную воду. Достигнув берега, будете ли вы:</a:t>
            </a:r>
          </a:p>
          <a:p>
            <a:r>
              <a:rPr lang="ru-RU" sz="1600" b="1"/>
              <a:t>а) освободившись от мокрой одежды, прыгать, пока не согреетесь;</a:t>
            </a:r>
          </a:p>
          <a:p>
            <a:r>
              <a:rPr lang="ru-RU" sz="1600" b="1">
                <a:solidFill>
                  <a:srgbClr val="0033CC"/>
                </a:solidFill>
              </a:rPr>
              <a:t>б)</a:t>
            </a:r>
            <a:r>
              <a:rPr lang="ru-RU" sz="1600" b="1"/>
              <a:t> некоторое время кататься по снегу в мокрой одежде;</a:t>
            </a:r>
          </a:p>
          <a:p>
            <a:r>
              <a:rPr lang="ru-RU" sz="1600" b="1">
                <a:solidFill>
                  <a:srgbClr val="0033CC"/>
                </a:solidFill>
              </a:rPr>
              <a:t>в)</a:t>
            </a:r>
            <a:r>
              <a:rPr lang="ru-RU" sz="1600" b="1"/>
              <a:t> прыгать в мокрой одежде?</a:t>
            </a:r>
          </a:p>
          <a:p>
            <a:endParaRPr lang="ru-RU" sz="1600" b="1"/>
          </a:p>
          <a:p>
            <a:endParaRPr lang="ru-RU" sz="2600" b="1"/>
          </a:p>
        </p:txBody>
      </p:sp>
      <p:pic>
        <p:nvPicPr>
          <p:cNvPr id="259082" name="Picture 10" descr="апр"/>
          <p:cNvPicPr>
            <a:picLocks noChangeAspect="1" noChangeArrowheads="1"/>
          </p:cNvPicPr>
          <p:nvPr/>
        </p:nvPicPr>
        <p:blipFill>
          <a:blip r:embed="rId2">
            <a:lum bright="-8000" contrast="26000"/>
          </a:blip>
          <a:srcRect/>
          <a:stretch>
            <a:fillRect/>
          </a:stretch>
        </p:blipFill>
        <p:spPr bwMode="auto">
          <a:xfrm>
            <a:off x="5003800" y="1844675"/>
            <a:ext cx="3576638" cy="2476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20713"/>
            <a:ext cx="4038600" cy="4032250"/>
          </a:xfrm>
        </p:spPr>
        <p:txBody>
          <a:bodyPr/>
          <a:lstStyle/>
          <a:p>
            <a:r>
              <a:rPr lang="ru-RU" sz="2600"/>
              <a:t> </a:t>
            </a:r>
            <a:r>
              <a:rPr lang="ru-RU" sz="2000" b="1"/>
              <a:t>Вам предстоит совершить длительный переход. Далеко от конечного пункта вы обнаружили потертости на ногах. Как вы поступите</a:t>
            </a:r>
            <a:r>
              <a:rPr lang="ru-RU" sz="2600" b="1"/>
              <a:t>:</a:t>
            </a:r>
          </a:p>
          <a:p>
            <a:r>
              <a:rPr lang="ru-RU" sz="1800" b="1"/>
              <a:t>а) наденете обувь на босую ногу;</a:t>
            </a:r>
          </a:p>
          <a:p>
            <a:r>
              <a:rPr lang="ru-RU" sz="1800" b="1"/>
              <a:t>б) намочите носки водой и наденете обувь;</a:t>
            </a:r>
          </a:p>
          <a:p>
            <a:r>
              <a:rPr lang="ru-RU" sz="1800" b="1">
                <a:solidFill>
                  <a:srgbClr val="0033CC"/>
                </a:solidFill>
              </a:rPr>
              <a:t>в)</a:t>
            </a:r>
            <a:r>
              <a:rPr lang="ru-RU" sz="1800" b="1"/>
              <a:t> наденете носки наизнанку;</a:t>
            </a:r>
          </a:p>
          <a:p>
            <a:endParaRPr lang="ru-RU" sz="1800" b="1"/>
          </a:p>
          <a:p>
            <a:endParaRPr lang="ru-RU" sz="1800" b="1"/>
          </a:p>
        </p:txBody>
      </p:sp>
      <p:pic>
        <p:nvPicPr>
          <p:cNvPr id="261132" name="Picture 12" descr="Мозоли в поход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2000" contrast="34000"/>
          </a:blip>
          <a:srcRect/>
          <a:stretch>
            <a:fillRect/>
          </a:stretch>
        </p:blipFill>
        <p:spPr>
          <a:xfrm>
            <a:off x="5148263" y="1989138"/>
            <a:ext cx="3181350" cy="3201987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6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052513"/>
            <a:ext cx="4038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200"/>
              <a:t>Совершая поход, вы попали в район, где много ядовитых змей. Что вы будете делать во время движения:</a:t>
            </a:r>
          </a:p>
          <a:p>
            <a:pPr>
              <a:lnSpc>
                <a:spcPct val="90000"/>
              </a:lnSpc>
            </a:pPr>
            <a:r>
              <a:rPr lang="ru-RU" sz="2200">
                <a:solidFill>
                  <a:srgbClr val="0033CC"/>
                </a:solidFill>
              </a:rPr>
              <a:t>а)</a:t>
            </a:r>
            <a:r>
              <a:rPr lang="ru-RU" sz="2200"/>
              <a:t> производить как можно больше шума ногами  </a:t>
            </a:r>
          </a:p>
          <a:p>
            <a:pPr>
              <a:lnSpc>
                <a:spcPct val="90000"/>
              </a:lnSpc>
            </a:pPr>
            <a:r>
              <a:rPr lang="ru-RU" sz="2200"/>
              <a:t>б) идти тихо и спокойно, чтобы не привлекать внимание змей  </a:t>
            </a:r>
          </a:p>
          <a:p>
            <a:pPr>
              <a:lnSpc>
                <a:spcPct val="90000"/>
              </a:lnSpc>
            </a:pPr>
            <a:r>
              <a:rPr lang="ru-RU" sz="2200"/>
              <a:t>в) двигаться медленно, с остановками через внимательно осматривая заросли  впереди.</a:t>
            </a:r>
          </a:p>
        </p:txBody>
      </p:sp>
      <p:pic>
        <p:nvPicPr>
          <p:cNvPr id="16401" name="Picture 17" descr="гюрза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4000" contrast="34000"/>
          </a:blip>
          <a:srcRect/>
          <a:stretch>
            <a:fillRect/>
          </a:stretch>
        </p:blipFill>
        <p:spPr>
          <a:xfrm>
            <a:off x="4932363" y="2276475"/>
            <a:ext cx="3760787" cy="2447925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341438"/>
            <a:ext cx="4038600" cy="3671887"/>
          </a:xfrm>
        </p:spPr>
        <p:txBody>
          <a:bodyPr/>
          <a:lstStyle/>
          <a:p>
            <a:r>
              <a:rPr lang="ru-RU" sz="2000" b="1"/>
              <a:t>Рядом с вашим привалом - ручей сомнительной чистоты и болотце. Воду для приготовления пищи вы будете брать :</a:t>
            </a:r>
          </a:p>
          <a:p>
            <a:r>
              <a:rPr lang="ru-RU" sz="2000" b="1"/>
              <a:t>а) из ручья  </a:t>
            </a:r>
          </a:p>
          <a:p>
            <a:r>
              <a:rPr lang="ru-RU" sz="2000" b="1"/>
              <a:t>б) из болотца </a:t>
            </a:r>
          </a:p>
          <a:p>
            <a:r>
              <a:rPr lang="ru-RU" sz="2000" b="1"/>
              <a:t> </a:t>
            </a:r>
            <a:r>
              <a:rPr lang="ru-RU" sz="2000" b="1">
                <a:solidFill>
                  <a:srgbClr val="0033CC"/>
                </a:solidFill>
              </a:rPr>
              <a:t>в)</a:t>
            </a:r>
            <a:r>
              <a:rPr lang="ru-RU" sz="2000" b="1"/>
              <a:t> из специальной ямки  вырытой рядом с болотцем.</a:t>
            </a:r>
          </a:p>
        </p:txBody>
      </p:sp>
      <p:pic>
        <p:nvPicPr>
          <p:cNvPr id="253961" name="Picture 9" descr="13"/>
          <p:cNvPicPr>
            <a:picLocks noChangeAspect="1" noChangeArrowheads="1"/>
          </p:cNvPicPr>
          <p:nvPr/>
        </p:nvPicPr>
        <p:blipFill>
          <a:blip r:embed="rId2">
            <a:lum bright="-16000" contrast="34000"/>
          </a:blip>
          <a:srcRect l="19875" t="18079" r="47321" b="10545"/>
          <a:stretch>
            <a:fillRect/>
          </a:stretch>
        </p:blipFill>
        <p:spPr bwMode="auto">
          <a:xfrm>
            <a:off x="5364163" y="1341438"/>
            <a:ext cx="2497137" cy="34115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700213"/>
            <a:ext cx="3816350" cy="3384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/>
              <a:t>Вы заблудились  в лесу и зовете на помощь товарищей. Что нужно делать, чтобы вас услышали наверняка: </a:t>
            </a:r>
          </a:p>
          <a:p>
            <a:pPr>
              <a:lnSpc>
                <a:spcPct val="80000"/>
              </a:lnSpc>
            </a:pPr>
            <a:r>
              <a:rPr lang="ru-RU" sz="2000" b="1"/>
              <a:t>а) свистеть;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0033CC"/>
                </a:solidFill>
              </a:rPr>
              <a:t>б)</a:t>
            </a:r>
            <a:r>
              <a:rPr lang="ru-RU" sz="2000" b="1"/>
              <a:t> громко кричать на низких тонах; </a:t>
            </a:r>
          </a:p>
          <a:p>
            <a:pPr>
              <a:lnSpc>
                <a:spcPct val="80000"/>
              </a:lnSpc>
            </a:pPr>
            <a:r>
              <a:rPr lang="ru-RU" sz="2000" b="1"/>
              <a:t>в) пронзительно визжать. 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endParaRPr lang="ru-RU" sz="2000" b="1"/>
          </a:p>
        </p:txBody>
      </p:sp>
      <p:pic>
        <p:nvPicPr>
          <p:cNvPr id="256007" name="Picture 7" descr="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8000" contrast="38000"/>
          </a:blip>
          <a:srcRect t="6238"/>
          <a:stretch>
            <a:fillRect/>
          </a:stretch>
        </p:blipFill>
        <p:spPr>
          <a:xfrm>
            <a:off x="5076825" y="1341438"/>
            <a:ext cx="3098800" cy="3224212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3" name="Picture 15" descr="67203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0000" contrast="34000"/>
          </a:blip>
          <a:srcRect/>
          <a:stretch>
            <a:fillRect/>
          </a:stretch>
        </p:blipFill>
        <p:spPr>
          <a:xfrm>
            <a:off x="0" y="0"/>
            <a:ext cx="9180513" cy="6858000"/>
          </a:xfrm>
          <a:noFill/>
          <a:ln/>
        </p:spPr>
      </p:pic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algn="ctr"/>
            <a:r>
              <a:rPr lang="ru-RU" b="1"/>
              <a:t>Вода-волшебница.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73238"/>
            <a:ext cx="8353425" cy="2879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/>
              <a:t>    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00FFFF"/>
                </a:solidFill>
              </a:rPr>
              <a:t>А какой вода бывает?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00FFFF"/>
                </a:solidFill>
              </a:rPr>
              <a:t>Кто ответит на вопрос?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00FFFF"/>
                </a:solidFill>
              </a:rPr>
              <a:t>О водичке всё мы знаем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00FFFF"/>
                </a:solidFill>
              </a:rPr>
              <a:t> И утрём любому нос: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/>
              <a:t>Весёлая медицина.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500"/>
              <a:t>Запахи лука и чеснока полезны. Они уничтожают микробы разных болезней. Поэтому чаще нужно употреблять лук и чеснок в пище, для организма они очень полезны. </a:t>
            </a:r>
          </a:p>
          <a:p>
            <a:pPr>
              <a:lnSpc>
                <a:spcPct val="80000"/>
              </a:lnSpc>
            </a:pPr>
            <a:r>
              <a:rPr lang="ru-RU" sz="1500"/>
              <a:t>В последнее время начали выпускать медальончики с запахом чеснока в киндер-сюрпризах. А в старину, чтобы дети не болели, над колыбелью подвешивали очищенный чеснок для отпугивания  микробов.</a:t>
            </a:r>
          </a:p>
          <a:p>
            <a:pPr>
              <a:lnSpc>
                <a:spcPct val="80000"/>
              </a:lnSpc>
            </a:pPr>
            <a:r>
              <a:rPr lang="ru-RU" sz="1500"/>
              <a:t>При первых же признаках простуды, например, при чихании можно остановить развитие болезни. Нужно ноздри намазать мылом 3-4 раза промежутками 10-20 минут. Через некоторое время чихание прекратится. Это не очень приятна процедура, но действует.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500"/>
          </a:p>
        </p:txBody>
      </p:sp>
      <p:pic>
        <p:nvPicPr>
          <p:cNvPr id="14343" name="Picture 7" descr="чеснок-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21809"/>
          <a:stretch>
            <a:fillRect/>
          </a:stretch>
        </p:blipFill>
        <p:spPr>
          <a:xfrm>
            <a:off x="4859338" y="1557338"/>
            <a:ext cx="1965325" cy="1536700"/>
          </a:xfrm>
          <a:noFill/>
          <a:ln/>
        </p:spPr>
      </p:pic>
      <p:pic>
        <p:nvPicPr>
          <p:cNvPr id="14344" name="Picture 8" descr="лук-5"/>
          <p:cNvPicPr>
            <a:picLocks noChangeAspect="1" noChangeArrowheads="1"/>
          </p:cNvPicPr>
          <p:nvPr/>
        </p:nvPicPr>
        <p:blipFill>
          <a:blip r:embed="rId3"/>
          <a:srcRect l="18701" t="2998" r="24606" b="7494"/>
          <a:stretch>
            <a:fillRect/>
          </a:stretch>
        </p:blipFill>
        <p:spPr bwMode="auto">
          <a:xfrm>
            <a:off x="7164388" y="1557338"/>
            <a:ext cx="1728787" cy="1584325"/>
          </a:xfrm>
          <a:prstGeom prst="rect">
            <a:avLst/>
          </a:prstGeom>
          <a:noFill/>
        </p:spPr>
      </p:pic>
      <p:pic>
        <p:nvPicPr>
          <p:cNvPr id="14345" name="Picture 9" descr="21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3357563"/>
            <a:ext cx="1673225" cy="22209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r>
              <a:rPr lang="ru-RU"/>
              <a:t>Если вы будете следовать всем советам, которые услышали сегодня, то будете сильными, крепкими, добрыми, весёлыми, а значит – здоровыми!</a:t>
            </a:r>
          </a:p>
        </p:txBody>
      </p:sp>
      <p:pic>
        <p:nvPicPr>
          <p:cNvPr id="19466" name="Picture 10" descr="BD13738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420938"/>
            <a:ext cx="3168650" cy="25923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18488" cy="630237"/>
          </a:xfrm>
        </p:spPr>
        <p:txBody>
          <a:bodyPr/>
          <a:lstStyle/>
          <a:p>
            <a:pPr algn="ctr"/>
            <a:r>
              <a:rPr lang="ru-RU" sz="3200" b="1"/>
              <a:t>Это дождик и сосулька,</a:t>
            </a:r>
          </a:p>
        </p:txBody>
      </p:sp>
      <p:pic>
        <p:nvPicPr>
          <p:cNvPr id="363524" name="Picture 4" descr="0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84313"/>
            <a:ext cx="4103688" cy="4608512"/>
          </a:xfrm>
          <a:prstGeom prst="rect">
            <a:avLst/>
          </a:prstGeom>
          <a:noFill/>
        </p:spPr>
      </p:pic>
      <p:pic>
        <p:nvPicPr>
          <p:cNvPr id="363528" name="Picture 8" descr="3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lum bright="-16000" contrast="36000"/>
          </a:blip>
          <a:srcRect/>
          <a:stretch>
            <a:fillRect/>
          </a:stretch>
        </p:blipFill>
        <p:spPr>
          <a:xfrm>
            <a:off x="5003800" y="1557338"/>
            <a:ext cx="3671888" cy="4252912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3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3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3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35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3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3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algn="ctr"/>
            <a:r>
              <a:rPr lang="ru-RU" sz="3200" b="1"/>
              <a:t>Белый снег  и гладкий лёд,</a:t>
            </a:r>
          </a:p>
        </p:txBody>
      </p:sp>
      <p:pic>
        <p:nvPicPr>
          <p:cNvPr id="365575" name="Picture 7" descr="J014452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00113" y="1557338"/>
            <a:ext cx="3024187" cy="4103687"/>
          </a:xfrm>
        </p:spPr>
      </p:pic>
      <p:pic>
        <p:nvPicPr>
          <p:cNvPr id="365576" name="Picture 8" descr="69706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00563" y="2349500"/>
            <a:ext cx="4038600" cy="26924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5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55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5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5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18488" cy="990600"/>
          </a:xfrm>
        </p:spPr>
        <p:txBody>
          <a:bodyPr/>
          <a:lstStyle/>
          <a:p>
            <a:r>
              <a:rPr lang="ru-RU" sz="3200" b="1"/>
              <a:t>Ручеёк и речка… Каждый</a:t>
            </a:r>
            <a:br>
              <a:rPr lang="ru-RU" sz="3200" b="1"/>
            </a:br>
            <a:r>
              <a:rPr lang="ru-RU" sz="3200" b="1"/>
              <a:t>пусть запомнит и поймёт. </a:t>
            </a:r>
            <a:br>
              <a:rPr lang="ru-RU" sz="3200" b="1"/>
            </a:br>
            <a:endParaRPr lang="ru-RU" sz="3200" b="1"/>
          </a:p>
        </p:txBody>
      </p:sp>
      <p:pic>
        <p:nvPicPr>
          <p:cNvPr id="367623" name="Picture 7" descr="animaciy77442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lum bright="-10000" contrast="22000"/>
          </a:blip>
          <a:srcRect/>
          <a:stretch>
            <a:fillRect/>
          </a:stretch>
        </p:blipFill>
        <p:spPr>
          <a:xfrm>
            <a:off x="684213" y="1989138"/>
            <a:ext cx="3451225" cy="3451225"/>
          </a:xfrm>
          <a:noFill/>
          <a:ln/>
        </p:spPr>
      </p:pic>
      <p:pic>
        <p:nvPicPr>
          <p:cNvPr id="367624" name="Picture 8" descr="animaciy969688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lum bright="-12000" contrast="26000"/>
          </a:blip>
          <a:srcRect/>
          <a:stretch>
            <a:fillRect/>
          </a:stretch>
        </p:blipFill>
        <p:spPr>
          <a:xfrm>
            <a:off x="4932363" y="1989138"/>
            <a:ext cx="3451225" cy="3451225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7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67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здоровье">
  <a:themeElements>
    <a:clrScheme name="Край 15">
      <a:dk1>
        <a:srgbClr val="000000"/>
      </a:dk1>
      <a:lt1>
        <a:srgbClr val="FFFFFF"/>
      </a:lt1>
      <a:dk2>
        <a:srgbClr val="00140A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0">
        <a:dk1>
          <a:srgbClr val="000000"/>
        </a:dk1>
        <a:lt1>
          <a:srgbClr val="00FFCC"/>
        </a:lt1>
        <a:dk2>
          <a:srgbClr val="000000"/>
        </a:dk2>
        <a:lt2>
          <a:srgbClr val="000099"/>
        </a:lt2>
        <a:accent1>
          <a:srgbClr val="66CCFF"/>
        </a:accent1>
        <a:accent2>
          <a:srgbClr val="0066FF"/>
        </a:accent2>
        <a:accent3>
          <a:srgbClr val="AAFFE2"/>
        </a:accent3>
        <a:accent4>
          <a:srgbClr val="000000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1">
        <a:dk1>
          <a:srgbClr val="000000"/>
        </a:dk1>
        <a:lt1>
          <a:srgbClr val="00FFCC"/>
        </a:lt1>
        <a:dk2>
          <a:srgbClr val="000000"/>
        </a:dk2>
        <a:lt2>
          <a:srgbClr val="00FFFF"/>
        </a:lt2>
        <a:accent1>
          <a:srgbClr val="66CCFF"/>
        </a:accent1>
        <a:accent2>
          <a:srgbClr val="0066FF"/>
        </a:accent2>
        <a:accent3>
          <a:srgbClr val="AAFFE2"/>
        </a:accent3>
        <a:accent4>
          <a:srgbClr val="000000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2">
        <a:dk1>
          <a:srgbClr val="000080"/>
        </a:dk1>
        <a:lt1>
          <a:srgbClr val="FFFFFF"/>
        </a:lt1>
        <a:dk2>
          <a:srgbClr val="00FF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FF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13">
        <a:dk1>
          <a:srgbClr val="000000"/>
        </a:dk1>
        <a:lt1>
          <a:srgbClr val="00FFCC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AAFFE2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4">
        <a:dk1>
          <a:srgbClr val="000000"/>
        </a:dk1>
        <a:lt1>
          <a:srgbClr val="00FFCC"/>
        </a:lt1>
        <a:dk2>
          <a:srgbClr val="000000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AAFFE2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5">
        <a:dk1>
          <a:srgbClr val="000000"/>
        </a:dk1>
        <a:lt1>
          <a:srgbClr val="FFFFFF"/>
        </a:lt1>
        <a:dk2>
          <a:srgbClr val="00140A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6">
        <a:dk1>
          <a:srgbClr val="000000"/>
        </a:dk1>
        <a:lt1>
          <a:srgbClr val="FFFFFF"/>
        </a:lt1>
        <a:dk2>
          <a:srgbClr val="06000C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литра">
  <a:themeElements>
    <a:clrScheme name="Палитра 8">
      <a:dk1>
        <a:srgbClr val="000000"/>
      </a:dk1>
      <a:lt1>
        <a:srgbClr val="00FFCC"/>
      </a:lt1>
      <a:dk2>
        <a:srgbClr val="000000"/>
      </a:dk2>
      <a:lt2>
        <a:srgbClr val="1C1C1C"/>
      </a:lt2>
      <a:accent1>
        <a:srgbClr val="00E4A8"/>
      </a:accent1>
      <a:accent2>
        <a:srgbClr val="FFCF01"/>
      </a:accent2>
      <a:accent3>
        <a:srgbClr val="AAFFE2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00"/>
        </a:dk1>
        <a:lt1>
          <a:srgbClr val="00FFCC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AAFFE2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8">
        <a:dk1>
          <a:srgbClr val="000000"/>
        </a:dk1>
        <a:lt1>
          <a:srgbClr val="00FFCC"/>
        </a:lt1>
        <a:dk2>
          <a:srgbClr val="000000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AAFFE2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9">
        <a:dk1>
          <a:srgbClr val="000000"/>
        </a:dk1>
        <a:lt1>
          <a:srgbClr val="FFFFFF"/>
        </a:lt1>
        <a:dk2>
          <a:srgbClr val="00140A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10">
        <a:dk1>
          <a:srgbClr val="000000"/>
        </a:dk1>
        <a:lt1>
          <a:srgbClr val="FFFFFF"/>
        </a:lt1>
        <a:dk2>
          <a:srgbClr val="06000C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еть">
  <a:themeElements>
    <a:clrScheme name="Сеть 11">
      <a:dk1>
        <a:srgbClr val="000000"/>
      </a:dk1>
      <a:lt1>
        <a:srgbClr val="FFFFFF"/>
      </a:lt1>
      <a:dk2>
        <a:srgbClr val="06000C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6000C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здоровье</Template>
  <TotalTime>6</TotalTime>
  <Words>2704</Words>
  <Application>Microsoft Office PowerPoint</Application>
  <PresentationFormat>Экран (4:3)</PresentationFormat>
  <Paragraphs>209</Paragraphs>
  <Slides>61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61</vt:i4>
      </vt:variant>
    </vt:vector>
  </HeadingPairs>
  <TitlesOfParts>
    <vt:vector size="64" baseType="lpstr">
      <vt:lpstr>здоровье</vt:lpstr>
      <vt:lpstr>Палитра</vt:lpstr>
      <vt:lpstr>Сеть</vt:lpstr>
      <vt:lpstr>Здоровье – очень ценный груз!</vt:lpstr>
      <vt:lpstr>     Солнце, воздух и вода –  наши лучшие друзья!</vt:lpstr>
      <vt:lpstr>Слайд 3</vt:lpstr>
      <vt:lpstr>Земля - кормилица. </vt:lpstr>
      <vt:lpstr>Берегите землю.</vt:lpstr>
      <vt:lpstr>Вода-волшебница.</vt:lpstr>
      <vt:lpstr>Это дождик и сосулька,</vt:lpstr>
      <vt:lpstr>Белый снег  и гладкий лёд,</vt:lpstr>
      <vt:lpstr>Ручеёк и речка… Каждый пусть запомнит и поймёт.  </vt:lpstr>
      <vt:lpstr>Слайд 10</vt:lpstr>
      <vt:lpstr>Мокрые вопросы.</vt:lpstr>
      <vt:lpstr>Слайд 12</vt:lpstr>
      <vt:lpstr>Слайд 13</vt:lpstr>
      <vt:lpstr>Воздух-невидимка.</vt:lpstr>
      <vt:lpstr>Слайд 15</vt:lpstr>
      <vt:lpstr>Слайд 16</vt:lpstr>
      <vt:lpstr>Слайд 17</vt:lpstr>
      <vt:lpstr>Ласковое солнце.</vt:lpstr>
      <vt:lpstr>Слайд 19</vt:lpstr>
      <vt:lpstr>Слайд 20</vt:lpstr>
      <vt:lpstr>Чистота – залог здоровья!</vt:lpstr>
      <vt:lpstr>Слайд 22</vt:lpstr>
      <vt:lpstr>Слайд 23</vt:lpstr>
      <vt:lpstr>Слайд 24</vt:lpstr>
      <vt:lpstr>Слайд 25</vt:lpstr>
      <vt:lpstr>Берегите зубы!</vt:lpstr>
      <vt:lpstr>Слайд 27</vt:lpstr>
      <vt:lpstr>Правила здоровья:</vt:lpstr>
      <vt:lpstr>Не курил бы с детства дядя, был бы сильный  и большой"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Чистые загадки.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Школа выживания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Весёлая медицина.</vt:lpstr>
      <vt:lpstr>Слайд 61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– очень ценный груз!</dc:title>
  <dc:creator>Admin</dc:creator>
  <cp:lastModifiedBy>Admin</cp:lastModifiedBy>
  <cp:revision>3</cp:revision>
  <dcterms:created xsi:type="dcterms:W3CDTF">2013-10-10T13:47:37Z</dcterms:created>
  <dcterms:modified xsi:type="dcterms:W3CDTF">2013-10-10T13:55:13Z</dcterms:modified>
</cp:coreProperties>
</file>